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1" r:id="rId1"/>
  </p:sldMasterIdLst>
  <p:notesMasterIdLst>
    <p:notesMasterId r:id="rId33"/>
  </p:notesMasterIdLst>
  <p:handoutMasterIdLst>
    <p:handoutMasterId r:id="rId34"/>
  </p:handoutMasterIdLst>
  <p:sldIdLst>
    <p:sldId id="257" r:id="rId2"/>
    <p:sldId id="262" r:id="rId3"/>
    <p:sldId id="290" r:id="rId4"/>
    <p:sldId id="311" r:id="rId5"/>
    <p:sldId id="291" r:id="rId6"/>
    <p:sldId id="292" r:id="rId7"/>
    <p:sldId id="293" r:id="rId8"/>
    <p:sldId id="294" r:id="rId9"/>
    <p:sldId id="295" r:id="rId10"/>
    <p:sldId id="298" r:id="rId11"/>
    <p:sldId id="299" r:id="rId12"/>
    <p:sldId id="323" r:id="rId13"/>
    <p:sldId id="301" r:id="rId14"/>
    <p:sldId id="302" r:id="rId15"/>
    <p:sldId id="312" r:id="rId16"/>
    <p:sldId id="303" r:id="rId17"/>
    <p:sldId id="313" r:id="rId18"/>
    <p:sldId id="297" r:id="rId19"/>
    <p:sldId id="304" r:id="rId20"/>
    <p:sldId id="305" r:id="rId21"/>
    <p:sldId id="306" r:id="rId22"/>
    <p:sldId id="314" r:id="rId23"/>
    <p:sldId id="324" r:id="rId24"/>
    <p:sldId id="317" r:id="rId25"/>
    <p:sldId id="321" r:id="rId26"/>
    <p:sldId id="322" r:id="rId27"/>
    <p:sldId id="307" r:id="rId28"/>
    <p:sldId id="296" r:id="rId29"/>
    <p:sldId id="309" r:id="rId30"/>
    <p:sldId id="310" r:id="rId31"/>
    <p:sldId id="325" r:id="rId32"/>
  </p:sldIdLst>
  <p:sldSz cx="9144000" cy="6858000" type="screen4x3"/>
  <p:notesSz cx="6805613" cy="9944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C5E2"/>
    <a:srgbClr val="007AC3"/>
    <a:srgbClr val="2338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767" autoAdjust="0"/>
  </p:normalViewPr>
  <p:slideViewPr>
    <p:cSldViewPr>
      <p:cViewPr varScale="1">
        <p:scale>
          <a:sx n="112" d="100"/>
          <a:sy n="112" d="100"/>
        </p:scale>
        <p:origin x="-177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9099" cy="4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939" y="0"/>
            <a:ext cx="2949099" cy="4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5170"/>
            <a:ext cx="2949099" cy="4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939" y="9445170"/>
            <a:ext cx="2949099" cy="4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A7C22DD-EE3B-4C1D-BDCE-04ACD436565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07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9099" cy="4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939" y="0"/>
            <a:ext cx="2949099" cy="4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62" y="4723449"/>
            <a:ext cx="5444490" cy="447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5170"/>
            <a:ext cx="2949099" cy="4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939" y="9445170"/>
            <a:ext cx="2949099" cy="4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8CD2CA6-FBA1-4DA0-B420-70EF511E78F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271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CD2CA6-FBA1-4DA0-B420-70EF511E78F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27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CD2CA6-FBA1-4DA0-B420-70EF511E78F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69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CD2CA6-FBA1-4DA0-B420-70EF511E78F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47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CD2CA6-FBA1-4DA0-B420-70EF511E78F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95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CD2CA6-FBA1-4DA0-B420-70EF511E78F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314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CD2CA6-FBA1-4DA0-B420-70EF511E78F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754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CD2CA6-FBA1-4DA0-B420-70EF511E78F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841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CD2CA6-FBA1-4DA0-B420-70EF511E78F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574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CD2CA6-FBA1-4DA0-B420-70EF511E78F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559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CD2CA6-FBA1-4DA0-B420-70EF511E78F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997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CD2CA6-FBA1-4DA0-B420-70EF511E78F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47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9638">
              <a:defRPr sz="2800">
                <a:solidFill>
                  <a:srgbClr val="2D4E89"/>
                </a:solidFill>
                <a:latin typeface="Arial" charset="0"/>
              </a:defRPr>
            </a:lvl1pPr>
            <a:lvl2pPr marL="742950" indent="-285750" defTabSz="909638">
              <a:defRPr sz="2800">
                <a:solidFill>
                  <a:srgbClr val="2D4E89"/>
                </a:solidFill>
                <a:latin typeface="Arial" charset="0"/>
              </a:defRPr>
            </a:lvl2pPr>
            <a:lvl3pPr marL="1143000" indent="-228600" defTabSz="909638">
              <a:defRPr sz="2800">
                <a:solidFill>
                  <a:srgbClr val="2D4E89"/>
                </a:solidFill>
                <a:latin typeface="Arial" charset="0"/>
              </a:defRPr>
            </a:lvl3pPr>
            <a:lvl4pPr marL="1600200" indent="-228600" defTabSz="909638">
              <a:defRPr sz="2800">
                <a:solidFill>
                  <a:srgbClr val="2D4E89"/>
                </a:solidFill>
                <a:latin typeface="Arial" charset="0"/>
              </a:defRPr>
            </a:lvl4pPr>
            <a:lvl5pPr marL="2057400" indent="-228600" defTabSz="909638">
              <a:defRPr sz="2800">
                <a:solidFill>
                  <a:srgbClr val="2D4E89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20000"/>
              </a:spcBef>
              <a:spcAft>
                <a:spcPct val="4000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rgbClr val="2D4E89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20000"/>
              </a:spcBef>
              <a:spcAft>
                <a:spcPct val="4000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rgbClr val="2D4E89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20000"/>
              </a:spcBef>
              <a:spcAft>
                <a:spcPct val="4000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rgbClr val="2D4E89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20000"/>
              </a:spcBef>
              <a:spcAft>
                <a:spcPct val="4000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rgbClr val="2D4E89"/>
                </a:solidFill>
                <a:latin typeface="Arial" charset="0"/>
              </a:defRPr>
            </a:lvl9pPr>
          </a:lstStyle>
          <a:p>
            <a:fld id="{230E79E8-46AB-40FE-AA7E-381436951E0E}" type="slidenum">
              <a:rPr lang="nl-NL" sz="1200">
                <a:solidFill>
                  <a:schemeClr val="tx1"/>
                </a:solidFill>
              </a:rPr>
              <a:pPr/>
              <a:t>2</a:t>
            </a:fld>
            <a:endParaRPr lang="nl-NL" sz="1200">
              <a:solidFill>
                <a:schemeClr val="tx1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dirty="0" smtClean="0"/>
              <a:t>This is our experience the last 30 years since the dis was introduced. The last two years we had three failures, two of them rather big so I will limit myself to the discussion of those two.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CD2CA6-FBA1-4DA0-B420-70EF511E78F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877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CD2CA6-FBA1-4DA0-B420-70EF511E78F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136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CD2CA6-FBA1-4DA0-B420-70EF511E78F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735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CD2CA6-FBA1-4DA0-B420-70EF511E78F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794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CD2CA6-FBA1-4DA0-B420-70EF511E78F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547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CD2CA6-FBA1-4DA0-B420-70EF511E78F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903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CD2CA6-FBA1-4DA0-B420-70EF511E78F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27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CD2CA6-FBA1-4DA0-B420-70EF511E78F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80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CD2CA6-FBA1-4DA0-B420-70EF511E78F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18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CD2CA6-FBA1-4DA0-B420-70EF511E78F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08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CD2CA6-FBA1-4DA0-B420-70EF511E78F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67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CD2CA6-FBA1-4DA0-B420-70EF511E78F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51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CD2CA6-FBA1-4DA0-B420-70EF511E78F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71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CD2CA6-FBA1-4DA0-B420-70EF511E78F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80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" t="30533" r="920" b="3734"/>
          <a:stretch>
            <a:fillRect/>
          </a:stretch>
        </p:blipFill>
        <p:spPr bwMode="auto">
          <a:xfrm rot="16200000">
            <a:off x="-3124200" y="3124200"/>
            <a:ext cx="6858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5562600"/>
            <a:ext cx="327660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66800" y="1828800"/>
            <a:ext cx="7772400" cy="1905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62600" y="4572000"/>
            <a:ext cx="3505200" cy="914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39384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FE623-84F0-4F0E-9142-99A8F302626E}" type="slidenum">
              <a:rPr lang="en-US"/>
              <a:pPr>
                <a:defRPr/>
              </a:pPr>
              <a:t>‹nr.›</a:t>
            </a:fld>
            <a:endParaRPr lang="en-US" sz="20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627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609600"/>
            <a:ext cx="18478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609600"/>
            <a:ext cx="539115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0D163-8C12-4BC1-ACF9-250D6D762219}" type="slidenum">
              <a:rPr lang="en-US"/>
              <a:pPr>
                <a:defRPr/>
              </a:pPr>
              <a:t>‹nr.›</a:t>
            </a:fld>
            <a:endParaRPr lang="en-US" sz="20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938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kst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1138" y="152400"/>
            <a:ext cx="6048375" cy="8382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211138" y="1295400"/>
            <a:ext cx="4213225" cy="51054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576763" y="1295400"/>
            <a:ext cx="4214812" cy="24765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576763" y="3924300"/>
            <a:ext cx="4214812" cy="24765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7961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04A90-BD3B-418C-B93E-2AA95A94982A}" type="slidenum">
              <a:rPr lang="en-US"/>
              <a:pPr>
                <a:defRPr/>
              </a:pPr>
              <a:t>‹nr.›</a:t>
            </a:fld>
            <a:endParaRPr lang="en-US" sz="20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014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249A1-951C-4046-ABB0-9EA1718A1E16}" type="slidenum">
              <a:rPr lang="en-US"/>
              <a:pPr>
                <a:defRPr/>
              </a:pPr>
              <a:t>‹nr.›</a:t>
            </a:fld>
            <a:endParaRPr lang="en-US" sz="20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882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195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981200"/>
            <a:ext cx="36195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C4C2F-FD79-450A-B15D-70F07F68C0FC}" type="slidenum">
              <a:rPr lang="en-US"/>
              <a:pPr>
                <a:defRPr/>
              </a:pPr>
              <a:t>‹nr.›</a:t>
            </a:fld>
            <a:endParaRPr lang="en-US" sz="20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70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E6F56-372F-4F74-ABAA-B99F86042B3E}" type="slidenum">
              <a:rPr lang="en-US"/>
              <a:pPr>
                <a:defRPr/>
              </a:pPr>
              <a:t>‹nr.›</a:t>
            </a:fld>
            <a:endParaRPr lang="en-US" sz="20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154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6FB51-EE10-4E24-8FFE-B9227F106C30}" type="slidenum">
              <a:rPr lang="en-US"/>
              <a:pPr>
                <a:defRPr/>
              </a:pPr>
              <a:t>‹nr.›</a:t>
            </a:fld>
            <a:endParaRPr lang="en-US" sz="20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377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BB91E-EB96-4442-9C52-F38C90070481}" type="slidenum">
              <a:rPr lang="en-US"/>
              <a:pPr>
                <a:defRPr/>
              </a:pPr>
              <a:t>‹nr.›</a:t>
            </a:fld>
            <a:endParaRPr lang="en-US" sz="20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6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7A743-EAA8-4FC1-A4B8-E4D6425CEB81}" type="slidenum">
              <a:rPr lang="en-US"/>
              <a:pPr>
                <a:defRPr/>
              </a:pPr>
              <a:t>‹nr.›</a:t>
            </a:fld>
            <a:endParaRPr lang="en-US" sz="20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859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374BD-0488-45BC-822B-56C9BD76D05B}" type="slidenum">
              <a:rPr lang="en-US"/>
              <a:pPr>
                <a:defRPr/>
              </a:pPr>
              <a:t>‹nr.›</a:t>
            </a:fld>
            <a:endParaRPr lang="en-US" sz="20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808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/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943600"/>
            <a:ext cx="8350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609600"/>
            <a:ext cx="7391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391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172200"/>
            <a:ext cx="68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AB14851-EB58-4D8A-A8F9-195B0E673917}" type="slidenum">
              <a:rPr lang="en-US"/>
              <a:pPr>
                <a:defRPr/>
              </a:pPr>
              <a:t>‹nr.›</a:t>
            </a:fld>
            <a:endParaRPr lang="en-US" sz="2000">
              <a:latin typeface="Arial" charset="0"/>
            </a:endParaRPr>
          </a:p>
        </p:txBody>
      </p:sp>
      <p:sp>
        <p:nvSpPr>
          <p:cNvPr id="1030" name="Line 11"/>
          <p:cNvSpPr>
            <a:spLocks noChangeShapeType="1"/>
          </p:cNvSpPr>
          <p:nvPr userDrawn="1"/>
        </p:nvSpPr>
        <p:spPr bwMode="auto">
          <a:xfrm>
            <a:off x="1066800" y="1447800"/>
            <a:ext cx="7391400" cy="0"/>
          </a:xfrm>
          <a:prstGeom prst="line">
            <a:avLst/>
          </a:prstGeom>
          <a:noFill/>
          <a:ln w="57150" cmpd="thinThick">
            <a:solidFill>
              <a:srgbClr val="23389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1031" name="Picture 15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" t="30533" r="920" b="3734"/>
          <a:stretch>
            <a:fillRect/>
          </a:stretch>
        </p:blipFill>
        <p:spPr bwMode="auto">
          <a:xfrm rot="-5400000">
            <a:off x="-3124200" y="3124200"/>
            <a:ext cx="6858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3389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33893"/>
          </a:solidFill>
          <a:latin typeface="Verdana" pitchFamily="34" charset="0"/>
          <a:ea typeface="ＭＳ Ｐゴシック" pitchFamily="1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33893"/>
          </a:solidFill>
          <a:latin typeface="Verdana" pitchFamily="34" charset="0"/>
          <a:ea typeface="ＭＳ Ｐゴシック" pitchFamily="1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33893"/>
          </a:solidFill>
          <a:latin typeface="Verdana" pitchFamily="34" charset="0"/>
          <a:ea typeface="ＭＳ Ｐゴシック" pitchFamily="1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33893"/>
          </a:solidFill>
          <a:latin typeface="Verdana" pitchFamily="34" charset="0"/>
          <a:ea typeface="ＭＳ Ｐゴシック" pitchFamily="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233893"/>
          </a:solidFill>
          <a:latin typeface="Verdana" pitchFamily="34" charset="0"/>
          <a:ea typeface="ＭＳ Ｐゴシック" pitchFamily="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233893"/>
          </a:solidFill>
          <a:latin typeface="Verdana" pitchFamily="34" charset="0"/>
          <a:ea typeface="ＭＳ Ｐゴシック" pitchFamily="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233893"/>
          </a:solidFill>
          <a:latin typeface="Verdana" pitchFamily="34" charset="0"/>
          <a:ea typeface="ＭＳ Ｐゴシック" pitchFamily="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233893"/>
          </a:solidFill>
          <a:latin typeface="Verdana" pitchFamily="34" charset="0"/>
          <a:ea typeface="ＭＳ Ｐゴシック" pitchFamily="16" charset="-128"/>
        </a:defRPr>
      </a:lvl9pPr>
    </p:titleStyle>
    <p:bodyStyle>
      <a:lvl1pPr marL="230188" indent="-2301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33893"/>
          </a:solidFill>
          <a:latin typeface="+mn-lt"/>
          <a:ea typeface="+mn-ea"/>
          <a:cs typeface="+mn-cs"/>
        </a:defRPr>
      </a:lvl1pPr>
      <a:lvl2pPr marL="571500" indent="-227013" algn="l" rtl="0" eaLnBrk="0" fontAlgn="base" hangingPunct="0">
        <a:spcBef>
          <a:spcPct val="20000"/>
        </a:spcBef>
        <a:spcAft>
          <a:spcPct val="0"/>
        </a:spcAft>
        <a:buChar char="—"/>
        <a:defRPr sz="2200">
          <a:solidFill>
            <a:srgbClr val="233893"/>
          </a:solidFill>
          <a:latin typeface="+mn-lt"/>
          <a:ea typeface="+mn-ea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33893"/>
          </a:solidFill>
          <a:latin typeface="+mn-lt"/>
          <a:ea typeface="+mn-ea"/>
        </a:defRPr>
      </a:lvl3pPr>
      <a:lvl4pPr marL="1255713" indent="-227013" algn="l" rtl="0" eaLnBrk="0" fontAlgn="base" hangingPunct="0">
        <a:spcBef>
          <a:spcPct val="20000"/>
        </a:spcBef>
        <a:spcAft>
          <a:spcPct val="0"/>
        </a:spcAft>
        <a:buChar char="&gt;"/>
        <a:defRPr>
          <a:solidFill>
            <a:srgbClr val="233893"/>
          </a:solidFill>
          <a:latin typeface="+mn-lt"/>
          <a:ea typeface="+mn-ea"/>
        </a:defRPr>
      </a:lvl4pPr>
      <a:lvl5pPr marL="1598613" indent="-223838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233893"/>
          </a:solidFill>
          <a:latin typeface="+mn-lt"/>
          <a:ea typeface="+mn-ea"/>
        </a:defRPr>
      </a:lvl5pPr>
      <a:lvl6pPr marL="2055813" indent="-223838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233893"/>
          </a:solidFill>
          <a:latin typeface="+mn-lt"/>
          <a:ea typeface="+mn-ea"/>
        </a:defRPr>
      </a:lvl6pPr>
      <a:lvl7pPr marL="2513013" indent="-223838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233893"/>
          </a:solidFill>
          <a:latin typeface="+mn-lt"/>
          <a:ea typeface="+mn-ea"/>
        </a:defRPr>
      </a:lvl7pPr>
      <a:lvl8pPr marL="2970213" indent="-223838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233893"/>
          </a:solidFill>
          <a:latin typeface="+mn-lt"/>
          <a:ea typeface="+mn-ea"/>
        </a:defRPr>
      </a:lvl8pPr>
      <a:lvl9pPr marL="3427413" indent="-223838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23389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hyperlink" Target="http://www.google.nl/url?sa=i&amp;rct=j&amp;q=&amp;esrc=s&amp;frm=1&amp;source=images&amp;cd=&amp;cad=rja&amp;docid=fyqb-mxfuNoxVM&amp;tbnid=_oLUhgG30Dj6iM:&amp;ved=0CAUQjRw&amp;url=http://www.dailytelegraph.com.au/news/nsw/pc-police-strike-christmas-at-inner-sydney-montessori-school-merry-christmas-replaced-with-happy-holidays/story-e6freuzi-1226221307718&amp;ei=Gg16UunACpLL0AWix4HQAg&amp;bvm=bv.55980276,d.d2k&amp;psig=AFQjCNE3QDXCdeQFizyVrU4zerrPHJmSmA&amp;ust=1383816844119966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gs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2/2e/Icesave.jpe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source=images&amp;cd=&amp;cad=rja&amp;docid=mApNUF98zYBGpM&amp;tbnid=aCw14nnYYmRHcM:&amp;ved=0CAgQjRwwAA&amp;url=http://nightclubsecurityconsulting.wordpress.com/category/paperwork/&amp;ei=HRJ6UoLbMMKS7AarxoCoDw&amp;psig=AFQjCNEJSsoi4GwxBGtdToJ0B1ROD0wrmA&amp;ust=1383818141866042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hyperlink" Target="http://www.google.nl/url?sa=i&amp;rct=j&amp;q=&amp;esrc=s&amp;frm=1&amp;source=images&amp;cd=&amp;cad=rja&amp;docid=0ZWiwuyXPXCjsM&amp;tbnid=YcHVaxx8fBTVwM:&amp;ved=0CAUQjRw&amp;url=http://citizensusa.wordpress.com/2011/10/16/never-give-up/&amp;ei=0RR6UrfZJu-l0wW294H4Dw&amp;bvm=bv.55980276,d.d2k&amp;psig=AFQjCNHDBv_KXP_tcx0rcTKWJsBCyWOa2g&amp;ust=1383818788795078" TargetMode="Externa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2209800"/>
            <a:ext cx="7772400" cy="1905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Resolving an </a:t>
            </a:r>
            <a:br>
              <a:rPr lang="en-US" sz="4000" dirty="0" smtClean="0"/>
            </a:br>
            <a:r>
              <a:rPr lang="en-US" sz="4000" dirty="0" smtClean="0"/>
              <a:t>Internet Only Bank</a:t>
            </a:r>
            <a:endParaRPr lang="en-US" dirty="0" smtClean="0"/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572000"/>
            <a:ext cx="4495800" cy="914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Jan Geert </a:t>
            </a:r>
            <a:r>
              <a:rPr lang="en-US" sz="2800" dirty="0" err="1" smtClean="0"/>
              <a:t>Schouwstra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DNB - Netherlands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"/>
            <a:ext cx="5562600" cy="188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391400" cy="1143000"/>
          </a:xfrm>
        </p:spPr>
        <p:txBody>
          <a:bodyPr/>
          <a:lstStyle/>
          <a:p>
            <a:r>
              <a:rPr lang="en-US" dirty="0" smtClean="0"/>
              <a:t>Very long </a:t>
            </a:r>
            <a:r>
              <a:rPr lang="nl-NL" dirty="0" err="1"/>
              <a:t>throughput</a:t>
            </a:r>
            <a:r>
              <a:rPr lang="nl-NL" dirty="0"/>
              <a:t>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7249A1-951C-4046-ABB0-9EA1718A1E16}" type="slidenum">
              <a:rPr lang="en-US" smtClean="0"/>
              <a:pPr>
                <a:defRPr/>
              </a:pPr>
              <a:t>10</a:t>
            </a:fld>
            <a:endParaRPr lang="en-US" sz="2000">
              <a:latin typeface="Arial" charset="0"/>
            </a:endParaRPr>
          </a:p>
        </p:txBody>
      </p:sp>
      <p:pic>
        <p:nvPicPr>
          <p:cNvPr id="6" name="Afbeelding 9" descr="http://upload.wikimedia.org/wikipedia/commons/4/49/Trento-Mercatino_dei_Gaudenti-alarm_clock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7010400" cy="472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 descr="http://resources0.news.com.au/images/2011/12/13/1226221/310028-sad-santa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066800"/>
            <a:ext cx="3009900" cy="4010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251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391400" cy="1143000"/>
          </a:xfrm>
        </p:spPr>
        <p:txBody>
          <a:bodyPr/>
          <a:lstStyle/>
          <a:p>
            <a:r>
              <a:rPr lang="nl-NL" dirty="0" smtClean="0"/>
              <a:t>Complex audit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7249A1-951C-4046-ABB0-9EA1718A1E16}" type="slidenum">
              <a:rPr lang="en-US" smtClean="0"/>
              <a:pPr>
                <a:defRPr/>
              </a:pPr>
              <a:t>11</a:t>
            </a:fld>
            <a:endParaRPr lang="en-US" sz="2000">
              <a:latin typeface="Arial" charset="0"/>
            </a:endParaRPr>
          </a:p>
        </p:txBody>
      </p:sp>
      <p:pic>
        <p:nvPicPr>
          <p:cNvPr id="7" name="Afbeelding 11" descr="http://wowmoscow.net/sites/default/files/images/news/20080314_sherlock_holme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63712"/>
            <a:ext cx="7239000" cy="4865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6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391400" cy="1143000"/>
          </a:xfrm>
        </p:spPr>
        <p:txBody>
          <a:bodyPr/>
          <a:lstStyle/>
          <a:p>
            <a:r>
              <a:rPr lang="en-US" dirty="0" smtClean="0"/>
              <a:t>A lot and diversity of people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7249A1-951C-4046-ABB0-9EA1718A1E16}" type="slidenum">
              <a:rPr lang="en-US" smtClean="0"/>
              <a:pPr>
                <a:defRPr/>
              </a:pPr>
              <a:t>12</a:t>
            </a:fld>
            <a:endParaRPr lang="en-US" sz="2000">
              <a:latin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52598"/>
            <a:ext cx="8200581" cy="373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391400" cy="1143000"/>
          </a:xfrm>
        </p:spPr>
        <p:txBody>
          <a:bodyPr/>
          <a:lstStyle/>
          <a:p>
            <a:r>
              <a:rPr lang="en-US" dirty="0" smtClean="0"/>
              <a:t>DGS for an other bank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7249A1-951C-4046-ABB0-9EA1718A1E16}" type="slidenum">
              <a:rPr lang="en-US" smtClean="0"/>
              <a:pPr>
                <a:defRPr/>
              </a:pPr>
              <a:t>13</a:t>
            </a:fld>
            <a:endParaRPr lang="en-US" sz="2000">
              <a:latin typeface="Arial" charset="0"/>
            </a:endParaRPr>
          </a:p>
        </p:txBody>
      </p:sp>
      <p:pic>
        <p:nvPicPr>
          <p:cNvPr id="10" name="Afbeelding 3" descr="http://weblogs.nrc.nl/expertdiscussies/files/2009/10/bankrun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6496050" cy="4712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0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362075"/>
          </a:xfrm>
        </p:spPr>
        <p:txBody>
          <a:bodyPr/>
          <a:lstStyle/>
          <a:p>
            <a:r>
              <a:rPr lang="nl-NL" sz="3200" dirty="0" smtClean="0"/>
              <a:t/>
            </a:r>
            <a:br>
              <a:rPr lang="nl-NL" sz="3200" dirty="0" smtClean="0"/>
            </a:br>
            <a:r>
              <a:rPr lang="en-US" sz="3200" dirty="0" smtClean="0"/>
              <a:t>future: </a:t>
            </a:r>
            <a:r>
              <a:rPr lang="en-US" sz="2800" dirty="0" smtClean="0"/>
              <a:t>a change is necessary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62000" y="1676400"/>
            <a:ext cx="7772400" cy="4800600"/>
          </a:xfrm>
        </p:spPr>
        <p:txBody>
          <a:bodyPr anchor="t" anchorCtr="0"/>
          <a:lstStyle/>
          <a:p>
            <a:r>
              <a:rPr lang="en-US" sz="2400" b="1" dirty="0" smtClean="0"/>
              <a:t>Starting</a:t>
            </a:r>
            <a:r>
              <a:rPr lang="nl-NL" sz="2400" b="1" dirty="0" smtClean="0"/>
              <a:t> point </a:t>
            </a:r>
            <a:r>
              <a:rPr lang="nl-NL" sz="2400" b="1" dirty="0" err="1" smtClean="0"/>
              <a:t>for</a:t>
            </a:r>
            <a:r>
              <a:rPr lang="nl-NL" sz="2400" b="1" dirty="0" smtClean="0"/>
              <a:t> DNB in 2010</a:t>
            </a:r>
            <a:r>
              <a:rPr lang="nl-NL" sz="2400" dirty="0" smtClean="0"/>
              <a:t>: </a:t>
            </a:r>
            <a:endParaRPr lang="nl-NL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Payment within 20 days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NO paper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Computerized processing, judgment and payment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Banks are responsible: now!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Payment only to bank accounts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No settlement with debts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No difference between an internet bank and a normal bank</a:t>
            </a:r>
            <a:r>
              <a:rPr lang="en-US" dirty="0" smtClean="0"/>
              <a:t>  </a:t>
            </a:r>
          </a:p>
          <a:p>
            <a:pPr marL="342900" indent="-342900">
              <a:buFont typeface="Arial" pitchFamily="34" charset="0"/>
              <a:buChar char="•"/>
            </a:pPr>
            <a:endParaRPr lang="nl-NL" dirty="0" smtClean="0"/>
          </a:p>
          <a:p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6FB51-EE10-4E24-8FFE-B9227F106C30}" type="slidenum">
              <a:rPr lang="en-US" smtClean="0"/>
              <a:pPr>
                <a:defRPr/>
              </a:pPr>
              <a:t>14</a:t>
            </a:fld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62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868" y="228600"/>
            <a:ext cx="7391400" cy="1143000"/>
          </a:xfrm>
        </p:spPr>
        <p:txBody>
          <a:bodyPr/>
          <a:lstStyle/>
          <a:p>
            <a:r>
              <a:rPr lang="en-US" dirty="0" smtClean="0"/>
              <a:t>Process (simplified)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6FB51-EE10-4E24-8FFE-B9227F106C30}" type="slidenum">
              <a:rPr lang="en-US" smtClean="0"/>
              <a:pPr>
                <a:defRPr/>
              </a:pPr>
              <a:t>15</a:t>
            </a:fld>
            <a:endParaRPr lang="en-US" sz="2000">
              <a:latin typeface="Arial" charset="0"/>
            </a:endParaRPr>
          </a:p>
        </p:txBody>
      </p:sp>
      <p:pic>
        <p:nvPicPr>
          <p:cNvPr id="4" name="Picture 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657600" y="1505828"/>
            <a:ext cx="1295400" cy="1331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5" descr="400px-Personal_computer,_exploded_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984" y="4343738"/>
            <a:ext cx="1557680" cy="16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22"/>
          <p:cNvSpPr>
            <a:spLocks noChangeArrowheads="1"/>
          </p:cNvSpPr>
          <p:nvPr/>
        </p:nvSpPr>
        <p:spPr bwMode="auto">
          <a:xfrm>
            <a:off x="3657600" y="3352800"/>
            <a:ext cx="1066800" cy="686435"/>
          </a:xfrm>
          <a:prstGeom prst="flowChartMagneticDisk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1400" b="1" dirty="0"/>
              <a:t>Website 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1400" b="1" dirty="0"/>
              <a:t>data</a:t>
            </a:r>
          </a:p>
        </p:txBody>
      </p:sp>
      <p:pic>
        <p:nvPicPr>
          <p:cNvPr id="1026" name="Picture 2" descr="http://925.nl/images/2013-06/ing-bank-pinautomaa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24201"/>
            <a:ext cx="22098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treasury.nl/files/2012/11/DNB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956600"/>
            <a:ext cx="3962400" cy="84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ringo4risk.nl/images/cms/equens-124475045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99" y="2667000"/>
            <a:ext cx="2667001" cy="184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 bwMode="auto">
          <a:xfrm>
            <a:off x="2442882" y="4843353"/>
            <a:ext cx="1066800" cy="476249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4638675" y="4095750"/>
            <a:ext cx="42862" cy="828674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4" idx="2"/>
          </p:cNvCxnSpPr>
          <p:nvPr/>
        </p:nvCxnSpPr>
        <p:spPr bwMode="auto">
          <a:xfrm flipV="1">
            <a:off x="4141217" y="2836861"/>
            <a:ext cx="164083" cy="531122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 bwMode="auto">
          <a:xfrm rot="16200000" flipH="1">
            <a:off x="3873555" y="3763907"/>
            <a:ext cx="2006491" cy="15240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29" name="Straight Arrow Connector 1028"/>
          <p:cNvCxnSpPr/>
          <p:nvPr/>
        </p:nvCxnSpPr>
        <p:spPr bwMode="auto">
          <a:xfrm flipV="1">
            <a:off x="5257800" y="4191000"/>
            <a:ext cx="1219200" cy="129540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35" name="Straight Arrow Connector 1034"/>
          <p:cNvCxnSpPr/>
          <p:nvPr/>
        </p:nvCxnSpPr>
        <p:spPr bwMode="auto">
          <a:xfrm flipH="1" flipV="1">
            <a:off x="5029200" y="2057400"/>
            <a:ext cx="1447800" cy="60960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38" name="Picture 10" descr="http://upload.wikimedia.org/wikipedia/commons/thumb/5/5c/Euro_symbol_black.svg/266px-Euro_symbol_black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899" y="1636724"/>
            <a:ext cx="838201" cy="84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4" descr="http://www.autorijschoolrijvisie.nl/wp-content/uploads/logo_digid_websit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1636724"/>
            <a:ext cx="11525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2" name="Straight Arrow Connector 1041"/>
          <p:cNvCxnSpPr>
            <a:stCxn id="1040" idx="3"/>
          </p:cNvCxnSpPr>
          <p:nvPr/>
        </p:nvCxnSpPr>
        <p:spPr bwMode="auto">
          <a:xfrm flipV="1">
            <a:off x="3200400" y="2212986"/>
            <a:ext cx="410584" cy="1"/>
          </a:xfrm>
          <a:prstGeom prst="straightConnector1">
            <a:avLst/>
          </a:prstGeom>
          <a:ln>
            <a:headEnd type="arrow"/>
            <a:tailEnd type="arrow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83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362075"/>
          </a:xfrm>
        </p:spPr>
        <p:txBody>
          <a:bodyPr/>
          <a:lstStyle/>
          <a:p>
            <a:r>
              <a:rPr lang="nl-NL" sz="3200" dirty="0" smtClean="0"/>
              <a:t/>
            </a:r>
            <a:br>
              <a:rPr lang="nl-NL" sz="3200" dirty="0" smtClean="0"/>
            </a:br>
            <a:r>
              <a:rPr lang="en-US" sz="3200" dirty="0" smtClean="0"/>
              <a:t>What did we (DNB) do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62000" y="1676400"/>
            <a:ext cx="7772400" cy="4800600"/>
          </a:xfrm>
        </p:spPr>
        <p:txBody>
          <a:bodyPr anchor="t" anchorCtr="0"/>
          <a:lstStyle/>
          <a:p>
            <a:pPr marL="342900" lvl="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 smtClean="0"/>
              <a:t>Built </a:t>
            </a:r>
            <a:r>
              <a:rPr lang="en-US" sz="2400" dirty="0"/>
              <a:t>a new application</a:t>
            </a:r>
            <a:endParaRPr lang="nl-NL" sz="24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/>
              <a:t>Give instructions to banks for delivering </a:t>
            </a:r>
            <a:r>
              <a:rPr lang="en-US" sz="2400" dirty="0" smtClean="0"/>
              <a:t>a file </a:t>
            </a:r>
            <a:r>
              <a:rPr lang="en-US" sz="2400" dirty="0"/>
              <a:t>to DNB (same format, same structure)</a:t>
            </a:r>
            <a:endParaRPr lang="nl-NL" sz="24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/>
              <a:t>Periodically testing </a:t>
            </a:r>
            <a:r>
              <a:rPr lang="en-US" sz="2400" dirty="0" smtClean="0"/>
              <a:t>files </a:t>
            </a:r>
            <a:r>
              <a:rPr lang="en-US" sz="2400" dirty="0"/>
              <a:t>from </a:t>
            </a:r>
            <a:r>
              <a:rPr lang="en-US" sz="2400" dirty="0" smtClean="0"/>
              <a:t>banks</a:t>
            </a:r>
            <a:endParaRPr lang="nl-NL" sz="24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 smtClean="0"/>
              <a:t>Internal </a:t>
            </a:r>
            <a:r>
              <a:rPr lang="en-US" sz="2400" dirty="0"/>
              <a:t>manual and procedures</a:t>
            </a:r>
            <a:endParaRPr lang="nl-NL" sz="24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/>
              <a:t>Contracts with third </a:t>
            </a:r>
            <a:r>
              <a:rPr lang="en-US" sz="2400" dirty="0" smtClean="0"/>
              <a:t>parties</a:t>
            </a:r>
            <a:r>
              <a:rPr lang="en-US" dirty="0" smtClean="0"/>
              <a:t>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Yearly Report of Findings from </a:t>
            </a:r>
            <a:r>
              <a:rPr lang="en-US" sz="2400" dirty="0" smtClean="0"/>
              <a:t>auditor Bank</a:t>
            </a:r>
          </a:p>
          <a:p>
            <a:pPr marL="342900" indent="-342900">
              <a:buFont typeface="Arial" pitchFamily="34" charset="0"/>
              <a:buChar char="•"/>
            </a:pPr>
            <a:endParaRPr lang="nl-NL" dirty="0" smtClean="0"/>
          </a:p>
          <a:p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6FB51-EE10-4E24-8FFE-B9227F106C30}" type="slidenum">
              <a:rPr lang="en-US" smtClean="0"/>
              <a:pPr>
                <a:defRPr/>
              </a:pPr>
              <a:t>16</a:t>
            </a:fld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33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458200" cy="1362075"/>
          </a:xfrm>
        </p:spPr>
        <p:txBody>
          <a:bodyPr/>
          <a:lstStyle/>
          <a:p>
            <a:r>
              <a:rPr lang="nl-NL" sz="3200" dirty="0" smtClean="0"/>
              <a:t/>
            </a:r>
            <a:br>
              <a:rPr lang="nl-NL" sz="3200" dirty="0" smtClean="0"/>
            </a:br>
            <a:r>
              <a:rPr lang="en-US" sz="3200" dirty="0"/>
              <a:t>Report of Findings </a:t>
            </a:r>
            <a:r>
              <a:rPr lang="en-US" sz="3200" dirty="0" smtClean="0"/>
              <a:t>auditor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62000" y="1676400"/>
            <a:ext cx="7772400" cy="4800600"/>
          </a:xfrm>
        </p:spPr>
        <p:txBody>
          <a:bodyPr anchor="t" anchorCtr="0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Is </a:t>
            </a:r>
            <a:r>
              <a:rPr lang="en-US" sz="2400" dirty="0"/>
              <a:t>the process </a:t>
            </a:r>
            <a:r>
              <a:rPr lang="en-US" sz="2400" dirty="0" smtClean="0"/>
              <a:t>OK for delivering a </a:t>
            </a:r>
            <a:r>
              <a:rPr lang="en-US" sz="2400" dirty="0"/>
              <a:t>correct </a:t>
            </a:r>
            <a:r>
              <a:rPr lang="en-US" sz="2400" dirty="0" smtClean="0"/>
              <a:t>and</a:t>
            </a:r>
            <a:br>
              <a:rPr lang="en-US" sz="2400" dirty="0" smtClean="0"/>
            </a:br>
            <a:r>
              <a:rPr lang="en-US" sz="2400" dirty="0" smtClean="0"/>
              <a:t>complete DGS </a:t>
            </a:r>
            <a:r>
              <a:rPr lang="en-US" sz="2400" dirty="0"/>
              <a:t>file on time?</a:t>
            </a:r>
            <a:endParaRPr lang="nl-NL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What </a:t>
            </a:r>
            <a:r>
              <a:rPr lang="en-US" sz="2400" dirty="0"/>
              <a:t>are the relevant </a:t>
            </a:r>
            <a:r>
              <a:rPr lang="en-US" sz="2400" dirty="0" smtClean="0"/>
              <a:t>risks?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How are the risks controlled?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Control </a:t>
            </a:r>
            <a:r>
              <a:rPr lang="en-US" sz="2400" dirty="0"/>
              <a:t>measures </a:t>
            </a:r>
            <a:r>
              <a:rPr lang="en-US" sz="2400" dirty="0" smtClean="0"/>
              <a:t>incorporated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Aspects: processing </a:t>
            </a:r>
            <a:r>
              <a:rPr lang="en-US" sz="2400" dirty="0"/>
              <a:t>pipeline </a:t>
            </a:r>
            <a:r>
              <a:rPr lang="en-US" sz="2400" dirty="0" smtClean="0"/>
              <a:t>items; calculating interest; accrual </a:t>
            </a:r>
            <a:r>
              <a:rPr lang="en-US" sz="2400" dirty="0"/>
              <a:t>of the </a:t>
            </a:r>
            <a:r>
              <a:rPr lang="en-US" sz="2400" dirty="0" smtClean="0"/>
              <a:t>balances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Existence </a:t>
            </a:r>
            <a:r>
              <a:rPr lang="en-US" sz="2400" dirty="0"/>
              <a:t>of these control measures </a:t>
            </a:r>
            <a:r>
              <a:rPr lang="en-US" sz="2400" dirty="0" smtClean="0"/>
              <a:t>and do they work?</a:t>
            </a:r>
            <a:br>
              <a:rPr lang="en-US" sz="2400" dirty="0" smtClean="0"/>
            </a:br>
            <a:endParaRPr lang="en-US" sz="2400" dirty="0" smtClean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Give key data in the report. 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6FB51-EE10-4E24-8FFE-B9227F106C30}" type="slidenum">
              <a:rPr lang="en-US" smtClean="0"/>
              <a:pPr>
                <a:defRPr/>
              </a:pPr>
              <a:t>17</a:t>
            </a:fld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28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381000"/>
            <a:ext cx="7391400" cy="1066800"/>
          </a:xfrm>
        </p:spPr>
        <p:txBody>
          <a:bodyPr/>
          <a:lstStyle/>
          <a:p>
            <a:r>
              <a:rPr lang="en-US" dirty="0" smtClean="0"/>
              <a:t>Process if DGS is necessary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6FB51-EE10-4E24-8FFE-B9227F106C30}" type="slidenum">
              <a:rPr lang="en-US" smtClean="0"/>
              <a:pPr>
                <a:defRPr/>
              </a:pPr>
              <a:t>18</a:t>
            </a:fld>
            <a:endParaRPr lang="en-US" sz="2000">
              <a:latin typeface="Arial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1295400" y="2438400"/>
            <a:ext cx="1295400" cy="91439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BANK</a:t>
            </a:r>
            <a:endParaRPr kumimoji="0" lang="en-US" sz="2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971800" y="2438399"/>
            <a:ext cx="1295400" cy="91439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DNB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724400" y="2421366"/>
            <a:ext cx="1295400" cy="931433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</a:rPr>
              <a:t>DEPO-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</a:rPr>
              <a:t> SITOR</a:t>
            </a:r>
            <a:b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</a:rPr>
            </a:b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6553200" y="2421367"/>
            <a:ext cx="1295400" cy="93143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</a:rPr>
              <a:t>DNB</a:t>
            </a:r>
          </a:p>
        </p:txBody>
      </p:sp>
      <p:cxnSp>
        <p:nvCxnSpPr>
          <p:cNvPr id="9" name="Straight Arrow Connector 8"/>
          <p:cNvCxnSpPr>
            <a:stCxn id="4" idx="3"/>
            <a:endCxn id="5" idx="1"/>
          </p:cNvCxnSpPr>
          <p:nvPr/>
        </p:nvCxnSpPr>
        <p:spPr bwMode="auto">
          <a:xfrm>
            <a:off x="2590800" y="2895599"/>
            <a:ext cx="381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>
            <a:stCxn id="5" idx="3"/>
            <a:endCxn id="6" idx="1"/>
          </p:cNvCxnSpPr>
          <p:nvPr/>
        </p:nvCxnSpPr>
        <p:spPr bwMode="auto">
          <a:xfrm flipV="1">
            <a:off x="4267200" y="2887083"/>
            <a:ext cx="457200" cy="85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>
            <a:stCxn id="6" idx="3"/>
            <a:endCxn id="7" idx="1"/>
          </p:cNvCxnSpPr>
          <p:nvPr/>
        </p:nvCxnSpPr>
        <p:spPr bwMode="auto">
          <a:xfrm>
            <a:off x="6019800" y="2887083"/>
            <a:ext cx="5334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2746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381000"/>
            <a:ext cx="7391400" cy="1066800"/>
          </a:xfrm>
        </p:spPr>
        <p:txBody>
          <a:bodyPr/>
          <a:lstStyle/>
          <a:p>
            <a:r>
              <a:rPr lang="en-US" dirty="0" smtClean="0"/>
              <a:t>Process if DGS is necessary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6FB51-EE10-4E24-8FFE-B9227F106C30}" type="slidenum">
              <a:rPr lang="en-US" smtClean="0"/>
              <a:pPr>
                <a:defRPr/>
              </a:pPr>
              <a:t>19</a:t>
            </a:fld>
            <a:endParaRPr lang="en-US" sz="2000">
              <a:latin typeface="Arial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1295400" y="2438400"/>
            <a:ext cx="1295400" cy="914398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BANK</a:t>
            </a:r>
            <a:endParaRPr kumimoji="0" lang="en-US" sz="2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971800" y="2438399"/>
            <a:ext cx="1295400" cy="91439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DNB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724400" y="2421366"/>
            <a:ext cx="1295400" cy="931433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</a:rPr>
              <a:t>DEPO-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</a:rPr>
              <a:t> SITOR</a:t>
            </a:r>
            <a:b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</a:rPr>
            </a:b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6553200" y="2421367"/>
            <a:ext cx="1295400" cy="93143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</a:rPr>
              <a:t>DNB</a:t>
            </a:r>
          </a:p>
        </p:txBody>
      </p:sp>
      <p:cxnSp>
        <p:nvCxnSpPr>
          <p:cNvPr id="9" name="Straight Arrow Connector 8"/>
          <p:cNvCxnSpPr>
            <a:stCxn id="4" idx="3"/>
            <a:endCxn id="5" idx="1"/>
          </p:cNvCxnSpPr>
          <p:nvPr/>
        </p:nvCxnSpPr>
        <p:spPr bwMode="auto">
          <a:xfrm>
            <a:off x="2590800" y="2895599"/>
            <a:ext cx="381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>
            <a:stCxn id="5" idx="3"/>
            <a:endCxn id="6" idx="1"/>
          </p:cNvCxnSpPr>
          <p:nvPr/>
        </p:nvCxnSpPr>
        <p:spPr bwMode="auto">
          <a:xfrm flipV="1">
            <a:off x="4267200" y="2887083"/>
            <a:ext cx="457200" cy="85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>
            <a:stCxn id="6" idx="3"/>
            <a:endCxn id="7" idx="1"/>
          </p:cNvCxnSpPr>
          <p:nvPr/>
        </p:nvCxnSpPr>
        <p:spPr bwMode="auto">
          <a:xfrm>
            <a:off x="6019800" y="2887083"/>
            <a:ext cx="5334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1219200" y="3733800"/>
            <a:ext cx="6553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Bank </a:t>
            </a:r>
            <a:r>
              <a:rPr lang="en-US" dirty="0" smtClean="0"/>
              <a:t>failure / bankruptcy</a:t>
            </a:r>
            <a:endParaRPr lang="nl-NL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DNB activates </a:t>
            </a:r>
            <a:r>
              <a:rPr lang="en-US" dirty="0" smtClean="0"/>
              <a:t>DGS</a:t>
            </a:r>
            <a:endParaRPr lang="nl-NL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Bank processes pipeline items</a:t>
            </a:r>
            <a:endParaRPr lang="nl-NL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Bank calculates interest</a:t>
            </a:r>
            <a:endParaRPr lang="nl-NL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Bank compiles the file and transmits it with an auditors opinion to </a:t>
            </a:r>
            <a:r>
              <a:rPr lang="en-US" dirty="0" smtClean="0"/>
              <a:t>DNB</a:t>
            </a:r>
            <a:endParaRPr lang="nl-NL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Time needed: 7 days</a:t>
            </a:r>
          </a:p>
        </p:txBody>
      </p:sp>
    </p:spTree>
    <p:extLst>
      <p:ext uri="{BB962C8B-B14F-4D97-AF65-F5344CB8AC3E}">
        <p14:creationId xmlns:p14="http://schemas.microsoft.com/office/powerpoint/2010/main" val="118351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152400"/>
            <a:ext cx="6781800" cy="8382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GB" sz="2800" dirty="0" smtClean="0"/>
              <a:t>DGS practice in The Netherlands</a:t>
            </a:r>
            <a:endParaRPr lang="nl-NL" sz="2800" dirty="0" smtClean="0"/>
          </a:p>
        </p:txBody>
      </p:sp>
      <p:graphicFrame>
        <p:nvGraphicFramePr>
          <p:cNvPr id="231509" name="Group 8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030053063"/>
              </p:ext>
            </p:extLst>
          </p:nvPr>
        </p:nvGraphicFramePr>
        <p:xfrm>
          <a:off x="756752" y="2971800"/>
          <a:ext cx="7705725" cy="1935052"/>
        </p:xfrm>
        <a:graphic>
          <a:graphicData uri="http://schemas.openxmlformats.org/drawingml/2006/table">
            <a:tbl>
              <a:tblPr/>
              <a:tblGrid>
                <a:gridCol w="2951162"/>
                <a:gridCol w="704850"/>
                <a:gridCol w="2393950"/>
                <a:gridCol w="1655763"/>
              </a:tblGrid>
              <a:tr h="579182">
                <a:tc>
                  <a:txBody>
                    <a:bodyPr/>
                    <a:lstStyle/>
                    <a:p>
                      <a:pPr marL="284163" marR="0" lvl="0" indent="-28416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4E89"/>
                          </a:solidFill>
                          <a:effectLst/>
                          <a:latin typeface="Arial" charset="0"/>
                          <a:cs typeface="Arial" charset="0"/>
                        </a:rPr>
                        <a:t>Type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4E89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4163" marR="0" lvl="0" indent="-28416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4E89"/>
                          </a:solidFill>
                          <a:effectLst/>
                          <a:latin typeface="Arial" charset="0"/>
                          <a:cs typeface="Arial" charset="0"/>
                        </a:rPr>
                        <a:t>Year</a:t>
                      </a:r>
                      <a:endParaRPr kumimoji="0" lang="nl-N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2D4E89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D4E89"/>
                          </a:solidFill>
                          <a:effectLst/>
                          <a:latin typeface="Arial" charset="0"/>
                          <a:cs typeface="Arial" charset="0"/>
                        </a:rPr>
                        <a:t>Amount</a:t>
                      </a: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4E89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nl-NL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D4E89"/>
                          </a:solidFill>
                          <a:effectLst/>
                          <a:latin typeface="Arial" charset="0"/>
                          <a:cs typeface="Arial" charset="0"/>
                        </a:rPr>
                        <a:t>payed</a:t>
                      </a: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4E89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b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4E89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4E89"/>
                          </a:solidFill>
                          <a:effectLst/>
                          <a:latin typeface="Arial" charset="0"/>
                          <a:cs typeface="Arial" charset="0"/>
                        </a:rPr>
                        <a:t>(in </a:t>
                      </a:r>
                      <a:r>
                        <a:rPr kumimoji="0" lang="nl-NL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D4E89"/>
                          </a:solidFill>
                          <a:effectLst/>
                          <a:latin typeface="Arial" charset="0"/>
                          <a:cs typeface="Arial" charset="0"/>
                        </a:rPr>
                        <a:t>million</a:t>
                      </a: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4E89"/>
                          </a:solidFill>
                          <a:effectLst/>
                          <a:latin typeface="Arial" charset="0"/>
                          <a:cs typeface="Arial" charset="0"/>
                        </a:rPr>
                        <a:t> €)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4E89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4E89"/>
                          </a:solidFill>
                          <a:effectLst/>
                          <a:latin typeface="Arial" charset="0"/>
                        </a:rPr>
                        <a:t>Number of clients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61">
                <a:tc>
                  <a:txBody>
                    <a:bodyPr/>
                    <a:lstStyle/>
                    <a:p>
                      <a:pPr marL="284163" marR="0" lvl="0" indent="-28416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4E89"/>
                          </a:solidFill>
                          <a:effectLst/>
                          <a:latin typeface="Arial" charset="0"/>
                          <a:cs typeface="Arial" charset="0"/>
                        </a:rPr>
                        <a:t>General bank</a:t>
                      </a:r>
                      <a:endParaRPr kumimoji="0" lang="nl-N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4E89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4163" marR="0" lvl="0" indent="-28416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4E89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2005</a:t>
                      </a:r>
                      <a:endParaRPr kumimoji="0" lang="nl-N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4E89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4163" marR="0" lvl="0" indent="-28416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4E89"/>
                          </a:solidFill>
                          <a:effectLst/>
                          <a:latin typeface="Arial" charset="0"/>
                          <a:cs typeface="Arial" charset="0"/>
                        </a:rPr>
                        <a:t>22,5</a:t>
                      </a:r>
                      <a:endParaRPr kumimoji="0" lang="nl-N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4E89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4163" marR="0" lvl="0" indent="-28416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4E89"/>
                          </a:solidFill>
                          <a:effectLst/>
                          <a:latin typeface="Arial" charset="0"/>
                        </a:rPr>
                        <a:t>1.200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8174">
                <a:tc>
                  <a:txBody>
                    <a:bodyPr/>
                    <a:lstStyle/>
                    <a:p>
                      <a:pPr marL="284163" marR="0" lvl="0" indent="-28416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4E89"/>
                          </a:solidFill>
                          <a:effectLst/>
                          <a:latin typeface="Arial" charset="0"/>
                          <a:cs typeface="Arial" charset="0"/>
                        </a:rPr>
                        <a:t>General bank</a:t>
                      </a:r>
                      <a:endParaRPr kumimoji="0" lang="nl-N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4E89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284163" marR="0" lvl="0" indent="-28416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4E89"/>
                          </a:solidFill>
                          <a:effectLst/>
                          <a:latin typeface="Arial" charset="0"/>
                        </a:rPr>
                        <a:t>2008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284163" marR="0" lvl="0" indent="-28416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4E89"/>
                          </a:solidFill>
                          <a:effectLst/>
                          <a:latin typeface="Arial" charset="0"/>
                        </a:rPr>
                        <a:t>0,2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284163" marR="0" lvl="0" indent="-28416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4E89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38174">
                <a:tc>
                  <a:txBody>
                    <a:bodyPr/>
                    <a:lstStyle/>
                    <a:p>
                      <a:pPr marL="284163" marR="0" lvl="0" indent="-28416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4E89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Internet bank</a:t>
                      </a:r>
                      <a:endParaRPr kumimoji="0" lang="nl-N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4E89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4163" marR="0" lvl="0" indent="-28416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4E89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2008</a:t>
                      </a:r>
                      <a:endParaRPr kumimoji="0" lang="nl-N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4E89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4163" marR="0" lvl="0" indent="-28416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4E89"/>
                          </a:solidFill>
                          <a:effectLst/>
                          <a:latin typeface="Arial" charset="0"/>
                          <a:cs typeface="Arial" charset="0"/>
                        </a:rPr>
                        <a:t>1.645</a:t>
                      </a:r>
                      <a:endParaRPr kumimoji="0" lang="nl-N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4E89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4163" marR="0" lvl="0" indent="-28416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4E89"/>
                          </a:solidFill>
                          <a:effectLst/>
                          <a:latin typeface="Arial" charset="0"/>
                        </a:rPr>
                        <a:t>145.000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9761">
                <a:tc>
                  <a:txBody>
                    <a:bodyPr/>
                    <a:lstStyle/>
                    <a:p>
                      <a:pPr marL="284163" marR="0" lvl="0" indent="-28416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4E89"/>
                          </a:solidFill>
                          <a:effectLst/>
                          <a:latin typeface="Arial" charset="0"/>
                          <a:cs typeface="Arial" charset="0"/>
                        </a:rPr>
                        <a:t>General bank</a:t>
                      </a:r>
                      <a:endParaRPr kumimoji="0" lang="nl-N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4E89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284163" marR="0" lvl="0" indent="-28416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4E89"/>
                          </a:solidFill>
                          <a:effectLst/>
                          <a:latin typeface="Arial" charset="0"/>
                        </a:rPr>
                        <a:t>2009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284163" marR="0" lvl="0" indent="-28416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4E89"/>
                          </a:solidFill>
                          <a:effectLst/>
                          <a:latin typeface="Arial" charset="0"/>
                        </a:rPr>
                        <a:t>3.500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284163" marR="0" lvl="0" indent="-28416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4E89"/>
                          </a:solidFill>
                          <a:effectLst/>
                          <a:latin typeface="Arial" charset="0"/>
                        </a:rPr>
                        <a:t>380.000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5172" name="Text Box 43"/>
          <p:cNvSpPr txBox="1">
            <a:spLocks noChangeArrowheads="1"/>
          </p:cNvSpPr>
          <p:nvPr/>
        </p:nvSpPr>
        <p:spPr bwMode="auto">
          <a:xfrm>
            <a:off x="323850" y="1412875"/>
            <a:ext cx="7651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2D4E89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rgbClr val="2D4E89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rgbClr val="2D4E89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rgbClr val="2D4E89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rgbClr val="2D4E8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4000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rgbClr val="2D4E8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4000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rgbClr val="2D4E8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4000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rgbClr val="2D4E8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4000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rgbClr val="2D4E8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nl-NL" sz="1400">
              <a:solidFill>
                <a:schemeClr val="bg2"/>
              </a:solidFill>
            </a:endParaRPr>
          </a:p>
        </p:txBody>
      </p:sp>
      <p:sp>
        <p:nvSpPr>
          <p:cNvPr id="5173" name="Text Box 44"/>
          <p:cNvSpPr txBox="1">
            <a:spLocks noChangeArrowheads="1"/>
          </p:cNvSpPr>
          <p:nvPr/>
        </p:nvSpPr>
        <p:spPr bwMode="auto">
          <a:xfrm>
            <a:off x="981635" y="1905000"/>
            <a:ext cx="7469188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2D4E89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rgbClr val="2D4E89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rgbClr val="2D4E89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rgbClr val="2D4E89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rgbClr val="2D4E8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4000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rgbClr val="2D4E8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4000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rgbClr val="2D4E8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4000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rgbClr val="2D4E8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4000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rgbClr val="2D4E8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400" b="1" dirty="0" smtClean="0"/>
              <a:t>Use of </a:t>
            </a:r>
            <a:r>
              <a:rPr lang="en-GB" sz="2400" b="1" dirty="0"/>
              <a:t>the deposit </a:t>
            </a:r>
            <a:r>
              <a:rPr lang="en-GB" sz="2400" b="1" dirty="0" smtClean="0"/>
              <a:t>guarantee scheme (DGS)  </a:t>
            </a:r>
            <a:br>
              <a:rPr lang="en-GB" sz="2400" b="1" dirty="0" smtClean="0"/>
            </a:br>
            <a:r>
              <a:rPr lang="en-GB" sz="2400" b="1" dirty="0" smtClean="0"/>
              <a:t>past 10 years</a:t>
            </a:r>
            <a:r>
              <a:rPr lang="en-GB" sz="2000" dirty="0" smtClean="0"/>
              <a:t>:</a:t>
            </a:r>
            <a:endParaRPr lang="en-GB" sz="2000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381000"/>
            <a:ext cx="7391400" cy="1066800"/>
          </a:xfrm>
        </p:spPr>
        <p:txBody>
          <a:bodyPr/>
          <a:lstStyle/>
          <a:p>
            <a:r>
              <a:rPr lang="en-US" dirty="0" smtClean="0"/>
              <a:t>Process if DGS is necessary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6FB51-EE10-4E24-8FFE-B9227F106C30}" type="slidenum">
              <a:rPr lang="en-US" smtClean="0"/>
              <a:pPr>
                <a:defRPr/>
              </a:pPr>
              <a:t>20</a:t>
            </a:fld>
            <a:endParaRPr lang="en-US" sz="2000">
              <a:latin typeface="Arial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1295400" y="2438400"/>
            <a:ext cx="1295400" cy="91439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BANK</a:t>
            </a:r>
            <a:endParaRPr kumimoji="0" lang="en-US" sz="2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971800" y="2438399"/>
            <a:ext cx="1295400" cy="914399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DNB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724400" y="2421366"/>
            <a:ext cx="1295400" cy="931433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</a:rPr>
              <a:t>DEPO-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</a:rPr>
              <a:t> SITOR</a:t>
            </a:r>
            <a:b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</a:rPr>
            </a:b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6553200" y="2421367"/>
            <a:ext cx="1295400" cy="93143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</a:rPr>
              <a:t>DNB</a:t>
            </a:r>
          </a:p>
        </p:txBody>
      </p:sp>
      <p:cxnSp>
        <p:nvCxnSpPr>
          <p:cNvPr id="9" name="Straight Arrow Connector 8"/>
          <p:cNvCxnSpPr>
            <a:stCxn id="4" idx="3"/>
            <a:endCxn id="5" idx="1"/>
          </p:cNvCxnSpPr>
          <p:nvPr/>
        </p:nvCxnSpPr>
        <p:spPr bwMode="auto">
          <a:xfrm>
            <a:off x="2590800" y="2895599"/>
            <a:ext cx="381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>
            <a:stCxn id="5" idx="3"/>
            <a:endCxn id="6" idx="1"/>
          </p:cNvCxnSpPr>
          <p:nvPr/>
        </p:nvCxnSpPr>
        <p:spPr bwMode="auto">
          <a:xfrm flipV="1">
            <a:off x="4267200" y="2887083"/>
            <a:ext cx="457200" cy="85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>
            <a:stCxn id="6" idx="3"/>
            <a:endCxn id="7" idx="1"/>
          </p:cNvCxnSpPr>
          <p:nvPr/>
        </p:nvCxnSpPr>
        <p:spPr bwMode="auto">
          <a:xfrm>
            <a:off x="6019800" y="2887083"/>
            <a:ext cx="5334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1219200" y="3581400"/>
            <a:ext cx="655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DNB loads the file in their application and will check consistency and quality </a:t>
            </a:r>
            <a:r>
              <a:rPr lang="en-US" dirty="0" smtClean="0"/>
              <a:t>criteria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DNB </a:t>
            </a:r>
            <a:r>
              <a:rPr lang="en-US" dirty="0"/>
              <a:t>construct the single customers view (CSV)  for each person or </a:t>
            </a:r>
            <a:r>
              <a:rPr lang="en-US" dirty="0" smtClean="0"/>
              <a:t>company</a:t>
            </a:r>
            <a:endParaRPr lang="nl-NL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Application calculates the </a:t>
            </a:r>
            <a:r>
              <a:rPr lang="en-US" dirty="0" smtClean="0"/>
              <a:t>claim</a:t>
            </a:r>
            <a:endParaRPr lang="nl-NL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Web portal will be loaded with CSV and the decision paper of the </a:t>
            </a:r>
            <a:r>
              <a:rPr lang="en-US" dirty="0" smtClean="0"/>
              <a:t>payout</a:t>
            </a:r>
            <a:endParaRPr lang="nl-NL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Time needed: 6 days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571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381000"/>
            <a:ext cx="7391400" cy="1066800"/>
          </a:xfrm>
        </p:spPr>
        <p:txBody>
          <a:bodyPr/>
          <a:lstStyle/>
          <a:p>
            <a:r>
              <a:rPr lang="en-US" dirty="0" smtClean="0"/>
              <a:t>Process if DGS is necessary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6FB51-EE10-4E24-8FFE-B9227F106C30}" type="slidenum">
              <a:rPr lang="en-US" smtClean="0"/>
              <a:pPr>
                <a:defRPr/>
              </a:pPr>
              <a:t>21</a:t>
            </a:fld>
            <a:endParaRPr lang="en-US" sz="2000">
              <a:latin typeface="Arial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1295400" y="2438400"/>
            <a:ext cx="1295400" cy="91439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BANK</a:t>
            </a:r>
            <a:endParaRPr kumimoji="0" lang="en-US" sz="2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971800" y="2438399"/>
            <a:ext cx="1295400" cy="91439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DNB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724400" y="2421366"/>
            <a:ext cx="1295400" cy="931433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</a:rPr>
              <a:t>DEPO-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</a:rPr>
              <a:t> SITOR</a:t>
            </a:r>
            <a:b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</a:rPr>
            </a:b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6553200" y="2421367"/>
            <a:ext cx="1295400" cy="93143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</a:rPr>
              <a:t>DNB</a:t>
            </a:r>
          </a:p>
        </p:txBody>
      </p:sp>
      <p:cxnSp>
        <p:nvCxnSpPr>
          <p:cNvPr id="9" name="Straight Arrow Connector 8"/>
          <p:cNvCxnSpPr>
            <a:stCxn id="4" idx="3"/>
            <a:endCxn id="5" idx="1"/>
          </p:cNvCxnSpPr>
          <p:nvPr/>
        </p:nvCxnSpPr>
        <p:spPr bwMode="auto">
          <a:xfrm>
            <a:off x="2590800" y="2895599"/>
            <a:ext cx="381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>
            <a:stCxn id="5" idx="3"/>
            <a:endCxn id="6" idx="1"/>
          </p:cNvCxnSpPr>
          <p:nvPr/>
        </p:nvCxnSpPr>
        <p:spPr bwMode="auto">
          <a:xfrm flipV="1">
            <a:off x="4267200" y="2887083"/>
            <a:ext cx="457200" cy="85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>
            <a:stCxn id="6" idx="3"/>
            <a:endCxn id="7" idx="1"/>
          </p:cNvCxnSpPr>
          <p:nvPr/>
        </p:nvCxnSpPr>
        <p:spPr bwMode="auto">
          <a:xfrm>
            <a:off x="6019800" y="2887083"/>
            <a:ext cx="5334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1219200" y="35814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Digital Identity = </a:t>
            </a:r>
            <a:r>
              <a:rPr lang="en-US" dirty="0" err="1" smtClean="0"/>
              <a:t>DigiD</a:t>
            </a: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Use the web based application</a:t>
            </a:r>
            <a:endParaRPr lang="nl-NL" dirty="0"/>
          </a:p>
          <a:p>
            <a:pPr marL="342900" indent="-342900">
              <a:buFont typeface="Arial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70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ABB91E-EB96-4442-9C52-F38C90070481}" type="slidenum">
              <a:rPr lang="en-US" smtClean="0"/>
              <a:pPr>
                <a:defRPr/>
              </a:pPr>
              <a:t>22</a:t>
            </a:fld>
            <a:endParaRPr lang="en-US" sz="2000">
              <a:latin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074"/>
            <a:ext cx="7162799" cy="605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4267200" y="4038600"/>
            <a:ext cx="1600200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CLICK ON</a:t>
            </a:r>
            <a:endParaRPr lang="en-US" sz="1800" b="1" dirty="0">
              <a:solidFill>
                <a:srgbClr val="FF0000"/>
              </a:solidFill>
            </a:endParaRPr>
          </a:p>
        </p:txBody>
      </p:sp>
      <p:cxnSp>
        <p:nvCxnSpPr>
          <p:cNvPr id="6" name="Rechte verbindingslijn met pijl 5"/>
          <p:cNvCxnSpPr/>
          <p:nvPr/>
        </p:nvCxnSpPr>
        <p:spPr bwMode="auto">
          <a:xfrm flipH="1">
            <a:off x="3505200" y="4223266"/>
            <a:ext cx="685800" cy="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Tekstvak 6"/>
          <p:cNvSpPr txBox="1"/>
          <p:nvPr/>
        </p:nvSpPr>
        <p:spPr>
          <a:xfrm>
            <a:off x="3581400" y="1676400"/>
            <a:ext cx="44196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After entering </a:t>
            </a:r>
            <a:r>
              <a:rPr lang="en-US" sz="2000" b="1" dirty="0" smtClean="0">
                <a:solidFill>
                  <a:srgbClr val="FF0000"/>
                </a:solidFill>
                <a:hlinkClick r:id="rId3"/>
              </a:rPr>
              <a:t>www.dgs</a:t>
            </a:r>
            <a:r>
              <a:rPr lang="en-US" sz="2000" b="1" dirty="0" smtClean="0">
                <a:solidFill>
                  <a:srgbClr val="FF0000"/>
                </a:solidFill>
              </a:rPr>
              <a:t>....nl you see this screen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63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ABB91E-EB96-4442-9C52-F38C90070481}" type="slidenum">
              <a:rPr lang="en-US" smtClean="0"/>
              <a:pPr>
                <a:defRPr/>
              </a:pPr>
              <a:t>23</a:t>
            </a:fld>
            <a:endParaRPr lang="en-US" sz="2000"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10" y="457200"/>
            <a:ext cx="8443901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6800"/>
            <a:ext cx="418147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3200400" y="5181600"/>
            <a:ext cx="13716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Log 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5181600" y="4005584"/>
            <a:ext cx="28955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MY NAME IS JAN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5181600" y="4414080"/>
            <a:ext cx="27516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MY SECRET PASSWORD</a:t>
            </a:r>
            <a:endParaRPr lang="en-US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78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ABB91E-EB96-4442-9C52-F38C90070481}" type="slidenum">
              <a:rPr lang="en-US" smtClean="0"/>
              <a:pPr>
                <a:defRPr/>
              </a:pPr>
              <a:t>24</a:t>
            </a:fld>
            <a:endParaRPr lang="en-US" sz="2000">
              <a:latin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8153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4744657" y="914400"/>
            <a:ext cx="35052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b="1" dirty="0" err="1">
                <a:solidFill>
                  <a:srgbClr val="FF0000"/>
                </a:solidFill>
              </a:rPr>
              <a:t>notification</a:t>
            </a:r>
            <a:r>
              <a:rPr lang="nl-NL" b="1" dirty="0">
                <a:solidFill>
                  <a:srgbClr val="FF0000"/>
                </a:solidFill>
              </a:rPr>
              <a:t> </a:t>
            </a:r>
            <a:r>
              <a:rPr lang="nl-NL" b="1" dirty="0" err="1">
                <a:solidFill>
                  <a:srgbClr val="FF0000"/>
                </a:solidFill>
              </a:rPr>
              <a:t>by</a:t>
            </a:r>
            <a:r>
              <a:rPr lang="nl-NL" b="1" dirty="0">
                <a:solidFill>
                  <a:srgbClr val="FF0000"/>
                </a:solidFill>
              </a:rPr>
              <a:t> </a:t>
            </a:r>
            <a:r>
              <a:rPr lang="nl-NL" b="1" dirty="0" err="1">
                <a:solidFill>
                  <a:srgbClr val="FF0000"/>
                </a:solidFill>
              </a:rPr>
              <a:t>text</a:t>
            </a:r>
            <a:r>
              <a:rPr lang="nl-NL" b="1" dirty="0">
                <a:solidFill>
                  <a:srgbClr val="FF0000"/>
                </a:solidFill>
              </a:rPr>
              <a:t> </a:t>
            </a:r>
            <a:r>
              <a:rPr lang="nl-NL" b="1" dirty="0" err="1">
                <a:solidFill>
                  <a:srgbClr val="FF0000"/>
                </a:solidFill>
              </a:rPr>
              <a:t>message</a:t>
            </a:r>
            <a:r>
              <a:rPr lang="nl-NL" b="1" dirty="0">
                <a:solidFill>
                  <a:srgbClr val="FF0000"/>
                </a:solidFill>
              </a:rPr>
              <a:t> </a:t>
            </a:r>
            <a:r>
              <a:rPr lang="nl-NL" b="1" dirty="0" smtClean="0">
                <a:solidFill>
                  <a:srgbClr val="FF0000"/>
                </a:solidFill>
              </a:rPr>
              <a:t>(</a:t>
            </a:r>
            <a:r>
              <a:rPr lang="nl-NL" b="1" dirty="0" err="1" smtClean="0">
                <a:solidFill>
                  <a:srgbClr val="FF0000"/>
                </a:solidFill>
              </a:rPr>
              <a:t>phone</a:t>
            </a:r>
            <a:r>
              <a:rPr lang="nl-NL" b="1" dirty="0" smtClean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Ingekeepte PIJL-RECHTS 8"/>
          <p:cNvSpPr/>
          <p:nvPr/>
        </p:nvSpPr>
        <p:spPr bwMode="auto">
          <a:xfrm>
            <a:off x="1659467" y="4267200"/>
            <a:ext cx="1295400" cy="457200"/>
          </a:xfrm>
          <a:prstGeom prst="notched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5054600" y="4255756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XHEYWTD763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248400" y="5384800"/>
            <a:ext cx="1126067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next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20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4" grpId="0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ABB91E-EB96-4442-9C52-F38C90070481}" type="slidenum">
              <a:rPr lang="en-US" smtClean="0"/>
              <a:pPr>
                <a:defRPr/>
              </a:pPr>
              <a:t>25</a:t>
            </a:fld>
            <a:endParaRPr lang="en-US" sz="2000">
              <a:latin typeface="Arial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09" y="685801"/>
            <a:ext cx="8412891" cy="5331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581400" y="1066800"/>
            <a:ext cx="48006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Screen with personal information; if OK next screen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PIJL-LINKS 4"/>
          <p:cNvSpPr/>
          <p:nvPr/>
        </p:nvSpPr>
        <p:spPr bwMode="auto">
          <a:xfrm>
            <a:off x="7239000" y="5562600"/>
            <a:ext cx="1447800" cy="381000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050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ABB91E-EB96-4442-9C52-F38C90070481}" type="slidenum">
              <a:rPr lang="en-US" smtClean="0"/>
              <a:pPr>
                <a:defRPr/>
              </a:pPr>
              <a:t>26</a:t>
            </a:fld>
            <a:endParaRPr lang="en-US" sz="2000">
              <a:latin typeface="Arial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533399"/>
            <a:ext cx="8229599" cy="601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6400800" y="2260600"/>
            <a:ext cx="1143000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1600" b="1" dirty="0" err="1">
                <a:solidFill>
                  <a:srgbClr val="FF0000"/>
                </a:solidFill>
              </a:rPr>
              <a:t>decision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6946900" y="1512964"/>
            <a:ext cx="1752600" cy="2616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l-NL" sz="1100" b="1" dirty="0" smtClean="0">
                <a:solidFill>
                  <a:srgbClr val="FF0000"/>
                </a:solidFill>
              </a:rPr>
              <a:t>Ready </a:t>
            </a:r>
            <a:r>
              <a:rPr lang="nl-NL" sz="1100" b="1" dirty="0" err="1" smtClean="0">
                <a:solidFill>
                  <a:srgbClr val="FF0000"/>
                </a:solidFill>
              </a:rPr>
              <a:t>for</a:t>
            </a:r>
            <a:r>
              <a:rPr lang="nl-NL" sz="1100" b="1" dirty="0" smtClean="0">
                <a:solidFill>
                  <a:srgbClr val="FF0000"/>
                </a:solidFill>
              </a:rPr>
              <a:t> </a:t>
            </a:r>
            <a:r>
              <a:rPr lang="nl-NL" sz="1100" b="1" dirty="0" err="1" smtClean="0">
                <a:solidFill>
                  <a:srgbClr val="FF0000"/>
                </a:solidFill>
              </a:rPr>
              <a:t>payment</a:t>
            </a:r>
            <a:endParaRPr lang="en-US" sz="1100" b="1" dirty="0"/>
          </a:p>
        </p:txBody>
      </p:sp>
      <p:sp>
        <p:nvSpPr>
          <p:cNvPr id="5" name="Tekstvak 4"/>
          <p:cNvSpPr txBox="1"/>
          <p:nvPr/>
        </p:nvSpPr>
        <p:spPr>
          <a:xfrm>
            <a:off x="3632200" y="381000"/>
            <a:ext cx="41910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Information of claim, account and decision DNB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32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381000"/>
            <a:ext cx="7391400" cy="1066800"/>
          </a:xfrm>
        </p:spPr>
        <p:txBody>
          <a:bodyPr/>
          <a:lstStyle/>
          <a:p>
            <a:r>
              <a:rPr lang="en-US" dirty="0" smtClean="0"/>
              <a:t>Process if DGS is necessary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6FB51-EE10-4E24-8FFE-B9227F106C30}" type="slidenum">
              <a:rPr lang="en-US" smtClean="0"/>
              <a:pPr>
                <a:defRPr/>
              </a:pPr>
              <a:t>27</a:t>
            </a:fld>
            <a:endParaRPr lang="en-US" sz="2000">
              <a:latin typeface="Arial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1295400" y="2438400"/>
            <a:ext cx="1295400" cy="91439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BANK</a:t>
            </a:r>
            <a:endParaRPr kumimoji="0" lang="en-US" sz="2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971800" y="2438399"/>
            <a:ext cx="1295400" cy="91439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DNB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724400" y="2421366"/>
            <a:ext cx="1295400" cy="931433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</a:rPr>
              <a:t>DEPO-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</a:rPr>
              <a:t> SITOR</a:t>
            </a:r>
            <a:b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</a:rPr>
            </a:b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6553200" y="2421367"/>
            <a:ext cx="1295400" cy="931432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</a:rPr>
              <a:t>DNB</a:t>
            </a:r>
          </a:p>
        </p:txBody>
      </p:sp>
      <p:cxnSp>
        <p:nvCxnSpPr>
          <p:cNvPr id="9" name="Straight Arrow Connector 8"/>
          <p:cNvCxnSpPr>
            <a:stCxn id="4" idx="3"/>
            <a:endCxn id="5" idx="1"/>
          </p:cNvCxnSpPr>
          <p:nvPr/>
        </p:nvCxnSpPr>
        <p:spPr bwMode="auto">
          <a:xfrm>
            <a:off x="2590800" y="2895599"/>
            <a:ext cx="381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>
            <a:stCxn id="5" idx="3"/>
            <a:endCxn id="6" idx="1"/>
          </p:cNvCxnSpPr>
          <p:nvPr/>
        </p:nvCxnSpPr>
        <p:spPr bwMode="auto">
          <a:xfrm flipV="1">
            <a:off x="4267200" y="2887083"/>
            <a:ext cx="457200" cy="85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>
            <a:stCxn id="6" idx="3"/>
            <a:endCxn id="7" idx="1"/>
          </p:cNvCxnSpPr>
          <p:nvPr/>
        </p:nvCxnSpPr>
        <p:spPr bwMode="auto">
          <a:xfrm>
            <a:off x="6019800" y="2887083"/>
            <a:ext cx="5334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1219200" y="3581400"/>
            <a:ext cx="746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DNB send the information to </a:t>
            </a:r>
            <a:r>
              <a:rPr lang="en-US" dirty="0" err="1"/>
              <a:t>Equens</a:t>
            </a:r>
            <a:r>
              <a:rPr lang="en-US" dirty="0"/>
              <a:t> that will pay out the amount to the </a:t>
            </a:r>
            <a:r>
              <a:rPr lang="en-US" dirty="0" smtClean="0"/>
              <a:t>depositor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Time needed: </a:t>
            </a:r>
            <a:r>
              <a:rPr lang="en-US" dirty="0" smtClean="0"/>
              <a:t>less than 1 day</a:t>
            </a:r>
            <a:br>
              <a:rPr lang="en-US" dirty="0" smtClean="0"/>
            </a:br>
            <a:endParaRPr lang="nl-NL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DNB gives </a:t>
            </a:r>
            <a:r>
              <a:rPr lang="en-US" dirty="0"/>
              <a:t>the liquidator </a:t>
            </a:r>
            <a:r>
              <a:rPr lang="en-US" dirty="0" smtClean="0"/>
              <a:t>information: the </a:t>
            </a:r>
            <a:r>
              <a:rPr lang="en-US" dirty="0"/>
              <a:t>payouts</a:t>
            </a:r>
            <a:endParaRPr lang="nl-NL" dirty="0"/>
          </a:p>
          <a:p>
            <a:pPr marL="342900" indent="-342900">
              <a:buFont typeface="Arial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818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 during Peacetime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6FB51-EE10-4E24-8FFE-B9227F106C30}" type="slidenum">
              <a:rPr lang="en-US" smtClean="0"/>
              <a:pPr>
                <a:defRPr/>
              </a:pPr>
              <a:t>28</a:t>
            </a:fld>
            <a:endParaRPr lang="en-US" sz="200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5285" y="1809077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Preparations for every bank: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Follow the DNB manual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Test files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Investigation auditor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45285" y="3810000"/>
            <a:ext cx="693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Preparations by DNB: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Web based application up to date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Assessment files and report auditor bank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Contracts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5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DNB Topics for next year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6FB51-EE10-4E24-8FFE-B9227F106C30}" type="slidenum">
              <a:rPr lang="en-US" smtClean="0"/>
              <a:pPr>
                <a:defRPr/>
              </a:pPr>
              <a:t>29</a:t>
            </a:fld>
            <a:endParaRPr lang="en-US" sz="200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5285" y="1809077"/>
            <a:ext cx="6934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Testing files of banks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Adjust application for foreign branches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Renew manual banks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Renew manual for DNB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Renew contracts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….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….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13143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391400" cy="990600"/>
          </a:xfrm>
        </p:spPr>
        <p:txBody>
          <a:bodyPr/>
          <a:lstStyle/>
          <a:p>
            <a:r>
              <a:rPr lang="nl-NL" dirty="0" smtClean="0"/>
              <a:t>Internet Bank</a:t>
            </a:r>
            <a:endParaRPr lang="nl-N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ABB91E-EB96-4442-9C52-F38C90070481}" type="slidenum">
              <a:rPr lang="en-US" smtClean="0"/>
              <a:pPr>
                <a:defRPr/>
              </a:pPr>
              <a:t>3</a:t>
            </a:fld>
            <a:endParaRPr lang="en-US" sz="2000">
              <a:latin typeface="Arial" charset="0"/>
            </a:endParaRPr>
          </a:p>
        </p:txBody>
      </p:sp>
      <p:pic>
        <p:nvPicPr>
          <p:cNvPr id="4" name="Afbeelding 2" descr="http://www.mtholyoke.edu/~diete22m/classweb/icelandbubble/icesav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467600" cy="4886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874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ABB91E-EB96-4442-9C52-F38C90070481}" type="slidenum">
              <a:rPr lang="en-US" smtClean="0"/>
              <a:pPr>
                <a:defRPr/>
              </a:pPr>
              <a:t>30</a:t>
            </a:fld>
            <a:endParaRPr lang="en-US" sz="2000">
              <a:latin typeface="Arial" charset="0"/>
            </a:endParaRPr>
          </a:p>
        </p:txBody>
      </p:sp>
      <p:sp>
        <p:nvSpPr>
          <p:cNvPr id="3" name="AutoShape 2" descr="http://blog.supermedia.com/media/questions.jpg"/>
          <p:cNvSpPr>
            <a:spLocks noChangeAspect="1" noChangeArrowheads="1"/>
          </p:cNvSpPr>
          <p:nvPr/>
        </p:nvSpPr>
        <p:spPr bwMode="auto">
          <a:xfrm>
            <a:off x="176213" y="-2065338"/>
            <a:ext cx="6467475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ttp://blog.supermedia.com/media/questions.jpg"/>
          <p:cNvSpPr>
            <a:spLocks noChangeAspect="1" noChangeArrowheads="1"/>
          </p:cNvSpPr>
          <p:nvPr/>
        </p:nvSpPr>
        <p:spPr bwMode="auto">
          <a:xfrm>
            <a:off x="328613" y="-1912938"/>
            <a:ext cx="6467475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45" y="838200"/>
            <a:ext cx="7433883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62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2209800"/>
            <a:ext cx="7772400" cy="1905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Resolving an </a:t>
            </a:r>
            <a:br>
              <a:rPr lang="en-US" sz="4000" dirty="0" smtClean="0"/>
            </a:br>
            <a:r>
              <a:rPr lang="en-US" sz="4000" dirty="0" smtClean="0"/>
              <a:t>Internet Only Bank</a:t>
            </a:r>
            <a:endParaRPr lang="en-US" dirty="0" smtClean="0"/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572000"/>
            <a:ext cx="4495800" cy="914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Jan Geert </a:t>
            </a:r>
            <a:r>
              <a:rPr lang="en-US" sz="2800" dirty="0" err="1" smtClean="0"/>
              <a:t>Schouwstra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DNB - Netherlands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"/>
            <a:ext cx="5562600" cy="188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98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391400" cy="990600"/>
          </a:xfrm>
        </p:spPr>
        <p:txBody>
          <a:bodyPr/>
          <a:lstStyle/>
          <a:p>
            <a:r>
              <a:rPr lang="nl-NL" dirty="0" smtClean="0"/>
              <a:t>Internet Bank</a:t>
            </a:r>
            <a:endParaRPr lang="nl-N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ABB91E-EB96-4442-9C52-F38C90070481}" type="slidenum">
              <a:rPr lang="en-US" smtClean="0"/>
              <a:pPr>
                <a:defRPr/>
              </a:pPr>
              <a:t>4</a:t>
            </a:fld>
            <a:endParaRPr lang="en-US" sz="2000">
              <a:latin typeface="Arial" charset="0"/>
            </a:endParaRPr>
          </a:p>
        </p:txBody>
      </p:sp>
      <p:pic>
        <p:nvPicPr>
          <p:cNvPr id="5" name="Afbeelding 4" descr="File:Icesave.jpe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71628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093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382000" cy="1362075"/>
          </a:xfrm>
        </p:spPr>
        <p:txBody>
          <a:bodyPr/>
          <a:lstStyle/>
          <a:p>
            <a:r>
              <a:rPr lang="nl-NL" sz="3200" dirty="0" smtClean="0"/>
              <a:t/>
            </a:r>
            <a:br>
              <a:rPr lang="nl-NL" sz="3200" dirty="0" smtClean="0"/>
            </a:br>
            <a:r>
              <a:rPr lang="en-US" sz="3200" dirty="0" smtClean="0"/>
              <a:t>DGS for this Internet Bank (1)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2895599"/>
          </a:xfrm>
        </p:spPr>
        <p:txBody>
          <a:bodyPr anchor="t" anchorCtr="0"/>
          <a:lstStyle/>
          <a:p>
            <a:r>
              <a:rPr lang="en-US" sz="2400" b="1" dirty="0" smtClean="0"/>
              <a:t>Characteristics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Only</a:t>
            </a:r>
            <a:r>
              <a:rPr lang="nl-NL" sz="2400" dirty="0" smtClean="0"/>
              <a:t> </a:t>
            </a:r>
            <a:r>
              <a:rPr lang="en-US" sz="2400" dirty="0" smtClean="0"/>
              <a:t>one product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Only savings (with </a:t>
            </a:r>
            <a:r>
              <a:rPr lang="en-US" sz="2400" i="1" dirty="0" smtClean="0"/>
              <a:t>high</a:t>
            </a:r>
            <a:r>
              <a:rPr lang="en-US" sz="2400" dirty="0" smtClean="0"/>
              <a:t> interest)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No deficits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No mortgages, no investments, no credit cards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Payments to a bank account given in advance  </a:t>
            </a:r>
          </a:p>
          <a:p>
            <a:pPr marL="342900" indent="-342900">
              <a:buFont typeface="Arial" pitchFamily="34" charset="0"/>
              <a:buChar char="•"/>
            </a:pPr>
            <a:endParaRPr lang="nl-NL" dirty="0" smtClean="0"/>
          </a:p>
          <a:p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6FB51-EE10-4E24-8FFE-B9227F106C30}" type="slidenum">
              <a:rPr lang="en-US" smtClean="0"/>
              <a:pPr>
                <a:defRPr/>
              </a:pPr>
              <a:t>5</a:t>
            </a:fld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07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305800" cy="1362075"/>
          </a:xfrm>
        </p:spPr>
        <p:txBody>
          <a:bodyPr/>
          <a:lstStyle/>
          <a:p>
            <a:r>
              <a:rPr lang="nl-NL" sz="3200" dirty="0" smtClean="0"/>
              <a:t/>
            </a:r>
            <a:br>
              <a:rPr lang="nl-NL" sz="3200" dirty="0" smtClean="0"/>
            </a:br>
            <a:r>
              <a:rPr lang="en-US" sz="3200" dirty="0" smtClean="0"/>
              <a:t>DGS for this Internet Bank (2)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62000" y="1676400"/>
            <a:ext cx="7772400" cy="4800600"/>
          </a:xfrm>
        </p:spPr>
        <p:txBody>
          <a:bodyPr anchor="t" anchorCtr="0"/>
          <a:lstStyle/>
          <a:p>
            <a:r>
              <a:rPr lang="nl-NL" sz="2400" b="1" dirty="0" smtClean="0"/>
              <a:t>Steps/</a:t>
            </a:r>
            <a:r>
              <a:rPr lang="en-US" sz="2400" b="1" dirty="0" smtClean="0"/>
              <a:t>measures</a:t>
            </a:r>
            <a:r>
              <a:rPr lang="nl-NL" sz="2400" b="1" dirty="0" smtClean="0"/>
              <a:t>/actions</a:t>
            </a:r>
            <a:r>
              <a:rPr lang="nl-NL" sz="2400" dirty="0" smtClean="0"/>
              <a:t>: </a:t>
            </a:r>
            <a:endParaRPr lang="nl-NL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Multidisciplinary steering committee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Application form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Web based application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External auditor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Hiring people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Procedures - manual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Workplace – workstations – furniture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Call center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Communication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Everything you have to do for payout</a:t>
            </a:r>
            <a:r>
              <a:rPr lang="en-US" dirty="0" smtClean="0"/>
              <a:t>  </a:t>
            </a:r>
          </a:p>
          <a:p>
            <a:pPr marL="342900" indent="-342900">
              <a:buFont typeface="Arial" pitchFamily="34" charset="0"/>
              <a:buChar char="•"/>
            </a:pPr>
            <a:endParaRPr lang="nl-NL" dirty="0" smtClean="0"/>
          </a:p>
          <a:p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6FB51-EE10-4E24-8FFE-B9227F106C30}" type="slidenum">
              <a:rPr lang="en-US" smtClean="0"/>
              <a:pPr>
                <a:defRPr/>
              </a:pPr>
              <a:t>6</a:t>
            </a:fld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63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305800" cy="1362075"/>
          </a:xfrm>
        </p:spPr>
        <p:txBody>
          <a:bodyPr/>
          <a:lstStyle/>
          <a:p>
            <a:r>
              <a:rPr lang="nl-NL" sz="3200" dirty="0" smtClean="0"/>
              <a:t/>
            </a:r>
            <a:br>
              <a:rPr lang="nl-NL" sz="3200" dirty="0" smtClean="0"/>
            </a:br>
            <a:r>
              <a:rPr lang="en-US" sz="3200" dirty="0" smtClean="0"/>
              <a:t>DGS for this Internet Bank (3)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4114799"/>
          </a:xfrm>
        </p:spPr>
        <p:txBody>
          <a:bodyPr anchor="t" anchorCtr="0"/>
          <a:lstStyle/>
          <a:p>
            <a:r>
              <a:rPr lang="en-US" sz="3200" dirty="0" smtClean="0"/>
              <a:t>Were</a:t>
            </a:r>
            <a:r>
              <a:rPr lang="nl-NL" sz="3200" dirty="0" smtClean="0"/>
              <a:t> we </a:t>
            </a:r>
            <a:r>
              <a:rPr lang="en-US" sz="3200" dirty="0" smtClean="0"/>
              <a:t>satisfied?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Yes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But ….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Some things </a:t>
            </a:r>
            <a:r>
              <a:rPr lang="en-US" sz="3200" dirty="0" smtClean="0"/>
              <a:t>could </a:t>
            </a:r>
            <a:r>
              <a:rPr lang="en-US" sz="3200" dirty="0" smtClean="0"/>
              <a:t>be better, let me explain</a:t>
            </a:r>
            <a:r>
              <a:rPr lang="en-US" dirty="0" smtClean="0"/>
              <a:t> </a:t>
            </a:r>
          </a:p>
          <a:p>
            <a:pPr marL="342900" indent="-342900">
              <a:buFont typeface="Arial" pitchFamily="34" charset="0"/>
              <a:buChar char="•"/>
            </a:pPr>
            <a:endParaRPr lang="nl-NL" dirty="0" smtClean="0"/>
          </a:p>
          <a:p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6FB51-EE10-4E24-8FFE-B9227F106C30}" type="slidenum">
              <a:rPr lang="en-US" smtClean="0"/>
              <a:pPr>
                <a:defRPr/>
              </a:pPr>
              <a:t>7</a:t>
            </a:fld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9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391400" cy="1143000"/>
          </a:xfrm>
        </p:spPr>
        <p:txBody>
          <a:bodyPr/>
          <a:lstStyle/>
          <a:p>
            <a:r>
              <a:rPr lang="en-US" dirty="0" smtClean="0"/>
              <a:t>Too much paperwork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7249A1-951C-4046-ABB0-9EA1718A1E16}" type="slidenum">
              <a:rPr lang="en-US" smtClean="0"/>
              <a:pPr>
                <a:defRPr/>
              </a:pPr>
              <a:t>8</a:t>
            </a:fld>
            <a:endParaRPr lang="en-US" sz="2000">
              <a:latin typeface="Arial" charset="0"/>
            </a:endParaRPr>
          </a:p>
        </p:txBody>
      </p:sp>
      <p:pic>
        <p:nvPicPr>
          <p:cNvPr id="1026" name="Picture 2" descr="http://nightclubsecurityconsulting.files.wordpress.com/2011/06/paperwork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4981575" cy="498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itizensusa.files.wordpress.com/2011/10/i-quit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8084">
            <a:off x="5940237" y="3322099"/>
            <a:ext cx="2903504" cy="138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45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391400" cy="1143000"/>
          </a:xfrm>
        </p:spPr>
        <p:txBody>
          <a:bodyPr/>
          <a:lstStyle/>
          <a:p>
            <a:r>
              <a:rPr lang="en-US" dirty="0" smtClean="0"/>
              <a:t>Take up on archives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7249A1-951C-4046-ABB0-9EA1718A1E16}" type="slidenum">
              <a:rPr lang="en-US" smtClean="0"/>
              <a:pPr>
                <a:defRPr/>
              </a:pPr>
              <a:t>9</a:t>
            </a:fld>
            <a:endParaRPr lang="en-US" sz="2000">
              <a:latin typeface="Arial" charset="0"/>
            </a:endParaRPr>
          </a:p>
        </p:txBody>
      </p:sp>
      <p:pic>
        <p:nvPicPr>
          <p:cNvPr id="7" name="Afbeelding 7" descr="http://im.ft-static.com/content/images/3ef8b8e4-a92b-11e1-be59-00144feabdc0.im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38300"/>
            <a:ext cx="7315200" cy="483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445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2538</TotalTime>
  <Words>632</Words>
  <Application>Microsoft Office PowerPoint</Application>
  <PresentationFormat>Diavoorstelling (4:3)</PresentationFormat>
  <Paragraphs>214</Paragraphs>
  <Slides>31</Slides>
  <Notes>26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32" baseType="lpstr">
      <vt:lpstr>Blank Presentation</vt:lpstr>
      <vt:lpstr>Resolving an  Internet Only Bank</vt:lpstr>
      <vt:lpstr>DGS practice in The Netherlands</vt:lpstr>
      <vt:lpstr>Internet Bank</vt:lpstr>
      <vt:lpstr>Internet Bank</vt:lpstr>
      <vt:lpstr> DGS for this Internet Bank (1)</vt:lpstr>
      <vt:lpstr> DGS for this Internet Bank (2)</vt:lpstr>
      <vt:lpstr> DGS for this Internet Bank (3)</vt:lpstr>
      <vt:lpstr>Too much paperwork</vt:lpstr>
      <vt:lpstr>Take up on archives</vt:lpstr>
      <vt:lpstr>Very long throughput time</vt:lpstr>
      <vt:lpstr>Complex audit</vt:lpstr>
      <vt:lpstr>A lot and diversity of people</vt:lpstr>
      <vt:lpstr>DGS for an other bank</vt:lpstr>
      <vt:lpstr> future: a change is necessary</vt:lpstr>
      <vt:lpstr>Process (simplified)</vt:lpstr>
      <vt:lpstr> What did we (DNB) do</vt:lpstr>
      <vt:lpstr> Report of Findings auditor</vt:lpstr>
      <vt:lpstr>Process if DGS is necessary</vt:lpstr>
      <vt:lpstr>Process if DGS is necessary</vt:lpstr>
      <vt:lpstr>Process if DGS is necessary</vt:lpstr>
      <vt:lpstr>Process if DGS is necessary</vt:lpstr>
      <vt:lpstr>PowerPoint-presentatie</vt:lpstr>
      <vt:lpstr>PowerPoint-presentatie</vt:lpstr>
      <vt:lpstr>PowerPoint-presentatie</vt:lpstr>
      <vt:lpstr>PowerPoint-presentatie</vt:lpstr>
      <vt:lpstr>PowerPoint-presentatie</vt:lpstr>
      <vt:lpstr>Process if DGS is necessary</vt:lpstr>
      <vt:lpstr>Activities during Peacetime</vt:lpstr>
      <vt:lpstr>DNB Topics for next year</vt:lpstr>
      <vt:lpstr>PowerPoint-presentatie</vt:lpstr>
      <vt:lpstr>Resolving an  Internet Only Bank</vt:lpstr>
    </vt:vector>
  </TitlesOfParts>
  <Company>Glenda Burdette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Glenda Burdette</dc:creator>
  <cp:lastModifiedBy>Schouwstra RA, J.G.</cp:lastModifiedBy>
  <cp:revision>93</cp:revision>
  <cp:lastPrinted>2013-11-06T08:38:32Z</cp:lastPrinted>
  <dcterms:created xsi:type="dcterms:W3CDTF">2008-06-11T18:59:14Z</dcterms:created>
  <dcterms:modified xsi:type="dcterms:W3CDTF">2013-11-27T13:57:45Z</dcterms:modified>
</cp:coreProperties>
</file>