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1" r:id="rId1"/>
  </p:sldMasterIdLst>
  <p:notesMasterIdLst>
    <p:notesMasterId r:id="rId22"/>
  </p:notesMasterIdLst>
  <p:handoutMasterIdLst>
    <p:handoutMasterId r:id="rId23"/>
  </p:handoutMasterIdLst>
  <p:sldIdLst>
    <p:sldId id="257" r:id="rId2"/>
    <p:sldId id="259" r:id="rId3"/>
    <p:sldId id="284" r:id="rId4"/>
    <p:sldId id="260" r:id="rId5"/>
    <p:sldId id="262" r:id="rId6"/>
    <p:sldId id="283" r:id="rId7"/>
    <p:sldId id="268" r:id="rId8"/>
    <p:sldId id="269" r:id="rId9"/>
    <p:sldId id="270" r:id="rId10"/>
    <p:sldId id="271" r:id="rId11"/>
    <p:sldId id="272" r:id="rId12"/>
    <p:sldId id="265" r:id="rId13"/>
    <p:sldId id="266" r:id="rId14"/>
    <p:sldId id="273" r:id="rId15"/>
    <p:sldId id="274" r:id="rId16"/>
    <p:sldId id="275" r:id="rId17"/>
    <p:sldId id="277" r:id="rId18"/>
    <p:sldId id="263" r:id="rId19"/>
    <p:sldId id="278" r:id="rId20"/>
    <p:sldId id="279" r:id="rId21"/>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PAB22432" initials="" lastIdx="3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33893"/>
    <a:srgbClr val="7F25F7"/>
    <a:srgbClr val="4EE4E0"/>
    <a:srgbClr val="B55EBE"/>
    <a:srgbClr val="92C5E2"/>
    <a:srgbClr val="CC99FF"/>
    <a:srgbClr val="45D7D0"/>
    <a:srgbClr val="FFCCFF"/>
    <a:srgbClr val="68CB63"/>
    <a:srgbClr val="6485CE"/>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30" autoAdjust="0"/>
    <p:restoredTop sz="62069" autoAdjust="0"/>
  </p:normalViewPr>
  <p:slideViewPr>
    <p:cSldViewPr>
      <p:cViewPr>
        <p:scale>
          <a:sx n="100" d="100"/>
          <a:sy n="100" d="100"/>
        </p:scale>
        <p:origin x="-2118"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1584" y="-72"/>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eaLnBrk="0" hangingPunct="0">
              <a:defRPr sz="1200">
                <a:latin typeface="Arial" charset="0"/>
                <a:ea typeface="ＭＳ Ｐゴシック" pitchFamily="16" charset="-128"/>
              </a:defRPr>
            </a:lvl1pPr>
          </a:lstStyle>
          <a:p>
            <a:pPr>
              <a:defRPr/>
            </a:pPr>
            <a:endParaRPr lang="en-US"/>
          </a:p>
        </p:txBody>
      </p:sp>
      <p:sp>
        <p:nvSpPr>
          <p:cNvPr id="112643" name="Rectangle 3"/>
          <p:cNvSpPr>
            <a:spLocks noGrp="1" noChangeArrowheads="1"/>
          </p:cNvSpPr>
          <p:nvPr>
            <p:ph type="dt" sz="quarter" idx="1"/>
          </p:nvPr>
        </p:nvSpPr>
        <p:spPr bwMode="auto">
          <a:xfrm>
            <a:off x="3970338"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16" charset="-128"/>
              </a:defRPr>
            </a:lvl1pPr>
          </a:lstStyle>
          <a:p>
            <a:pPr>
              <a:defRPr/>
            </a:pPr>
            <a:endParaRPr lang="en-US"/>
          </a:p>
        </p:txBody>
      </p:sp>
      <p:sp>
        <p:nvSpPr>
          <p:cNvPr id="112644" name="Rectangle 4"/>
          <p:cNvSpPr>
            <a:spLocks noGrp="1" noChangeArrowheads="1"/>
          </p:cNvSpPr>
          <p:nvPr>
            <p:ph type="ftr" sz="quarter" idx="2"/>
          </p:nvPr>
        </p:nvSpPr>
        <p:spPr bwMode="auto">
          <a:xfrm>
            <a:off x="0"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16" charset="-128"/>
              </a:defRPr>
            </a:lvl1pPr>
          </a:lstStyle>
          <a:p>
            <a:pPr>
              <a:defRPr/>
            </a:pPr>
            <a:endParaRPr lang="en-US"/>
          </a:p>
        </p:txBody>
      </p:sp>
      <p:sp>
        <p:nvSpPr>
          <p:cNvPr id="112645" name="Rectangle 5"/>
          <p:cNvSpPr>
            <a:spLocks noGrp="1" noChangeArrowheads="1"/>
          </p:cNvSpPr>
          <p:nvPr>
            <p:ph type="sldNum" sz="quarter" idx="3"/>
          </p:nvPr>
        </p:nvSpPr>
        <p:spPr bwMode="auto">
          <a:xfrm>
            <a:off x="3970338"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16" charset="-128"/>
              </a:defRPr>
            </a:lvl1pPr>
          </a:lstStyle>
          <a:p>
            <a:pPr>
              <a:defRPr/>
            </a:pPr>
            <a:fld id="{405A530E-FC66-431A-AFB5-6E9CEDB0D5DC}" type="slidenum">
              <a:rPr lang="en-US"/>
              <a:pPr>
                <a:defRPr/>
              </a:pPr>
              <a:t>‹Nº›</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eaLnBrk="0" hangingPunct="0">
              <a:defRPr sz="1200">
                <a:latin typeface="Arial" charset="0"/>
                <a:ea typeface="ＭＳ Ｐゴシック" pitchFamily="16" charset="-128"/>
              </a:defRPr>
            </a:lvl1pPr>
          </a:lstStyle>
          <a:p>
            <a:pPr>
              <a:defRPr/>
            </a:pPr>
            <a:endParaRPr lang="en-US"/>
          </a:p>
        </p:txBody>
      </p:sp>
      <p:sp>
        <p:nvSpPr>
          <p:cNvPr id="108547" name="Rectangle 3"/>
          <p:cNvSpPr>
            <a:spLocks noGrp="1" noChangeArrowheads="1"/>
          </p:cNvSpPr>
          <p:nvPr>
            <p:ph type="dt" idx="1"/>
          </p:nvPr>
        </p:nvSpPr>
        <p:spPr bwMode="auto">
          <a:xfrm>
            <a:off x="3970338" y="0"/>
            <a:ext cx="3038475" cy="465138"/>
          </a:xfrm>
          <a:prstGeom prst="rect">
            <a:avLst/>
          </a:prstGeom>
          <a:noFill/>
          <a:ln>
            <a:noFill/>
          </a:ln>
          <a:effectLst/>
          <a:extLst/>
        </p:spPr>
        <p:txBody>
          <a:bodyPr vert="horz" wrap="square" lIns="93177" tIns="46589" rIns="93177" bIns="46589" numCol="1" anchor="t" anchorCtr="0" compatLnSpc="1">
            <a:prstTxWarp prst="textNoShape">
              <a:avLst/>
            </a:prstTxWarp>
          </a:bodyPr>
          <a:lstStyle>
            <a:lvl1pPr algn="r" eaLnBrk="0" hangingPunct="0">
              <a:defRPr sz="1200">
                <a:latin typeface="Arial" charset="0"/>
                <a:ea typeface="ＭＳ Ｐゴシック" pitchFamily="16" charset="-128"/>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108549" name="Rectangle 5"/>
          <p:cNvSpPr>
            <a:spLocks noGrp="1" noChangeArrowheads="1"/>
          </p:cNvSpPr>
          <p:nvPr>
            <p:ph type="body" sz="quarter" idx="3"/>
          </p:nvPr>
        </p:nvSpPr>
        <p:spPr bwMode="auto">
          <a:xfrm>
            <a:off x="701675" y="4416425"/>
            <a:ext cx="5607050" cy="4183063"/>
          </a:xfrm>
          <a:prstGeom prst="rect">
            <a:avLst/>
          </a:prstGeom>
          <a:noFill/>
          <a:ln>
            <a:noFill/>
          </a:ln>
          <a:effectLst/>
          <a:ex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8550" name="Rectangle 6"/>
          <p:cNvSpPr>
            <a:spLocks noGrp="1" noChangeArrowheads="1"/>
          </p:cNvSpPr>
          <p:nvPr>
            <p:ph type="ftr" sz="quarter" idx="4"/>
          </p:nvPr>
        </p:nvSpPr>
        <p:spPr bwMode="auto">
          <a:xfrm>
            <a:off x="0"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eaLnBrk="0" hangingPunct="0">
              <a:defRPr sz="1200">
                <a:latin typeface="Arial" charset="0"/>
                <a:ea typeface="ＭＳ Ｐゴシック" pitchFamily="16" charset="-128"/>
              </a:defRPr>
            </a:lvl1pPr>
          </a:lstStyle>
          <a:p>
            <a:pPr>
              <a:defRPr/>
            </a:pPr>
            <a:endParaRPr lang="en-US"/>
          </a:p>
        </p:txBody>
      </p:sp>
      <p:sp>
        <p:nvSpPr>
          <p:cNvPr id="108551" name="Rectangle 7"/>
          <p:cNvSpPr>
            <a:spLocks noGrp="1" noChangeArrowheads="1"/>
          </p:cNvSpPr>
          <p:nvPr>
            <p:ph type="sldNum" sz="quarter" idx="5"/>
          </p:nvPr>
        </p:nvSpPr>
        <p:spPr bwMode="auto">
          <a:xfrm>
            <a:off x="3970338" y="8829675"/>
            <a:ext cx="3038475" cy="465138"/>
          </a:xfrm>
          <a:prstGeom prst="rect">
            <a:avLst/>
          </a:prstGeom>
          <a:noFill/>
          <a:ln>
            <a:noFill/>
          </a:ln>
          <a:effectLst/>
          <a:extLst/>
        </p:spPr>
        <p:txBody>
          <a:bodyPr vert="horz" wrap="square" lIns="93177" tIns="46589" rIns="93177" bIns="46589" numCol="1" anchor="b" anchorCtr="0" compatLnSpc="1">
            <a:prstTxWarp prst="textNoShape">
              <a:avLst/>
            </a:prstTxWarp>
          </a:bodyPr>
          <a:lstStyle>
            <a:lvl1pPr algn="r" eaLnBrk="0" hangingPunct="0">
              <a:defRPr sz="1200">
                <a:latin typeface="Arial" charset="0"/>
                <a:ea typeface="ＭＳ Ｐゴシック" pitchFamily="16" charset="-128"/>
              </a:defRPr>
            </a:lvl1pPr>
          </a:lstStyle>
          <a:p>
            <a:pPr>
              <a:defRPr/>
            </a:pPr>
            <a:fld id="{8D5DE127-671D-4698-B1A0-D00CFE6D281A}" type="slidenum">
              <a:rPr lang="en-US"/>
              <a:pPr>
                <a:defRPr/>
              </a:pPr>
              <a:t>‹Nº›</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a:ln>
            <a:miter lim="800000"/>
            <a:headEnd/>
            <a:tailEnd/>
          </a:ln>
        </p:spPr>
        <p:txBody>
          <a:bodyPr/>
          <a:lstStyle/>
          <a:p>
            <a:fld id="{E969A0ED-5034-4C78-9CCA-E8E5FF747209}" type="slidenum">
              <a:rPr lang="en-US" smtClean="0">
                <a:latin typeface="Arial" pitchFamily="34" charset="0"/>
                <a:ea typeface="ＭＳ Ｐゴシック" pitchFamily="34" charset="-128"/>
              </a:rPr>
              <a:pPr/>
              <a:t>2</a:t>
            </a:fld>
            <a:endParaRPr lang="en-US" smtClean="0">
              <a:latin typeface="Arial" pitchFamily="34" charset="0"/>
              <a:ea typeface="ＭＳ Ｐゴシック" pitchFamily="34" charset="-128"/>
            </a:endParaRPr>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a:noFill/>
        </p:spPr>
        <p:txBody>
          <a:bodyPr/>
          <a:lstStyle/>
          <a:p>
            <a:pPr algn="just"/>
            <a:endParaRPr lang="es-MX" sz="1000" dirty="0" smtClean="0">
              <a:solidFill>
                <a:srgbClr val="00B050"/>
              </a:solidFill>
              <a:latin typeface="Arial"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p:spPr>
        <p:txBody>
          <a:bodyPr/>
          <a:lstStyle/>
          <a:p>
            <a:endParaRPr lang="en-US" dirty="0" smtClean="0">
              <a:latin typeface="Arial"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85000" lnSpcReduction="20000"/>
          </a:bodyPr>
          <a:lstStyle/>
          <a:p>
            <a:pPr marL="800100" lvl="1" indent="-342900" algn="just" eaLnBrk="0" hangingPunct="0">
              <a:buFont typeface="+mj-lt"/>
              <a:buAutoNum type="arabicParenR" startAt="3"/>
              <a:defRPr/>
            </a:pPr>
            <a:endParaRPr lang="en-US" sz="1600" kern="1200" dirty="0" smtClean="0">
              <a:solidFill>
                <a:srgbClr val="233893"/>
              </a:solidFill>
              <a:latin typeface="Arial" charset="0"/>
              <a:ea typeface="ＭＳ Ｐゴシック" pitchFamily="16" charset="-128"/>
              <a:cs typeface="+mn-cs"/>
            </a:endParaRPr>
          </a:p>
          <a:p>
            <a:endParaRPr lang="es-MX" dirty="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15</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n-US" dirty="0" smtClean="0"/>
              <a:t>Principio</a:t>
            </a:r>
            <a:r>
              <a:rPr lang="en-US" baseline="0" dirty="0" smtClean="0"/>
              <a:t> “Garbage in-Garbage out”: </a:t>
            </a:r>
            <a:r>
              <a:rPr lang="en-US" baseline="0" dirty="0" err="1" smtClean="0"/>
              <a:t>indica</a:t>
            </a:r>
            <a:r>
              <a:rPr lang="en-US" baseline="0" dirty="0" smtClean="0"/>
              <a:t> </a:t>
            </a:r>
            <a:r>
              <a:rPr lang="en-US" baseline="0" dirty="0" err="1" smtClean="0"/>
              <a:t>que</a:t>
            </a:r>
            <a:r>
              <a:rPr lang="en-US" baseline="0" dirty="0" smtClean="0"/>
              <a:t> </a:t>
            </a:r>
            <a:r>
              <a:rPr lang="en-US" baseline="0" dirty="0" err="1" smtClean="0"/>
              <a:t>si</a:t>
            </a:r>
            <a:r>
              <a:rPr lang="en-US" baseline="0" dirty="0" smtClean="0"/>
              <a:t> se </a:t>
            </a:r>
            <a:r>
              <a:rPr lang="en-US" baseline="0" dirty="0" err="1" smtClean="0"/>
              <a:t>alimenta</a:t>
            </a:r>
            <a:r>
              <a:rPr lang="en-US" baseline="0" dirty="0" smtClean="0"/>
              <a:t> </a:t>
            </a:r>
            <a:r>
              <a:rPr lang="en-US" baseline="0" dirty="0" err="1" smtClean="0"/>
              <a:t>información</a:t>
            </a:r>
            <a:r>
              <a:rPr lang="en-US" baseline="0" dirty="0" smtClean="0"/>
              <a:t> </a:t>
            </a:r>
            <a:r>
              <a:rPr lang="en-US" baseline="0" dirty="0" err="1" smtClean="0"/>
              <a:t>erronea</a:t>
            </a:r>
            <a:r>
              <a:rPr lang="en-US" baseline="0" dirty="0" smtClean="0"/>
              <a:t> al </a:t>
            </a:r>
            <a:r>
              <a:rPr lang="en-US" baseline="0" dirty="0" err="1" smtClean="0"/>
              <a:t>sistema</a:t>
            </a:r>
            <a:r>
              <a:rPr lang="en-US" baseline="0" dirty="0" smtClean="0"/>
              <a:t>, </a:t>
            </a:r>
            <a:r>
              <a:rPr lang="en-US" baseline="0" dirty="0" err="1" smtClean="0"/>
              <a:t>este</a:t>
            </a:r>
            <a:r>
              <a:rPr lang="en-US" baseline="0" dirty="0" smtClean="0"/>
              <a:t> </a:t>
            </a:r>
            <a:r>
              <a:rPr lang="en-US" baseline="0" dirty="0" err="1" smtClean="0"/>
              <a:t>va</a:t>
            </a:r>
            <a:r>
              <a:rPr lang="en-US" baseline="0" dirty="0" smtClean="0"/>
              <a:t> a </a:t>
            </a:r>
            <a:r>
              <a:rPr lang="en-US" baseline="0" dirty="0" err="1" smtClean="0"/>
              <a:t>producir</a:t>
            </a:r>
            <a:r>
              <a:rPr lang="en-US" baseline="0" dirty="0" smtClean="0"/>
              <a:t> </a:t>
            </a:r>
            <a:r>
              <a:rPr lang="en-US" baseline="0" dirty="0" err="1" smtClean="0"/>
              <a:t>información</a:t>
            </a:r>
            <a:r>
              <a:rPr lang="en-US" baseline="0" dirty="0" smtClean="0"/>
              <a:t> </a:t>
            </a:r>
            <a:r>
              <a:rPr lang="en-US" baseline="0" dirty="0" err="1" smtClean="0"/>
              <a:t>erronea</a:t>
            </a:r>
            <a:r>
              <a:rPr lang="en-US" baseline="0" dirty="0" smtClean="0"/>
              <a:t>. Lo </a:t>
            </a:r>
            <a:r>
              <a:rPr lang="en-US" baseline="0" dirty="0" err="1" smtClean="0"/>
              <a:t>importante</a:t>
            </a:r>
            <a:r>
              <a:rPr lang="en-US" baseline="0" dirty="0" smtClean="0"/>
              <a:t> </a:t>
            </a:r>
            <a:r>
              <a:rPr lang="en-US" baseline="0" dirty="0" err="1" smtClean="0"/>
              <a:t>es</a:t>
            </a:r>
            <a:r>
              <a:rPr lang="en-US" baseline="0" dirty="0" smtClean="0"/>
              <a:t> </a:t>
            </a:r>
            <a:r>
              <a:rPr lang="en-US" baseline="0" dirty="0" err="1" smtClean="0"/>
              <a:t>que</a:t>
            </a:r>
            <a:r>
              <a:rPr lang="en-US" baseline="0" dirty="0" smtClean="0"/>
              <a:t> se </a:t>
            </a:r>
            <a:r>
              <a:rPr lang="en-US" baseline="0" dirty="0" err="1" smtClean="0"/>
              <a:t>debe</a:t>
            </a:r>
            <a:r>
              <a:rPr lang="en-US" baseline="0" dirty="0" smtClean="0"/>
              <a:t> </a:t>
            </a:r>
            <a:r>
              <a:rPr lang="en-US" baseline="0" dirty="0" err="1" smtClean="0"/>
              <a:t>verificar</a:t>
            </a:r>
            <a:r>
              <a:rPr lang="en-US" baseline="0" dirty="0" smtClean="0"/>
              <a:t> la </a:t>
            </a:r>
            <a:r>
              <a:rPr lang="en-US" baseline="0" dirty="0" err="1" smtClean="0"/>
              <a:t>calidad</a:t>
            </a:r>
            <a:r>
              <a:rPr lang="en-US" baseline="0" dirty="0" smtClean="0"/>
              <a:t> de la </a:t>
            </a:r>
            <a:r>
              <a:rPr lang="en-US" baseline="0" dirty="0" err="1" smtClean="0"/>
              <a:t>información</a:t>
            </a:r>
            <a:r>
              <a:rPr lang="en-US" baseline="0" dirty="0" smtClean="0"/>
              <a:t> </a:t>
            </a:r>
            <a:r>
              <a:rPr lang="en-US" baseline="0" dirty="0" err="1" smtClean="0"/>
              <a:t>que</a:t>
            </a:r>
            <a:r>
              <a:rPr lang="en-US" baseline="0" dirty="0" smtClean="0"/>
              <a:t> </a:t>
            </a:r>
            <a:r>
              <a:rPr lang="en-US" baseline="0" dirty="0" err="1" smtClean="0"/>
              <a:t>entregan</a:t>
            </a:r>
            <a:r>
              <a:rPr lang="en-US" baseline="0" dirty="0" smtClean="0"/>
              <a:t> los </a:t>
            </a:r>
            <a:r>
              <a:rPr lang="en-US" baseline="0" dirty="0" err="1" smtClean="0"/>
              <a:t>bancos</a:t>
            </a:r>
            <a:r>
              <a:rPr lang="en-US" baseline="0" dirty="0" smtClean="0"/>
              <a:t> </a:t>
            </a:r>
            <a:r>
              <a:rPr lang="en-US" baseline="0" dirty="0" err="1" smtClean="0"/>
              <a:t>para</a:t>
            </a:r>
            <a:r>
              <a:rPr lang="en-US" baseline="0" dirty="0" smtClean="0"/>
              <a:t> </a:t>
            </a:r>
            <a:r>
              <a:rPr lang="en-US" baseline="0" dirty="0" err="1" smtClean="0"/>
              <a:t>estar</a:t>
            </a:r>
            <a:r>
              <a:rPr lang="en-US" baseline="0" dirty="0" smtClean="0"/>
              <a:t> </a:t>
            </a:r>
            <a:r>
              <a:rPr lang="en-US" baseline="0" dirty="0" err="1" smtClean="0"/>
              <a:t>seguros</a:t>
            </a:r>
            <a:r>
              <a:rPr lang="en-US" baseline="0" dirty="0" smtClean="0"/>
              <a:t> </a:t>
            </a:r>
            <a:r>
              <a:rPr lang="en-US" baseline="0" dirty="0" err="1" smtClean="0"/>
              <a:t>que</a:t>
            </a:r>
            <a:r>
              <a:rPr lang="en-US" baseline="0" dirty="0" smtClean="0"/>
              <a:t> la </a:t>
            </a:r>
            <a:r>
              <a:rPr lang="en-US" baseline="0" dirty="0" err="1" smtClean="0"/>
              <a:t>información</a:t>
            </a:r>
            <a:r>
              <a:rPr lang="en-US" baseline="0" dirty="0" smtClean="0"/>
              <a:t> </a:t>
            </a:r>
            <a:r>
              <a:rPr lang="en-US" baseline="0" dirty="0" err="1" smtClean="0"/>
              <a:t>generada</a:t>
            </a:r>
            <a:r>
              <a:rPr lang="en-US" baseline="0" dirty="0" smtClean="0"/>
              <a:t> </a:t>
            </a:r>
            <a:r>
              <a:rPr lang="en-US" baseline="0" dirty="0" err="1" smtClean="0"/>
              <a:t>por</a:t>
            </a:r>
            <a:r>
              <a:rPr lang="en-US" baseline="0" dirty="0" smtClean="0"/>
              <a:t> el MOG </a:t>
            </a:r>
            <a:r>
              <a:rPr lang="en-US" baseline="0" dirty="0" err="1" smtClean="0"/>
              <a:t>es</a:t>
            </a:r>
            <a:r>
              <a:rPr lang="en-US" baseline="0" dirty="0" smtClean="0"/>
              <a:t> </a:t>
            </a:r>
            <a:r>
              <a:rPr lang="en-US" baseline="0" dirty="0" err="1" smtClean="0"/>
              <a:t>confiable</a:t>
            </a:r>
            <a:r>
              <a:rPr lang="en-US" baseline="0" dirty="0" smtClean="0"/>
              <a:t>. </a:t>
            </a:r>
            <a:endParaRPr lang="en-US" dirty="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18</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10000"/>
          </a:bodyPr>
          <a:lstStyle/>
          <a:p>
            <a:pPr marL="0" marR="0" lvl="1" indent="0" algn="just" defTabSz="914400" rtl="0" eaLnBrk="0" fontAlgn="base" latinLnBrk="0" hangingPunct="0">
              <a:lnSpc>
                <a:spcPct val="100000"/>
              </a:lnSpc>
              <a:spcBef>
                <a:spcPct val="30000"/>
              </a:spcBef>
              <a:spcAft>
                <a:spcPct val="0"/>
              </a:spcAft>
              <a:buClrTx/>
              <a:buSzTx/>
              <a:buFontTx/>
              <a:buNone/>
              <a:tabLst/>
              <a:defRPr/>
            </a:pPr>
            <a:endParaRPr lang="en-US" sz="1800" kern="0" dirty="0" smtClean="0"/>
          </a:p>
          <a:p>
            <a:pPr marL="0" marR="0" lvl="1" indent="0" algn="just" defTabSz="914400" rtl="0" eaLnBrk="0" fontAlgn="base" latinLnBrk="0" hangingPunct="0">
              <a:lnSpc>
                <a:spcPct val="100000"/>
              </a:lnSpc>
              <a:spcBef>
                <a:spcPct val="30000"/>
              </a:spcBef>
              <a:spcAft>
                <a:spcPct val="0"/>
              </a:spcAft>
              <a:buClrTx/>
              <a:buSzTx/>
              <a:buFontTx/>
              <a:buNone/>
              <a:tabLst/>
              <a:defRPr/>
            </a:pPr>
            <a:endParaRPr lang="en-US" sz="1800" kern="0" dirty="0" smtClean="0"/>
          </a:p>
          <a:p>
            <a:pPr algn="just"/>
            <a:endParaRPr lang="es-MX" dirty="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p:spPr>
        <p:txBody>
          <a:bodyPr/>
          <a:lstStyle/>
          <a:p>
            <a:pPr lvl="0" algn="just"/>
            <a:r>
              <a:rPr lang="en-US" dirty="0" smtClean="0">
                <a:latin typeface="Arial" pitchFamily="34" charset="0"/>
                <a:ea typeface="ＭＳ Ｐゴシック" pitchFamily="34" charset="-128"/>
              </a:rPr>
              <a:t>I would now like to take a moment to give you a brief overview of the bank resolution and liquidation process in Mexico.</a:t>
            </a:r>
          </a:p>
          <a:p>
            <a:pPr lvl="0" algn="just"/>
            <a:endParaRPr lang="en-US" dirty="0" smtClean="0">
              <a:latin typeface="Arial" pitchFamily="34" charset="0"/>
              <a:ea typeface="ＭＳ Ｐゴシック" pitchFamily="34" charset="-128"/>
            </a:endParaRPr>
          </a:p>
          <a:p>
            <a:pPr lvl="0" algn="just"/>
            <a:r>
              <a:rPr lang="en-US" dirty="0" smtClean="0">
                <a:latin typeface="Arial" pitchFamily="34" charset="0"/>
                <a:ea typeface="ＭＳ Ｐゴシック" pitchFamily="34" charset="-128"/>
              </a:rPr>
              <a:t>Financial authorities in Mexico have designed a comprehensive scheme, in order to strengthen its regulatory framework, which is composed of three successive stages:</a:t>
            </a:r>
          </a:p>
          <a:p>
            <a:pPr lvl="0" algn="just"/>
            <a:endParaRPr lang="en-US" dirty="0" smtClean="0">
              <a:latin typeface="Arial" pitchFamily="34" charset="0"/>
              <a:ea typeface="ＭＳ Ｐゴシック" pitchFamily="34" charset="-128"/>
            </a:endParaRPr>
          </a:p>
          <a:p>
            <a:pPr lvl="2" algn="just">
              <a:buFont typeface="Wingdings" pitchFamily="2" charset="2"/>
              <a:buChar char="ü"/>
            </a:pPr>
            <a:r>
              <a:rPr lang="en-US" dirty="0" smtClean="0">
                <a:latin typeface="Arial" pitchFamily="34" charset="0"/>
                <a:ea typeface="ＭＳ Ｐゴシック" pitchFamily="34" charset="-128"/>
              </a:rPr>
              <a:t>Prompt Corrective Actions (2004)</a:t>
            </a:r>
          </a:p>
          <a:p>
            <a:pPr lvl="2" algn="just">
              <a:buFont typeface="Wingdings" pitchFamily="2" charset="2"/>
              <a:buChar char="ü"/>
            </a:pPr>
            <a:r>
              <a:rPr lang="en-US" dirty="0" smtClean="0">
                <a:latin typeface="Arial" pitchFamily="34" charset="0"/>
                <a:ea typeface="ＭＳ Ｐゴシック" pitchFamily="34" charset="-128"/>
              </a:rPr>
              <a:t>Bank resolution (2006)</a:t>
            </a:r>
          </a:p>
          <a:p>
            <a:pPr lvl="2" algn="just">
              <a:buFont typeface="Wingdings" pitchFamily="2" charset="2"/>
              <a:buChar char="ü"/>
            </a:pPr>
            <a:r>
              <a:rPr lang="en-US" dirty="0" smtClean="0">
                <a:latin typeface="Arial" pitchFamily="34" charset="0"/>
                <a:ea typeface="ＭＳ Ｐゴシック" pitchFamily="34" charset="-128"/>
              </a:rPr>
              <a:t>Insolvent bank liquidation (under development).</a:t>
            </a:r>
          </a:p>
          <a:p>
            <a:pPr lvl="2" algn="just">
              <a:buFont typeface="Wingdings" pitchFamily="2" charset="2"/>
              <a:buChar char="ü"/>
            </a:pPr>
            <a:endParaRPr lang="en-US" dirty="0" smtClean="0">
              <a:latin typeface="Arial" pitchFamily="34" charset="0"/>
              <a:ea typeface="ＭＳ Ｐゴシック" pitchFamily="34" charset="-128"/>
            </a:endParaRPr>
          </a:p>
          <a:p>
            <a:pPr lvl="0" algn="just"/>
            <a:r>
              <a:rPr lang="en-US" dirty="0" smtClean="0">
                <a:latin typeface="Arial" pitchFamily="34" charset="0"/>
                <a:ea typeface="ＭＳ Ｐゴシック" pitchFamily="34" charset="-128"/>
              </a:rPr>
              <a:t>The IPAB has specific powers that enable it to fulfill its responsibilities in each stage.</a:t>
            </a:r>
          </a:p>
          <a:p>
            <a:pPr lvl="0" algn="just"/>
            <a:endParaRPr lang="en-US" sz="900" dirty="0" smtClean="0">
              <a:solidFill>
                <a:schemeClr val="tx1"/>
              </a:solidFill>
              <a:latin typeface="Arial" pitchFamily="34" charset="0"/>
              <a:ea typeface="ＭＳ Ｐゴシック" pitchFamily="34" charset="-128"/>
            </a:endParaRPr>
          </a:p>
          <a:p>
            <a:pPr lvl="0" algn="just"/>
            <a:r>
              <a:rPr lang="en-US" sz="900" dirty="0" smtClean="0">
                <a:solidFill>
                  <a:schemeClr val="tx1"/>
                </a:solidFill>
                <a:latin typeface="Arial" pitchFamily="34" charset="0"/>
                <a:ea typeface="ＭＳ Ｐゴシック" pitchFamily="34" charset="-128"/>
              </a:rPr>
              <a:t>The first stage, implemented in 2004, consists of the regime known as “Prompt Corrective Actions”, which empowers the National Banking and Securities Commission, the supervisory authority, to classify banks into different categories based on their Capital Adequacy Ratio, in order to be able to perform the early detection, intervention and resolution of troubled banks. </a:t>
            </a:r>
          </a:p>
          <a:p>
            <a:pPr lvl="0" algn="just"/>
            <a:endParaRPr lang="en-US" sz="900" dirty="0" smtClean="0">
              <a:solidFill>
                <a:schemeClr val="tx1"/>
              </a:solidFill>
              <a:latin typeface="Arial" pitchFamily="34" charset="0"/>
              <a:ea typeface="ＭＳ Ｐゴシック" pitchFamily="34" charset="-128"/>
            </a:endParaRPr>
          </a:p>
          <a:p>
            <a:pPr lvl="0" algn="just"/>
            <a:r>
              <a:rPr lang="en-US" sz="900" dirty="0" smtClean="0">
                <a:latin typeface="Arial" pitchFamily="34" charset="0"/>
                <a:ea typeface="ＭＳ Ｐゴシック" pitchFamily="34" charset="-128"/>
              </a:rPr>
              <a:t>This stage establishes minimum corrective measures that the supervisory authority shall apply to banks depending on the category in which they are classified, as well as other additional special measures.</a:t>
            </a:r>
          </a:p>
          <a:p>
            <a:pPr lvl="0"/>
            <a:endParaRPr lang="en-US" dirty="0" smtClean="0">
              <a:latin typeface="Arial"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p:spPr>
        <p:txBody>
          <a:bodyPr/>
          <a:lstStyle/>
          <a:p>
            <a:pPr>
              <a:lnSpc>
                <a:spcPct val="90000"/>
              </a:lnSpc>
            </a:pPr>
            <a:endParaRPr lang="en-US" sz="900" dirty="0" smtClean="0">
              <a:latin typeface="Arial"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lgn="just"/>
            <a:endParaRPr lang="en-US" b="0" baseline="0" dirty="0" smtClean="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n-US" dirty="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p:spPr>
        <p:txBody>
          <a:bodyPr/>
          <a:lstStyle/>
          <a:p>
            <a:pPr lvl="2"/>
            <a:endParaRPr lang="en-US" dirty="0" smtClean="0">
              <a:solidFill>
                <a:srgbClr val="233893"/>
              </a:solidFill>
              <a:latin typeface="Arial"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pPr>
              <a:buFont typeface="Wingdings" pitchFamily="2" charset="2"/>
              <a:buChar char="ü"/>
            </a:pPr>
            <a:endParaRPr lang="en-US" dirty="0" smtClean="0">
              <a:latin typeface="Arial"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a:buFontTx/>
              <a:buChar char="-"/>
            </a:pPr>
            <a:endParaRPr lang="es-MX" baseline="0" noProof="0" dirty="0" smtClean="0"/>
          </a:p>
        </p:txBody>
      </p:sp>
      <p:sp>
        <p:nvSpPr>
          <p:cNvPr id="4" name="3 Marcador de número de diapositiva"/>
          <p:cNvSpPr>
            <a:spLocks noGrp="1"/>
          </p:cNvSpPr>
          <p:nvPr>
            <p:ph type="sldNum" sz="quarter" idx="10"/>
          </p:nvPr>
        </p:nvSpPr>
        <p:spPr/>
        <p:txBody>
          <a:bodyPr/>
          <a:lstStyle/>
          <a:p>
            <a:pPr>
              <a:defRPr/>
            </a:pPr>
            <a:fld id="{8D5DE127-671D-4698-B1A0-D00CFE6D281A}" type="slidenum">
              <a:rPr lang="en-US" smtClean="0"/>
              <a:pPr>
                <a:defRPr/>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p:cNvPicPr>
            <a:picLocks noChangeAspect="1" noChangeArrowheads="1"/>
          </p:cNvPicPr>
          <p:nvPr userDrawn="1"/>
        </p:nvPicPr>
        <p:blipFill>
          <a:blip r:embed="rId2" cstate="print"/>
          <a:srcRect l="1346" t="30533" r="920" b="3734"/>
          <a:stretch>
            <a:fillRect/>
          </a:stretch>
        </p:blipFill>
        <p:spPr bwMode="auto">
          <a:xfrm rot="16200000">
            <a:off x="-3124200" y="3124200"/>
            <a:ext cx="6858000" cy="609600"/>
          </a:xfrm>
          <a:prstGeom prst="rect">
            <a:avLst/>
          </a:prstGeom>
          <a:noFill/>
          <a:ln w="9525">
            <a:noFill/>
            <a:miter lim="800000"/>
            <a:headEnd/>
            <a:tailEnd/>
          </a:ln>
        </p:spPr>
      </p:pic>
      <p:pic>
        <p:nvPicPr>
          <p:cNvPr id="5" name="Picture 13"/>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3314700" y="5562600"/>
            <a:ext cx="3276600" cy="1209675"/>
          </a:xfrm>
          <a:prstGeom prst="rect">
            <a:avLst/>
          </a:prstGeom>
          <a:noFill/>
          <a:ln w="9525">
            <a:noFill/>
            <a:miter lim="800000"/>
            <a:headEnd/>
            <a:tailEnd/>
          </a:ln>
        </p:spPr>
      </p:pic>
      <p:sp>
        <p:nvSpPr>
          <p:cNvPr id="53251" name="Rectangle 3"/>
          <p:cNvSpPr>
            <a:spLocks noGrp="1" noChangeArrowheads="1"/>
          </p:cNvSpPr>
          <p:nvPr>
            <p:ph type="ctrTitle"/>
          </p:nvPr>
        </p:nvSpPr>
        <p:spPr>
          <a:xfrm>
            <a:off x="1066800" y="1828800"/>
            <a:ext cx="7772400" cy="1905000"/>
          </a:xfrm>
        </p:spPr>
        <p:txBody>
          <a:bodyPr/>
          <a:lstStyle>
            <a:lvl1pPr algn="ctr">
              <a:defRPr/>
            </a:lvl1pPr>
          </a:lstStyle>
          <a:p>
            <a:pPr lvl="0"/>
            <a:r>
              <a:rPr lang="en-US" noProof="0" smtClean="0"/>
              <a:t>Click to edit Master title style</a:t>
            </a:r>
          </a:p>
        </p:txBody>
      </p:sp>
      <p:sp>
        <p:nvSpPr>
          <p:cNvPr id="53252" name="Rectangle 4"/>
          <p:cNvSpPr>
            <a:spLocks noGrp="1" noChangeArrowheads="1"/>
          </p:cNvSpPr>
          <p:nvPr>
            <p:ph type="subTitle" idx="1"/>
          </p:nvPr>
        </p:nvSpPr>
        <p:spPr>
          <a:xfrm>
            <a:off x="5562600" y="4572000"/>
            <a:ext cx="3505200" cy="914400"/>
          </a:xfrm>
        </p:spPr>
        <p:txBody>
          <a:bodyPr/>
          <a:lstStyle>
            <a:lvl1pPr marL="0" indent="0">
              <a:buFontTx/>
              <a:buNone/>
              <a:defRPr/>
            </a:lvl1pPr>
          </a:lstStyle>
          <a:p>
            <a:pPr lvl="0"/>
            <a:r>
              <a:rPr lang="en-US" noProof="0" smtClean="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5CF85268-8849-4901-BAC3-A8F7381525EE}" type="slidenum">
              <a:rPr lang="en-US"/>
              <a:pPr>
                <a:defRPr/>
              </a:pPr>
              <a:t>‹Nº›</a:t>
            </a:fld>
            <a:endParaRPr lang="en-US" sz="2000">
              <a:latin typeface="Arial"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609600"/>
            <a:ext cx="1847850" cy="5257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609600"/>
            <a:ext cx="539115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9FD0447D-3296-41B3-932B-FF9ED603A24A}" type="slidenum">
              <a:rPr lang="en-US"/>
              <a:pPr>
                <a:defRPr/>
              </a:pPr>
              <a:t>‹Nº›</a:t>
            </a:fld>
            <a:endParaRPr lang="en-US" sz="2000">
              <a:latin typeface="Arial"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sldNum" sz="quarter" idx="10"/>
          </p:nvPr>
        </p:nvSpPr>
        <p:spPr>
          <a:ln/>
        </p:spPr>
        <p:txBody>
          <a:bodyPr/>
          <a:lstStyle>
            <a:lvl1pPr>
              <a:defRPr/>
            </a:lvl1pPr>
          </a:lstStyle>
          <a:p>
            <a:pPr>
              <a:defRPr/>
            </a:pPr>
            <a:fld id="{6D3C4189-EF34-4DEB-B965-4E438CF9C533}" type="slidenum">
              <a:rPr lang="en-US"/>
              <a:pPr>
                <a:defRPr/>
              </a:pPr>
              <a:t>‹Nº›</a:t>
            </a:fld>
            <a:endParaRPr lang="en-US" sz="2000">
              <a:latin typeface="Arial"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sldNum" sz="quarter" idx="10"/>
          </p:nvPr>
        </p:nvSpPr>
        <p:spPr>
          <a:ln/>
        </p:spPr>
        <p:txBody>
          <a:bodyPr/>
          <a:lstStyle>
            <a:lvl1pPr>
              <a:defRPr/>
            </a:lvl1pPr>
          </a:lstStyle>
          <a:p>
            <a:pPr>
              <a:defRPr/>
            </a:pPr>
            <a:fld id="{356FBC29-F300-49C3-AE81-31D9E4CE040A}" type="slidenum">
              <a:rPr lang="en-US"/>
              <a:pPr>
                <a:defRPr/>
              </a:pPr>
              <a:t>‹Nº›</a:t>
            </a:fld>
            <a:endParaRPr lang="en-US" sz="2000">
              <a:latin typeface="Arial"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195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38700" y="1981200"/>
            <a:ext cx="36195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sldNum" sz="quarter" idx="10"/>
          </p:nvPr>
        </p:nvSpPr>
        <p:spPr>
          <a:ln/>
        </p:spPr>
        <p:txBody>
          <a:bodyPr/>
          <a:lstStyle>
            <a:lvl1pPr>
              <a:defRPr/>
            </a:lvl1pPr>
          </a:lstStyle>
          <a:p>
            <a:pPr>
              <a:defRPr/>
            </a:pPr>
            <a:fld id="{944CEA66-1903-4E5F-B386-06AC9AC36225}" type="slidenum">
              <a:rPr lang="en-US"/>
              <a:pPr>
                <a:defRPr/>
              </a:pPr>
              <a:t>‹Nº›</a:t>
            </a:fld>
            <a:endParaRPr lang="en-US" sz="2000">
              <a:latin typeface="Arial"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sldNum" sz="quarter" idx="10"/>
          </p:nvPr>
        </p:nvSpPr>
        <p:spPr>
          <a:ln/>
        </p:spPr>
        <p:txBody>
          <a:bodyPr/>
          <a:lstStyle>
            <a:lvl1pPr>
              <a:defRPr/>
            </a:lvl1pPr>
          </a:lstStyle>
          <a:p>
            <a:pPr>
              <a:defRPr/>
            </a:pPr>
            <a:fld id="{A88A4BA2-35F6-4D5D-A033-21448C9CCEB0}" type="slidenum">
              <a:rPr lang="en-US"/>
              <a:pPr>
                <a:defRPr/>
              </a:pPr>
              <a:t>‹Nº›</a:t>
            </a:fld>
            <a:endParaRPr lang="en-US" sz="2000">
              <a:latin typeface="Arial"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sldNum" sz="quarter" idx="10"/>
          </p:nvPr>
        </p:nvSpPr>
        <p:spPr>
          <a:ln/>
        </p:spPr>
        <p:txBody>
          <a:bodyPr/>
          <a:lstStyle>
            <a:lvl1pPr>
              <a:defRPr/>
            </a:lvl1pPr>
          </a:lstStyle>
          <a:p>
            <a:pPr>
              <a:defRPr/>
            </a:pPr>
            <a:fld id="{C3EBDB55-3786-40DE-A721-5D94C6281F9D}" type="slidenum">
              <a:rPr lang="en-US"/>
              <a:pPr>
                <a:defRPr/>
              </a:pPr>
              <a:t>‹Nº›</a:t>
            </a:fld>
            <a:endParaRPr lang="en-US" sz="2000">
              <a:latin typeface="Arial"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pPr>
              <a:defRPr/>
            </a:pPr>
            <a:fld id="{FFCFAB40-5271-4893-9832-5131948B783C}" type="slidenum">
              <a:rPr lang="en-US"/>
              <a:pPr>
                <a:defRPr/>
              </a:pPr>
              <a:t>‹Nº›</a:t>
            </a:fld>
            <a:endParaRPr lang="en-US" sz="2000">
              <a:latin typeface="Arial"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F3AE7AB5-DE86-478D-8479-91821A3A2177}" type="slidenum">
              <a:rPr lang="en-US"/>
              <a:pPr>
                <a:defRPr/>
              </a:pPr>
              <a:t>‹Nº›</a:t>
            </a:fld>
            <a:endParaRPr lang="en-US" sz="2000">
              <a:latin typeface="Arial"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sldNum" sz="quarter" idx="10"/>
          </p:nvPr>
        </p:nvSpPr>
        <p:spPr>
          <a:ln/>
        </p:spPr>
        <p:txBody>
          <a:bodyPr/>
          <a:lstStyle>
            <a:lvl1pPr>
              <a:defRPr/>
            </a:lvl1pPr>
          </a:lstStyle>
          <a:p>
            <a:pPr>
              <a:defRPr/>
            </a:pPr>
            <a:fld id="{6A81F3CA-7D16-46D1-833F-0F795D5ADDCE}" type="slidenum">
              <a:rPr lang="en-US"/>
              <a:pPr>
                <a:defRPr/>
              </a:pPr>
              <a:t>‹Nº›</a:t>
            </a:fld>
            <a:endParaRPr lang="en-US" sz="2000">
              <a:latin typeface="Arial"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w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pic>
        <p:nvPicPr>
          <p:cNvPr id="34818" name="Picture 16"/>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8305800" y="5943600"/>
            <a:ext cx="835025" cy="838200"/>
          </a:xfrm>
          <a:prstGeom prst="rect">
            <a:avLst/>
          </a:prstGeom>
          <a:noFill/>
          <a:ln w="9525">
            <a:noFill/>
            <a:miter lim="800000"/>
            <a:headEnd/>
            <a:tailEnd/>
          </a:ln>
        </p:spPr>
      </p:pic>
      <p:sp>
        <p:nvSpPr>
          <p:cNvPr id="34819" name="Rectangle 3"/>
          <p:cNvSpPr>
            <a:spLocks noGrp="1" noChangeArrowheads="1"/>
          </p:cNvSpPr>
          <p:nvPr>
            <p:ph type="title"/>
          </p:nvPr>
        </p:nvSpPr>
        <p:spPr bwMode="auto">
          <a:xfrm>
            <a:off x="1066800" y="609600"/>
            <a:ext cx="7391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4820" name="Rectangle 4"/>
          <p:cNvSpPr>
            <a:spLocks noGrp="1" noChangeArrowheads="1"/>
          </p:cNvSpPr>
          <p:nvPr>
            <p:ph type="body" idx="1"/>
          </p:nvPr>
        </p:nvSpPr>
        <p:spPr bwMode="auto">
          <a:xfrm>
            <a:off x="1066800" y="1981200"/>
            <a:ext cx="73914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77" name="Rectangle 5"/>
          <p:cNvSpPr>
            <a:spLocks noGrp="1" noChangeArrowheads="1"/>
          </p:cNvSpPr>
          <p:nvPr>
            <p:ph type="sldNum" sz="quarter" idx="4"/>
          </p:nvPr>
        </p:nvSpPr>
        <p:spPr bwMode="auto">
          <a:xfrm>
            <a:off x="8534400" y="6172200"/>
            <a:ext cx="685800" cy="533400"/>
          </a:xfrm>
          <a:prstGeom prst="rect">
            <a:avLst/>
          </a:prstGeom>
          <a:noFill/>
          <a:ln>
            <a:noFill/>
          </a:ln>
          <a:extLst/>
        </p:spPr>
        <p:txBody>
          <a:bodyPr vert="horz" wrap="square" lIns="91440" tIns="45720" rIns="91440" bIns="45720" numCol="1" anchor="t" anchorCtr="0" compatLnSpc="1">
            <a:prstTxWarp prst="textNoShape">
              <a:avLst/>
            </a:prstTxWarp>
          </a:bodyPr>
          <a:lstStyle>
            <a:lvl1pPr eaLnBrk="0" hangingPunct="0">
              <a:defRPr sz="1800" b="1">
                <a:solidFill>
                  <a:schemeClr val="bg1"/>
                </a:solidFill>
                <a:latin typeface="+mn-lt"/>
                <a:ea typeface="ＭＳ Ｐゴシック" pitchFamily="16" charset="-128"/>
              </a:defRPr>
            </a:lvl1pPr>
          </a:lstStyle>
          <a:p>
            <a:pPr>
              <a:defRPr/>
            </a:pPr>
            <a:fld id="{F2B3C38C-1C97-4ABA-826C-39BD9EEC57C4}" type="slidenum">
              <a:rPr lang="en-US"/>
              <a:pPr>
                <a:defRPr/>
              </a:pPr>
              <a:t>‹Nº›</a:t>
            </a:fld>
            <a:endParaRPr lang="en-US" sz="2000">
              <a:latin typeface="Arial" charset="0"/>
            </a:endParaRPr>
          </a:p>
        </p:txBody>
      </p:sp>
      <p:sp>
        <p:nvSpPr>
          <p:cNvPr id="1030" name="Line 11"/>
          <p:cNvSpPr>
            <a:spLocks noChangeShapeType="1"/>
          </p:cNvSpPr>
          <p:nvPr userDrawn="1"/>
        </p:nvSpPr>
        <p:spPr bwMode="auto">
          <a:xfrm>
            <a:off x="1066800" y="1447800"/>
            <a:ext cx="7391400" cy="0"/>
          </a:xfrm>
          <a:prstGeom prst="line">
            <a:avLst/>
          </a:prstGeom>
          <a:noFill/>
          <a:ln w="57150" cmpd="thinThick">
            <a:solidFill>
              <a:srgbClr val="233893"/>
            </a:solidFill>
            <a:round/>
            <a:headEnd/>
            <a:tailEnd/>
          </a:ln>
          <a:effectLst/>
        </p:spPr>
        <p:txBody>
          <a:bodyPr/>
          <a:lstStyle/>
          <a:p>
            <a:pPr eaLnBrk="0" hangingPunct="0">
              <a:defRPr/>
            </a:pPr>
            <a:endParaRPr lang="es-MX">
              <a:latin typeface="Arial" charset="0"/>
              <a:ea typeface="ＭＳ Ｐゴシック" pitchFamily="16" charset="-128"/>
            </a:endParaRPr>
          </a:p>
        </p:txBody>
      </p:sp>
      <p:pic>
        <p:nvPicPr>
          <p:cNvPr id="34823" name="Picture 15"/>
          <p:cNvPicPr>
            <a:picLocks noChangeAspect="1" noChangeArrowheads="1"/>
          </p:cNvPicPr>
          <p:nvPr userDrawn="1"/>
        </p:nvPicPr>
        <p:blipFill>
          <a:blip r:embed="rId15" cstate="print"/>
          <a:srcRect l="1346" t="30533" r="920" b="3734"/>
          <a:stretch>
            <a:fillRect/>
          </a:stretch>
        </p:blipFill>
        <p:spPr bwMode="auto">
          <a:xfrm rot="-5400000">
            <a:off x="-3124200" y="3124200"/>
            <a:ext cx="6858000" cy="6096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Lst>
  <p:hf hdr="0" ftr="0" dt="0"/>
  <p:txStyles>
    <p:titleStyle>
      <a:lvl1pPr algn="l" rtl="0" eaLnBrk="0" fontAlgn="base" hangingPunct="0">
        <a:spcBef>
          <a:spcPct val="0"/>
        </a:spcBef>
        <a:spcAft>
          <a:spcPct val="0"/>
        </a:spcAft>
        <a:defRPr sz="3200" b="1">
          <a:solidFill>
            <a:srgbClr val="233893"/>
          </a:solidFill>
          <a:latin typeface="+mj-lt"/>
          <a:ea typeface="+mj-ea"/>
          <a:cs typeface="+mj-cs"/>
        </a:defRPr>
      </a:lvl1pPr>
      <a:lvl2pPr algn="l" rtl="0" eaLnBrk="0" fontAlgn="base" hangingPunct="0">
        <a:spcBef>
          <a:spcPct val="0"/>
        </a:spcBef>
        <a:spcAft>
          <a:spcPct val="0"/>
        </a:spcAft>
        <a:defRPr sz="3200" b="1">
          <a:solidFill>
            <a:srgbClr val="233893"/>
          </a:solidFill>
          <a:latin typeface="Verdana" pitchFamily="34" charset="0"/>
          <a:ea typeface="ＭＳ Ｐゴシック" pitchFamily="16" charset="-128"/>
        </a:defRPr>
      </a:lvl2pPr>
      <a:lvl3pPr algn="l" rtl="0" eaLnBrk="0" fontAlgn="base" hangingPunct="0">
        <a:spcBef>
          <a:spcPct val="0"/>
        </a:spcBef>
        <a:spcAft>
          <a:spcPct val="0"/>
        </a:spcAft>
        <a:defRPr sz="3200" b="1">
          <a:solidFill>
            <a:srgbClr val="233893"/>
          </a:solidFill>
          <a:latin typeface="Verdana" pitchFamily="34" charset="0"/>
          <a:ea typeface="ＭＳ Ｐゴシック" pitchFamily="16" charset="-128"/>
        </a:defRPr>
      </a:lvl3pPr>
      <a:lvl4pPr algn="l" rtl="0" eaLnBrk="0" fontAlgn="base" hangingPunct="0">
        <a:spcBef>
          <a:spcPct val="0"/>
        </a:spcBef>
        <a:spcAft>
          <a:spcPct val="0"/>
        </a:spcAft>
        <a:defRPr sz="3200" b="1">
          <a:solidFill>
            <a:srgbClr val="233893"/>
          </a:solidFill>
          <a:latin typeface="Verdana" pitchFamily="34" charset="0"/>
          <a:ea typeface="ＭＳ Ｐゴシック" pitchFamily="16" charset="-128"/>
        </a:defRPr>
      </a:lvl4pPr>
      <a:lvl5pPr algn="l" rtl="0" eaLnBrk="0" fontAlgn="base" hangingPunct="0">
        <a:spcBef>
          <a:spcPct val="0"/>
        </a:spcBef>
        <a:spcAft>
          <a:spcPct val="0"/>
        </a:spcAft>
        <a:defRPr sz="3200" b="1">
          <a:solidFill>
            <a:srgbClr val="233893"/>
          </a:solidFill>
          <a:latin typeface="Verdana" pitchFamily="34" charset="0"/>
          <a:ea typeface="ＭＳ Ｐゴシック" pitchFamily="16" charset="-128"/>
        </a:defRPr>
      </a:lvl5pPr>
      <a:lvl6pPr marL="457200" algn="l" rtl="0" fontAlgn="base">
        <a:spcBef>
          <a:spcPct val="0"/>
        </a:spcBef>
        <a:spcAft>
          <a:spcPct val="0"/>
        </a:spcAft>
        <a:defRPr sz="3200" b="1">
          <a:solidFill>
            <a:srgbClr val="233893"/>
          </a:solidFill>
          <a:latin typeface="Verdana" pitchFamily="34" charset="0"/>
          <a:ea typeface="ＭＳ Ｐゴシック" pitchFamily="16" charset="-128"/>
        </a:defRPr>
      </a:lvl6pPr>
      <a:lvl7pPr marL="914400" algn="l" rtl="0" fontAlgn="base">
        <a:spcBef>
          <a:spcPct val="0"/>
        </a:spcBef>
        <a:spcAft>
          <a:spcPct val="0"/>
        </a:spcAft>
        <a:defRPr sz="3200" b="1">
          <a:solidFill>
            <a:srgbClr val="233893"/>
          </a:solidFill>
          <a:latin typeface="Verdana" pitchFamily="34" charset="0"/>
          <a:ea typeface="ＭＳ Ｐゴシック" pitchFamily="16" charset="-128"/>
        </a:defRPr>
      </a:lvl7pPr>
      <a:lvl8pPr marL="1371600" algn="l" rtl="0" fontAlgn="base">
        <a:spcBef>
          <a:spcPct val="0"/>
        </a:spcBef>
        <a:spcAft>
          <a:spcPct val="0"/>
        </a:spcAft>
        <a:defRPr sz="3200" b="1">
          <a:solidFill>
            <a:srgbClr val="233893"/>
          </a:solidFill>
          <a:latin typeface="Verdana" pitchFamily="34" charset="0"/>
          <a:ea typeface="ＭＳ Ｐゴシック" pitchFamily="16" charset="-128"/>
        </a:defRPr>
      </a:lvl8pPr>
      <a:lvl9pPr marL="1828800" algn="l" rtl="0" fontAlgn="base">
        <a:spcBef>
          <a:spcPct val="0"/>
        </a:spcBef>
        <a:spcAft>
          <a:spcPct val="0"/>
        </a:spcAft>
        <a:defRPr sz="3200" b="1">
          <a:solidFill>
            <a:srgbClr val="233893"/>
          </a:solidFill>
          <a:latin typeface="Verdana" pitchFamily="34" charset="0"/>
          <a:ea typeface="ＭＳ Ｐゴシック" pitchFamily="16" charset="-128"/>
        </a:defRPr>
      </a:lvl9pPr>
    </p:titleStyle>
    <p:bodyStyle>
      <a:lvl1pPr marL="230188" indent="-230188" algn="l" rtl="0" eaLnBrk="0" fontAlgn="base" hangingPunct="0">
        <a:spcBef>
          <a:spcPct val="20000"/>
        </a:spcBef>
        <a:spcAft>
          <a:spcPct val="0"/>
        </a:spcAft>
        <a:buChar char="•"/>
        <a:defRPr sz="2400">
          <a:solidFill>
            <a:srgbClr val="233893"/>
          </a:solidFill>
          <a:latin typeface="+mn-lt"/>
          <a:ea typeface="+mn-ea"/>
          <a:cs typeface="+mn-cs"/>
        </a:defRPr>
      </a:lvl1pPr>
      <a:lvl2pPr marL="571500" indent="-227013" algn="l" rtl="0" eaLnBrk="0" fontAlgn="base" hangingPunct="0">
        <a:spcBef>
          <a:spcPct val="20000"/>
        </a:spcBef>
        <a:spcAft>
          <a:spcPct val="0"/>
        </a:spcAft>
        <a:buChar char="—"/>
        <a:defRPr sz="2200">
          <a:solidFill>
            <a:srgbClr val="233893"/>
          </a:solidFill>
          <a:latin typeface="+mn-lt"/>
          <a:ea typeface="+mn-ea"/>
        </a:defRPr>
      </a:lvl2pPr>
      <a:lvl3pPr marL="914400" indent="-228600" algn="l" rtl="0" eaLnBrk="0" fontAlgn="base" hangingPunct="0">
        <a:spcBef>
          <a:spcPct val="20000"/>
        </a:spcBef>
        <a:spcAft>
          <a:spcPct val="0"/>
        </a:spcAft>
        <a:buChar char="»"/>
        <a:defRPr sz="2000">
          <a:solidFill>
            <a:srgbClr val="233893"/>
          </a:solidFill>
          <a:latin typeface="+mn-lt"/>
          <a:ea typeface="+mn-ea"/>
        </a:defRPr>
      </a:lvl3pPr>
      <a:lvl4pPr marL="1255713" indent="-227013" algn="l" rtl="0" eaLnBrk="0" fontAlgn="base" hangingPunct="0">
        <a:spcBef>
          <a:spcPct val="20000"/>
        </a:spcBef>
        <a:spcAft>
          <a:spcPct val="0"/>
        </a:spcAft>
        <a:buChar char="&gt;"/>
        <a:defRPr>
          <a:solidFill>
            <a:srgbClr val="233893"/>
          </a:solidFill>
          <a:latin typeface="+mn-lt"/>
          <a:ea typeface="+mn-ea"/>
        </a:defRPr>
      </a:lvl4pPr>
      <a:lvl5pPr marL="1598613" indent="-223838" algn="l" rtl="0" eaLnBrk="0" fontAlgn="base" hangingPunct="0">
        <a:spcBef>
          <a:spcPct val="20000"/>
        </a:spcBef>
        <a:spcAft>
          <a:spcPct val="0"/>
        </a:spcAft>
        <a:buChar char="–"/>
        <a:defRPr sz="1600">
          <a:solidFill>
            <a:srgbClr val="233893"/>
          </a:solidFill>
          <a:latin typeface="+mn-lt"/>
          <a:ea typeface="+mn-ea"/>
        </a:defRPr>
      </a:lvl5pPr>
      <a:lvl6pPr marL="2055813" indent="-223838" algn="l" rtl="0" fontAlgn="base">
        <a:spcBef>
          <a:spcPct val="20000"/>
        </a:spcBef>
        <a:spcAft>
          <a:spcPct val="0"/>
        </a:spcAft>
        <a:buChar char="–"/>
        <a:defRPr sz="1600">
          <a:solidFill>
            <a:srgbClr val="233893"/>
          </a:solidFill>
          <a:latin typeface="+mn-lt"/>
          <a:ea typeface="+mn-ea"/>
        </a:defRPr>
      </a:lvl6pPr>
      <a:lvl7pPr marL="2513013" indent="-223838" algn="l" rtl="0" fontAlgn="base">
        <a:spcBef>
          <a:spcPct val="20000"/>
        </a:spcBef>
        <a:spcAft>
          <a:spcPct val="0"/>
        </a:spcAft>
        <a:buChar char="–"/>
        <a:defRPr sz="1600">
          <a:solidFill>
            <a:srgbClr val="233893"/>
          </a:solidFill>
          <a:latin typeface="+mn-lt"/>
          <a:ea typeface="+mn-ea"/>
        </a:defRPr>
      </a:lvl7pPr>
      <a:lvl8pPr marL="2970213" indent="-223838" algn="l" rtl="0" fontAlgn="base">
        <a:spcBef>
          <a:spcPct val="20000"/>
        </a:spcBef>
        <a:spcAft>
          <a:spcPct val="0"/>
        </a:spcAft>
        <a:buChar char="–"/>
        <a:defRPr sz="1600">
          <a:solidFill>
            <a:srgbClr val="233893"/>
          </a:solidFill>
          <a:latin typeface="+mn-lt"/>
          <a:ea typeface="+mn-ea"/>
        </a:defRPr>
      </a:lvl8pPr>
      <a:lvl9pPr marL="3427413" indent="-223838" algn="l" rtl="0" fontAlgn="base">
        <a:spcBef>
          <a:spcPct val="20000"/>
        </a:spcBef>
        <a:spcAft>
          <a:spcPct val="0"/>
        </a:spcAft>
        <a:buChar char="–"/>
        <a:defRPr sz="1600">
          <a:solidFill>
            <a:srgbClr val="233893"/>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png"/><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Hoja_de_c_lculo_de_Microsoft_Office_Excel1.xlsx"/></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Hoja_de_c_lculo_de_Microsoft_Office_Excel2.xlsx"/></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mailto:jeestefan@ipab.org.m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4"/>
          <p:cNvSpPr>
            <a:spLocks noGrp="1" noChangeArrowheads="1"/>
          </p:cNvSpPr>
          <p:nvPr>
            <p:ph type="ctrTitle"/>
          </p:nvPr>
        </p:nvSpPr>
        <p:spPr/>
        <p:txBody>
          <a:bodyPr/>
          <a:lstStyle/>
          <a:p>
            <a:pPr eaLnBrk="1" hangingPunct="1"/>
            <a:r>
              <a:rPr lang="en-US" sz="4000" dirty="0" smtClean="0"/>
              <a:t>Depositor’s Data Quality for Resolution Purposes</a:t>
            </a:r>
            <a:endParaRPr lang="en-US" dirty="0" smtClean="0"/>
          </a:p>
        </p:txBody>
      </p:sp>
      <p:sp>
        <p:nvSpPr>
          <p:cNvPr id="15362" name="Rectangle 5"/>
          <p:cNvSpPr>
            <a:spLocks noGrp="1" noChangeArrowheads="1"/>
          </p:cNvSpPr>
          <p:nvPr>
            <p:ph type="subTitle" idx="1"/>
          </p:nvPr>
        </p:nvSpPr>
        <p:spPr>
          <a:xfrm>
            <a:off x="3581400" y="4038600"/>
            <a:ext cx="5334000" cy="1219200"/>
          </a:xfrm>
        </p:spPr>
        <p:txBody>
          <a:bodyPr/>
          <a:lstStyle/>
          <a:p>
            <a:pPr eaLnBrk="1" hangingPunct="1">
              <a:lnSpc>
                <a:spcPct val="80000"/>
              </a:lnSpc>
            </a:pPr>
            <a:r>
              <a:rPr lang="en-US" dirty="0" smtClean="0"/>
              <a:t>Mario Luna</a:t>
            </a:r>
          </a:p>
          <a:p>
            <a:pPr algn="just" eaLnBrk="1" hangingPunct="1">
              <a:lnSpc>
                <a:spcPct val="80000"/>
              </a:lnSpc>
            </a:pPr>
            <a:r>
              <a:rPr lang="en-US" dirty="0" smtClean="0"/>
              <a:t>Deputy Secretary of Legal Affairs</a:t>
            </a:r>
          </a:p>
          <a:p>
            <a:pPr eaLnBrk="1" hangingPunct="1">
              <a:lnSpc>
                <a:spcPct val="80000"/>
              </a:lnSpc>
            </a:pPr>
            <a:r>
              <a:rPr lang="en-US" dirty="0" smtClean="0"/>
              <a:t>IPAB</a:t>
            </a:r>
          </a:p>
        </p:txBody>
      </p:sp>
      <p:pic>
        <p:nvPicPr>
          <p:cNvPr id="3076" name="Picture 2" descr="C:\Users\ipab10629\AppData\Local\Microsoft\Windows\Temporary Internet Files\Content.Outlook\WFZPFMI9\LogoIntegradoCOLOR.png"/>
          <p:cNvPicPr>
            <a:picLocks noChangeAspect="1" noChangeArrowheads="1"/>
          </p:cNvPicPr>
          <p:nvPr/>
        </p:nvPicPr>
        <p:blipFill>
          <a:blip r:embed="rId2"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9" presetClass="entr" presetSubtype="10" repeatCount="3000" fill="hold" nodeType="with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0" fill="hold"/>
                                        <p:tgtEl>
                                          <p:spTgt spid="3076"/>
                                        </p:tgtEl>
                                        <p:attrNameLst>
                                          <p:attrName>ppt_w</p:attrName>
                                        </p:attrNameLst>
                                      </p:cBhvr>
                                      <p:tavLst>
                                        <p:tav tm="0" fmla="#ppt_w*sin(2.5*pi*$)">
                                          <p:val>
                                            <p:fltVal val="0"/>
                                          </p:val>
                                        </p:tav>
                                        <p:tav tm="100000">
                                          <p:val>
                                            <p:fltVal val="1"/>
                                          </p:val>
                                        </p:tav>
                                      </p:tavLst>
                                    </p:anim>
                                    <p:anim calcmode="lin" valueType="num">
                                      <p:cBhvr>
                                        <p:cTn id="8" dur="5000" fill="hold"/>
                                        <p:tgtEl>
                                          <p:spTgt spid="307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4B683694-139B-48E5-944C-35D3B80BEBB7}" type="slidenum">
              <a:rPr lang="en-US" smtClean="0"/>
              <a:pPr>
                <a:defRPr/>
              </a:pPr>
              <a:t>10</a:t>
            </a:fld>
            <a:endParaRPr lang="en-US" sz="2000" dirty="0">
              <a:latin typeface="Arial" charset="0"/>
            </a:endParaRPr>
          </a:p>
        </p:txBody>
      </p:sp>
      <p:pic>
        <p:nvPicPr>
          <p:cNvPr id="26626" name="Picture 2" descr="C:\Users\ipab10629\AppData\Local\Microsoft\Windows\Temporary Internet Files\Content.Outlook\WFZPFMI9\LogoIntegradoCOLOR.png"/>
          <p:cNvPicPr>
            <a:picLocks noChangeAspect="1" noChangeArrowheads="1"/>
          </p:cNvPicPr>
          <p:nvPr/>
        </p:nvPicPr>
        <p:blipFill>
          <a:blip r:embed="rId2" cstate="print"/>
          <a:srcRect/>
          <a:stretch>
            <a:fillRect/>
          </a:stretch>
        </p:blipFill>
        <p:spPr bwMode="auto">
          <a:xfrm>
            <a:off x="6981825" y="304800"/>
            <a:ext cx="1628775" cy="1066800"/>
          </a:xfrm>
          <a:prstGeom prst="rect">
            <a:avLst/>
          </a:prstGeom>
          <a:noFill/>
          <a:ln w="9525">
            <a:noFill/>
            <a:miter lim="800000"/>
            <a:headEnd/>
            <a:tailEnd/>
          </a:ln>
        </p:spPr>
      </p:pic>
      <p:grpSp>
        <p:nvGrpSpPr>
          <p:cNvPr id="13320" name="Group 8"/>
          <p:cNvGrpSpPr>
            <a:grpSpLocks noChangeAspect="1"/>
          </p:cNvGrpSpPr>
          <p:nvPr/>
        </p:nvGrpSpPr>
        <p:grpSpPr bwMode="auto">
          <a:xfrm>
            <a:off x="990600" y="1600201"/>
            <a:ext cx="7967395" cy="4572000"/>
            <a:chOff x="524" y="1049"/>
            <a:chExt cx="5134" cy="2891"/>
          </a:xfrm>
          <a:solidFill>
            <a:srgbClr val="92C5E2">
              <a:alpha val="50000"/>
            </a:srgbClr>
          </a:solidFill>
        </p:grpSpPr>
        <p:sp>
          <p:nvSpPr>
            <p:cNvPr id="13319" name="AutoShape 7"/>
            <p:cNvSpPr>
              <a:spLocks noChangeAspect="1" noChangeArrowheads="1" noTextEdit="1"/>
            </p:cNvSpPr>
            <p:nvPr/>
          </p:nvSpPr>
          <p:spPr bwMode="auto">
            <a:xfrm>
              <a:off x="524" y="1049"/>
              <a:ext cx="5126" cy="2880"/>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21" name="Rectangle 9"/>
            <p:cNvSpPr>
              <a:spLocks noChangeArrowheads="1"/>
            </p:cNvSpPr>
            <p:nvPr/>
          </p:nvSpPr>
          <p:spPr bwMode="auto">
            <a:xfrm>
              <a:off x="532" y="1201"/>
              <a:ext cx="5119" cy="2732"/>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22" name="Rectangle 10"/>
            <p:cNvSpPr>
              <a:spLocks noChangeArrowheads="1"/>
            </p:cNvSpPr>
            <p:nvPr/>
          </p:nvSpPr>
          <p:spPr bwMode="auto">
            <a:xfrm>
              <a:off x="551" y="1049"/>
              <a:ext cx="1040" cy="107"/>
            </a:xfrm>
            <a:prstGeom prst="rect">
              <a:avLst/>
            </a:prstGeom>
            <a:grpFill/>
            <a:ln w="9525">
              <a:noFill/>
              <a:miter lim="800000"/>
              <a:headEnd/>
              <a:tailEnd/>
            </a:ln>
          </p:spPr>
          <p:txBody>
            <a:bodyPr wrap="none" lIns="0" tIns="0" rIns="0" bIns="0">
              <a:spAutoFit/>
            </a:bodyPr>
            <a:lstStyle/>
            <a:p>
              <a:pPr eaLnBrk="0" hangingPunct="0">
                <a:defRPr/>
              </a:pPr>
              <a:r>
                <a:rPr lang="es-MX" sz="1100" b="1" dirty="0" err="1">
                  <a:latin typeface="+mj-lt"/>
                  <a:ea typeface="Tahoma" pitchFamily="34" charset="0"/>
                  <a:cs typeface="Tahoma" pitchFamily="34" charset="0"/>
                </a:rPr>
                <a:t>Account</a:t>
              </a:r>
              <a:r>
                <a:rPr lang="es-MX" sz="1100" b="1" dirty="0">
                  <a:latin typeface="+mj-lt"/>
                  <a:ea typeface="Tahoma" pitchFamily="34" charset="0"/>
                  <a:cs typeface="Tahoma" pitchFamily="34" charset="0"/>
                </a:rPr>
                <a:t> </a:t>
              </a:r>
              <a:r>
                <a:rPr lang="es-MX" sz="1100" b="1" dirty="0" err="1">
                  <a:latin typeface="+mj-lt"/>
                  <a:ea typeface="Tahoma" pitchFamily="34" charset="0"/>
                  <a:cs typeface="Tahoma" pitchFamily="34" charset="0"/>
                </a:rPr>
                <a:t>information</a:t>
              </a:r>
              <a:endParaRPr lang="es-MX" sz="1100" dirty="0">
                <a:latin typeface="+mj-lt"/>
                <a:ea typeface="Tahoma" pitchFamily="34" charset="0"/>
                <a:cs typeface="Tahoma" pitchFamily="34" charset="0"/>
              </a:endParaRPr>
            </a:p>
          </p:txBody>
        </p:sp>
        <p:sp>
          <p:nvSpPr>
            <p:cNvPr id="13323" name="Rectangle 11"/>
            <p:cNvSpPr>
              <a:spLocks noChangeArrowheads="1"/>
            </p:cNvSpPr>
            <p:nvPr/>
          </p:nvSpPr>
          <p:spPr bwMode="auto">
            <a:xfrm>
              <a:off x="549" y="1265"/>
              <a:ext cx="703"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Tahoma" pitchFamily="34" charset="0"/>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number</a:t>
              </a:r>
              <a:endParaRPr lang="es-MX" sz="1100" dirty="0">
                <a:solidFill>
                  <a:schemeClr val="tx2"/>
                </a:solidFill>
                <a:latin typeface="+mj-lt"/>
                <a:ea typeface="Tahoma" pitchFamily="34" charset="0"/>
                <a:cs typeface="Tahoma" pitchFamily="34" charset="0"/>
              </a:endParaRPr>
            </a:p>
          </p:txBody>
        </p:sp>
        <p:sp>
          <p:nvSpPr>
            <p:cNvPr id="13324" name="Rectangle 12"/>
            <p:cNvSpPr>
              <a:spLocks noChangeArrowheads="1"/>
            </p:cNvSpPr>
            <p:nvPr/>
          </p:nvSpPr>
          <p:spPr bwMode="auto">
            <a:xfrm>
              <a:off x="2160" y="1265"/>
              <a:ext cx="2201"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Account’s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n-lt"/>
                  <a:ea typeface="Tahoma" pitchFamily="34" charset="0"/>
                  <a:cs typeface="Tahoma" pitchFamily="34" charset="0"/>
                </a:rPr>
                <a:t>identification</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number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issued</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by</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bank</a:t>
              </a:r>
              <a:r>
                <a:rPr lang="es-MX" sz="1100" dirty="0">
                  <a:solidFill>
                    <a:schemeClr val="tx2"/>
                  </a:solidFill>
                  <a:latin typeface="Tahoma" pitchFamily="34" charset="0"/>
                  <a:ea typeface="Tahoma" pitchFamily="34" charset="0"/>
                  <a:cs typeface="Tahoma" pitchFamily="34" charset="0"/>
                </a:rPr>
                <a:t>.</a:t>
              </a:r>
            </a:p>
          </p:txBody>
        </p:sp>
        <p:sp>
          <p:nvSpPr>
            <p:cNvPr id="13325" name="Rectangle 13"/>
            <p:cNvSpPr>
              <a:spLocks noChangeArrowheads="1"/>
            </p:cNvSpPr>
            <p:nvPr/>
          </p:nvSpPr>
          <p:spPr bwMode="auto">
            <a:xfrm>
              <a:off x="549" y="1492"/>
              <a:ext cx="1005"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latin typeface="+mj-lt"/>
                  <a:ea typeface="Tahoma" pitchFamily="34" charset="0"/>
                  <a:cs typeface="Tahoma" pitchFamily="34" charset="0"/>
                </a:rPr>
                <a:t>Investment</a:t>
              </a:r>
              <a:r>
                <a:rPr lang="es-MX" sz="1100" dirty="0">
                  <a:latin typeface="+mj-lt"/>
                  <a:ea typeface="Tahoma" pitchFamily="34" charset="0"/>
                  <a:cs typeface="Tahoma" pitchFamily="34" charset="0"/>
                </a:rPr>
                <a:t> ID </a:t>
              </a:r>
              <a:r>
                <a:rPr lang="es-MX" sz="1100" dirty="0" err="1">
                  <a:latin typeface="Tahoma" pitchFamily="34" charset="0"/>
                  <a:ea typeface="Tahoma" pitchFamily="34" charset="0"/>
                  <a:cs typeface="Tahoma" pitchFamily="34" charset="0"/>
                </a:rPr>
                <a:t>number</a:t>
              </a:r>
              <a:endParaRPr lang="es-MX" sz="1100" dirty="0">
                <a:latin typeface="Tahoma" pitchFamily="34" charset="0"/>
                <a:ea typeface="Tahoma" pitchFamily="34" charset="0"/>
                <a:cs typeface="Tahoma" pitchFamily="34" charset="0"/>
              </a:endParaRPr>
            </a:p>
          </p:txBody>
        </p:sp>
        <p:sp>
          <p:nvSpPr>
            <p:cNvPr id="13326" name="Rectangle 14"/>
            <p:cNvSpPr>
              <a:spLocks noChangeArrowheads="1"/>
            </p:cNvSpPr>
            <p:nvPr/>
          </p:nvSpPr>
          <p:spPr bwMode="auto">
            <a:xfrm>
              <a:off x="2160" y="1492"/>
              <a:ext cx="2516"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Identification</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n-lt"/>
                  <a:ea typeface="Tahoma" pitchFamily="34" charset="0"/>
                  <a:cs typeface="Tahoma" pitchFamily="34" charset="0"/>
                </a:rPr>
                <a:t>number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regarding</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type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investment</a:t>
              </a:r>
              <a:r>
                <a:rPr lang="es-MX" sz="1100" dirty="0">
                  <a:solidFill>
                    <a:schemeClr val="tx2"/>
                  </a:solidFill>
                  <a:latin typeface="Tahoma" pitchFamily="34" charset="0"/>
                  <a:ea typeface="Tahoma" pitchFamily="34" charset="0"/>
                  <a:cs typeface="Tahoma" pitchFamily="34" charset="0"/>
                </a:rPr>
                <a:t>.</a:t>
              </a:r>
            </a:p>
          </p:txBody>
        </p:sp>
        <p:sp>
          <p:nvSpPr>
            <p:cNvPr id="13327" name="Rectangle 15"/>
            <p:cNvSpPr>
              <a:spLocks noChangeArrowheads="1"/>
            </p:cNvSpPr>
            <p:nvPr/>
          </p:nvSpPr>
          <p:spPr bwMode="auto">
            <a:xfrm>
              <a:off x="549" y="1720"/>
              <a:ext cx="713"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Type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mj-lt"/>
                  <a:ea typeface="Tahoma" pitchFamily="34" charset="0"/>
                  <a:cs typeface="Tahoma" pitchFamily="34" charset="0"/>
                </a:rPr>
                <a:t>account</a:t>
              </a:r>
              <a:endParaRPr lang="es-MX" sz="1100" dirty="0">
                <a:solidFill>
                  <a:schemeClr val="tx2"/>
                </a:solidFill>
                <a:latin typeface="+mj-lt"/>
                <a:ea typeface="Tahoma" pitchFamily="34" charset="0"/>
                <a:cs typeface="Tahoma" pitchFamily="34" charset="0"/>
              </a:endParaRPr>
            </a:p>
          </p:txBody>
        </p:sp>
        <p:sp>
          <p:nvSpPr>
            <p:cNvPr id="13328" name="Rectangle 16"/>
            <p:cNvSpPr>
              <a:spLocks noChangeArrowheads="1"/>
            </p:cNvSpPr>
            <p:nvPr/>
          </p:nvSpPr>
          <p:spPr bwMode="auto">
            <a:xfrm>
              <a:off x="2160" y="1720"/>
              <a:ext cx="1550"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mj-lt"/>
                  <a:ea typeface="Tahoma" pitchFamily="34" charset="0"/>
                  <a:cs typeface="Tahoma" pitchFamily="34" charset="0"/>
                </a:rPr>
                <a:t>Individual</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or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joint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a:t>
              </a:r>
            </a:p>
          </p:txBody>
        </p:sp>
        <p:sp>
          <p:nvSpPr>
            <p:cNvPr id="13329" name="Rectangle 17"/>
            <p:cNvSpPr>
              <a:spLocks noChangeArrowheads="1"/>
            </p:cNvSpPr>
            <p:nvPr/>
          </p:nvSpPr>
          <p:spPr bwMode="auto">
            <a:xfrm>
              <a:off x="549" y="1948"/>
              <a:ext cx="751"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Name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mj-lt"/>
                  <a:ea typeface="Tahoma" pitchFamily="34" charset="0"/>
                  <a:cs typeface="Tahoma" pitchFamily="34" charset="0"/>
                </a:rPr>
                <a:t>product</a:t>
              </a:r>
              <a:endParaRPr lang="es-MX" sz="1100" dirty="0">
                <a:solidFill>
                  <a:schemeClr val="tx2"/>
                </a:solidFill>
                <a:latin typeface="+mj-lt"/>
                <a:ea typeface="Tahoma" pitchFamily="34" charset="0"/>
                <a:cs typeface="Tahoma" pitchFamily="34" charset="0"/>
              </a:endParaRPr>
            </a:p>
          </p:txBody>
        </p:sp>
        <p:sp>
          <p:nvSpPr>
            <p:cNvPr id="13330" name="Rectangle 18"/>
            <p:cNvSpPr>
              <a:spLocks noChangeArrowheads="1"/>
            </p:cNvSpPr>
            <p:nvPr/>
          </p:nvSpPr>
          <p:spPr bwMode="auto">
            <a:xfrm>
              <a:off x="2160" y="1948"/>
              <a:ext cx="2342"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Tahoma" pitchFamily="34" charset="0"/>
                  <a:ea typeface="Tahoma" pitchFamily="34" charset="0"/>
                  <a:cs typeface="Tahoma" pitchFamily="34" charset="0"/>
                </a:rPr>
                <a:t>Commercial</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names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associated</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with</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type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Tahoma" pitchFamily="34" charset="0"/>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a:t>
              </a:r>
            </a:p>
          </p:txBody>
        </p:sp>
        <p:sp>
          <p:nvSpPr>
            <p:cNvPr id="13331" name="Rectangle 19"/>
            <p:cNvSpPr>
              <a:spLocks noChangeArrowheads="1"/>
            </p:cNvSpPr>
            <p:nvPr/>
          </p:nvSpPr>
          <p:spPr bwMode="auto">
            <a:xfrm>
              <a:off x="549" y="2175"/>
              <a:ext cx="827"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Branch</a:t>
              </a:r>
              <a:r>
                <a:rPr lang="es-MX" sz="1100" dirty="0">
                  <a:solidFill>
                    <a:schemeClr val="tx2"/>
                  </a:solidFill>
                  <a:latin typeface="Tahoma" pitchFamily="34" charset="0"/>
                  <a:ea typeface="Tahoma" pitchFamily="34" charset="0"/>
                  <a:cs typeface="Tahoma" pitchFamily="34" charset="0"/>
                </a:rPr>
                <a:t> ID </a:t>
              </a:r>
              <a:r>
                <a:rPr lang="es-MX" sz="1100" dirty="0" err="1">
                  <a:solidFill>
                    <a:schemeClr val="tx2"/>
                  </a:solidFill>
                  <a:latin typeface="+mj-lt"/>
                  <a:ea typeface="Tahoma" pitchFamily="34" charset="0"/>
                  <a:cs typeface="Tahoma" pitchFamily="34" charset="0"/>
                </a:rPr>
                <a:t>number</a:t>
              </a:r>
              <a:endParaRPr lang="es-MX" sz="1100" dirty="0">
                <a:solidFill>
                  <a:schemeClr val="tx2"/>
                </a:solidFill>
                <a:latin typeface="+mj-lt"/>
                <a:ea typeface="Tahoma" pitchFamily="34" charset="0"/>
                <a:cs typeface="Tahoma" pitchFamily="34" charset="0"/>
              </a:endParaRPr>
            </a:p>
          </p:txBody>
        </p:sp>
        <p:sp>
          <p:nvSpPr>
            <p:cNvPr id="13332" name="Rectangle 20"/>
            <p:cNvSpPr>
              <a:spLocks noChangeArrowheads="1"/>
            </p:cNvSpPr>
            <p:nvPr/>
          </p:nvSpPr>
          <p:spPr bwMode="auto">
            <a:xfrm>
              <a:off x="2160" y="2121"/>
              <a:ext cx="3471" cy="107"/>
            </a:xfrm>
            <a:prstGeom prst="rect">
              <a:avLst/>
            </a:prstGeom>
            <a:grpFill/>
            <a:ln w="9525">
              <a:noFill/>
              <a:miter lim="800000"/>
              <a:headEnd/>
              <a:tailEnd/>
            </a:ln>
          </p:spPr>
          <p:txBody>
            <a:bodyPr wrap="squar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Number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or</a:t>
              </a:r>
              <a:r>
                <a:rPr lang="es-MX" sz="1100" dirty="0">
                  <a:solidFill>
                    <a:schemeClr val="tx2"/>
                  </a:solidFill>
                  <a:latin typeface="Tahoma" pitchFamily="34" charset="0"/>
                  <a:ea typeface="Tahoma" pitchFamily="34" charset="0"/>
                  <a:cs typeface="Tahoma" pitchFamily="34" charset="0"/>
                </a:rPr>
                <a:t> ID </a:t>
              </a:r>
              <a:r>
                <a:rPr lang="es-MX" sz="1100" dirty="0" err="1">
                  <a:solidFill>
                    <a:schemeClr val="tx2"/>
                  </a:solidFill>
                  <a:latin typeface="Tahoma" pitchFamily="34" charset="0"/>
                  <a:ea typeface="Tahoma" pitchFamily="34" charset="0"/>
                  <a:cs typeface="Tahoma" pitchFamily="34" charset="0"/>
                </a:rPr>
                <a:t>that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bank</a:t>
              </a:r>
              <a:r>
                <a:rPr lang="es-MX" sz="1100" dirty="0">
                  <a:solidFill>
                    <a:schemeClr val="tx2"/>
                  </a:solidFill>
                  <a:latin typeface="Tahoma" pitchFamily="34" charset="0"/>
                  <a:ea typeface="Tahoma" pitchFamily="34" charset="0"/>
                  <a:cs typeface="Tahoma" pitchFamily="34" charset="0"/>
                </a:rPr>
                <a:t> uses </a:t>
              </a:r>
              <a:r>
                <a:rPr lang="es-MX" sz="1100" dirty="0" err="1">
                  <a:solidFill>
                    <a:schemeClr val="tx2"/>
                  </a:solidFill>
                  <a:latin typeface="Tahoma" pitchFamily="34" charset="0"/>
                  <a:ea typeface="Tahoma" pitchFamily="34" charset="0"/>
                  <a:cs typeface="Tahoma" pitchFamily="34" charset="0"/>
                </a:rPr>
                <a:t>to</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identify</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branch</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where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depositor</a:t>
              </a:r>
              <a:r>
                <a:rPr lang="es-MX" sz="1100" dirty="0">
                  <a:solidFill>
                    <a:schemeClr val="tx2"/>
                  </a:solidFill>
                  <a:latin typeface="Tahoma" pitchFamily="34" charset="0"/>
                  <a:ea typeface="Tahoma" pitchFamily="34" charset="0"/>
                  <a:cs typeface="Tahoma" pitchFamily="34" charset="0"/>
                </a:rPr>
                <a:t> </a:t>
              </a:r>
              <a:r>
                <a:rPr lang="es-MX" sz="1100" dirty="0" err="1" smtClean="0">
                  <a:solidFill>
                    <a:schemeClr val="tx2"/>
                  </a:solidFill>
                  <a:latin typeface="Tahoma" pitchFamily="34" charset="0"/>
                  <a:ea typeface="Tahoma" pitchFamily="34" charset="0"/>
                  <a:cs typeface="Tahoma" pitchFamily="34" charset="0"/>
                </a:rPr>
                <a:t>opened</a:t>
              </a:r>
              <a:r>
                <a:rPr lang="es-MX" sz="1100" dirty="0" smtClean="0">
                  <a:solidFill>
                    <a:schemeClr val="tx2"/>
                  </a:solidFill>
                  <a:latin typeface="Tahoma" pitchFamily="34" charset="0"/>
                  <a:ea typeface="Tahoma" pitchFamily="34" charset="0"/>
                  <a:cs typeface="Tahoma" pitchFamily="34" charset="0"/>
                </a:rPr>
                <a:t> </a:t>
              </a:r>
              <a:endParaRPr lang="es-MX" sz="1100" dirty="0">
                <a:solidFill>
                  <a:schemeClr val="tx2"/>
                </a:solidFill>
                <a:latin typeface="Tahoma" pitchFamily="34" charset="0"/>
                <a:ea typeface="Tahoma" pitchFamily="34" charset="0"/>
                <a:cs typeface="Tahoma" pitchFamily="34" charset="0"/>
              </a:endParaRPr>
            </a:p>
          </p:txBody>
        </p:sp>
        <p:sp>
          <p:nvSpPr>
            <p:cNvPr id="13333" name="Rectangle 21"/>
            <p:cNvSpPr>
              <a:spLocks noChangeArrowheads="1"/>
            </p:cNvSpPr>
            <p:nvPr/>
          </p:nvSpPr>
          <p:spPr bwMode="auto">
            <a:xfrm>
              <a:off x="2160" y="2229"/>
              <a:ext cx="596" cy="107"/>
            </a:xfrm>
            <a:prstGeom prst="rect">
              <a:avLst/>
            </a:prstGeom>
            <a:grpFill/>
            <a:ln w="9525">
              <a:noFill/>
              <a:miter lim="800000"/>
              <a:headEnd/>
              <a:tailEnd/>
            </a:ln>
          </p:spPr>
          <p:txBody>
            <a:bodyPr wrap="none" lIns="0" tIns="0" rIns="0" bIns="0">
              <a:spAutoFit/>
            </a:bodyPr>
            <a:lstStyle/>
            <a:p>
              <a:pPr eaLnBrk="0" hangingPunct="0">
                <a:defRPr/>
              </a:pPr>
              <a:r>
                <a:rPr lang="es-MX" sz="1100" dirty="0" smtClean="0">
                  <a:solidFill>
                    <a:schemeClr val="tx2"/>
                  </a:solidFill>
                  <a:latin typeface="+mj-lt"/>
                  <a:ea typeface="Tahoma" pitchFamily="34" charset="0"/>
                  <a:cs typeface="Tahoma" pitchFamily="34" charset="0"/>
                </a:rPr>
                <a:t> </a:t>
              </a:r>
              <a:r>
                <a:rPr lang="es-MX" sz="1100" dirty="0" err="1" smtClean="0">
                  <a:solidFill>
                    <a:schemeClr val="tx2"/>
                  </a:solidFill>
                  <a:latin typeface="+mj-lt"/>
                  <a:ea typeface="Tahoma" pitchFamily="34" charset="0"/>
                  <a:cs typeface="Tahoma" pitchFamily="34" charset="0"/>
                </a:rPr>
                <a:t>the</a:t>
              </a:r>
              <a:r>
                <a:rPr lang="es-MX" sz="1100" dirty="0" smtClean="0">
                  <a:solidFill>
                    <a:schemeClr val="tx2"/>
                  </a:solidFill>
                  <a:latin typeface="+mj-lt"/>
                  <a:ea typeface="Tahoma" pitchFamily="34" charset="0"/>
                  <a:cs typeface="Tahoma" pitchFamily="34" charset="0"/>
                </a:rPr>
                <a:t> </a:t>
              </a:r>
              <a:r>
                <a:rPr lang="es-MX" sz="1100" dirty="0" err="1" smtClean="0">
                  <a:solidFill>
                    <a:schemeClr val="tx2"/>
                  </a:solidFill>
                  <a:latin typeface="+mj-lt"/>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a:t>
              </a:r>
            </a:p>
          </p:txBody>
        </p:sp>
        <p:sp>
          <p:nvSpPr>
            <p:cNvPr id="13334" name="Rectangle 22"/>
            <p:cNvSpPr>
              <a:spLocks noChangeArrowheads="1"/>
            </p:cNvSpPr>
            <p:nvPr/>
          </p:nvSpPr>
          <p:spPr bwMode="auto">
            <a:xfrm>
              <a:off x="549" y="2403"/>
              <a:ext cx="848"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mj-lt"/>
                  <a:ea typeface="Tahoma" pitchFamily="34" charset="0"/>
                  <a:cs typeface="Tahoma" pitchFamily="34" charset="0"/>
                </a:rPr>
                <a:t>Balance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mj-lt"/>
                  <a:ea typeface="Tahoma" pitchFamily="34" charset="0"/>
                  <a:cs typeface="Tahoma" pitchFamily="34" charset="0"/>
                </a:rPr>
                <a:t>account</a:t>
              </a:r>
              <a:endParaRPr lang="es-MX" sz="1100" dirty="0">
                <a:solidFill>
                  <a:schemeClr val="tx2"/>
                </a:solidFill>
                <a:latin typeface="+mj-lt"/>
                <a:ea typeface="Tahoma" pitchFamily="34" charset="0"/>
                <a:cs typeface="Tahoma" pitchFamily="34" charset="0"/>
              </a:endParaRPr>
            </a:p>
          </p:txBody>
        </p:sp>
        <p:sp>
          <p:nvSpPr>
            <p:cNvPr id="13335" name="Rectangle 23"/>
            <p:cNvSpPr>
              <a:spLocks noChangeArrowheads="1"/>
            </p:cNvSpPr>
            <p:nvPr/>
          </p:nvSpPr>
          <p:spPr bwMode="auto">
            <a:xfrm>
              <a:off x="2160" y="2403"/>
              <a:ext cx="1927"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mj-lt"/>
                  <a:ea typeface="Tahoma" pitchFamily="34" charset="0"/>
                  <a:cs typeface="Tahoma" pitchFamily="34" charset="0"/>
                </a:rPr>
                <a:t>Total</a:t>
              </a:r>
              <a:r>
                <a:rPr lang="es-MX" sz="1100" dirty="0">
                  <a:solidFill>
                    <a:schemeClr val="tx2"/>
                  </a:solidFill>
                  <a:latin typeface="Tahoma" pitchFamily="34" charset="0"/>
                  <a:ea typeface="Tahoma" pitchFamily="34" charset="0"/>
                  <a:cs typeface="Tahoma" pitchFamily="34" charset="0"/>
                </a:rPr>
                <a:t> balance of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account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including</a:t>
              </a:r>
              <a:r>
                <a:rPr lang="es-MX" sz="1100" dirty="0">
                  <a:solidFill>
                    <a:schemeClr val="tx2"/>
                  </a:solidFill>
                  <a:latin typeface="Tahoma" pitchFamily="34" charset="0"/>
                  <a:ea typeface="Tahoma" pitchFamily="34" charset="0"/>
                  <a:cs typeface="Tahoma" pitchFamily="34" charset="0"/>
                </a:rPr>
                <a:t> </a:t>
              </a:r>
              <a:r>
                <a:rPr lang="es-MX" sz="1100" dirty="0" err="1" smtClean="0">
                  <a:solidFill>
                    <a:schemeClr val="tx2"/>
                  </a:solidFill>
                  <a:latin typeface="Tahoma" pitchFamily="34" charset="0"/>
                  <a:ea typeface="Tahoma" pitchFamily="34" charset="0"/>
                  <a:cs typeface="Tahoma" pitchFamily="34" charset="0"/>
                </a:rPr>
                <a:t>interest</a:t>
              </a:r>
              <a:r>
                <a:rPr lang="es-MX" sz="1100" dirty="0" smtClean="0">
                  <a:solidFill>
                    <a:schemeClr val="tx2"/>
                  </a:solidFill>
                  <a:latin typeface="Tahoma" pitchFamily="34" charset="0"/>
                  <a:ea typeface="Tahoma" pitchFamily="34" charset="0"/>
                  <a:cs typeface="Tahoma" pitchFamily="34" charset="0"/>
                </a:rPr>
                <a:t>.</a:t>
              </a:r>
              <a:endParaRPr lang="es-MX" sz="1100" dirty="0">
                <a:solidFill>
                  <a:schemeClr val="tx2"/>
                </a:solidFill>
                <a:latin typeface="Tahoma" pitchFamily="34" charset="0"/>
                <a:ea typeface="Tahoma" pitchFamily="34" charset="0"/>
                <a:cs typeface="Tahoma" pitchFamily="34" charset="0"/>
              </a:endParaRPr>
            </a:p>
          </p:txBody>
        </p:sp>
        <p:sp>
          <p:nvSpPr>
            <p:cNvPr id="13336" name="Rectangle 24"/>
            <p:cNvSpPr>
              <a:spLocks noChangeArrowheads="1"/>
            </p:cNvSpPr>
            <p:nvPr/>
          </p:nvSpPr>
          <p:spPr bwMode="auto">
            <a:xfrm>
              <a:off x="549" y="2630"/>
              <a:ext cx="412"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Currency</a:t>
              </a:r>
              <a:endParaRPr lang="es-MX" sz="1100" dirty="0">
                <a:solidFill>
                  <a:schemeClr val="tx2"/>
                </a:solidFill>
                <a:latin typeface="+mj-lt"/>
                <a:ea typeface="Tahoma" pitchFamily="34" charset="0"/>
                <a:cs typeface="Tahoma" pitchFamily="34" charset="0"/>
              </a:endParaRPr>
            </a:p>
          </p:txBody>
        </p:sp>
        <p:sp>
          <p:nvSpPr>
            <p:cNvPr id="13337" name="Rectangle 25"/>
            <p:cNvSpPr>
              <a:spLocks noChangeArrowheads="1"/>
            </p:cNvSpPr>
            <p:nvPr/>
          </p:nvSpPr>
          <p:spPr bwMode="auto">
            <a:xfrm>
              <a:off x="2160" y="2630"/>
              <a:ext cx="1489"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Currency</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regarding</a:t>
              </a:r>
              <a:r>
                <a:rPr lang="es-MX" sz="1100" dirty="0">
                  <a:solidFill>
                    <a:schemeClr val="tx2"/>
                  </a:solidFill>
                  <a:latin typeface="Tahoma" pitchFamily="34" charset="0"/>
                  <a:ea typeface="Tahoma" pitchFamily="34" charset="0"/>
                  <a:cs typeface="Tahoma" pitchFamily="34" charset="0"/>
                </a:rPr>
                <a:t> a </a:t>
              </a:r>
              <a:r>
                <a:rPr lang="es-MX" sz="1100" dirty="0" err="1">
                  <a:solidFill>
                    <a:schemeClr val="tx2"/>
                  </a:solidFill>
                  <a:latin typeface="+mj-lt"/>
                  <a:ea typeface="Tahoma" pitchFamily="34" charset="0"/>
                  <a:cs typeface="Tahoma" pitchFamily="34" charset="0"/>
                </a:rPr>
                <a:t>specific</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list</a:t>
              </a:r>
              <a:r>
                <a:rPr lang="es-MX" sz="1100" dirty="0">
                  <a:solidFill>
                    <a:schemeClr val="tx2"/>
                  </a:solidFill>
                  <a:latin typeface="Tahoma" pitchFamily="34" charset="0"/>
                  <a:ea typeface="Tahoma" pitchFamily="34" charset="0"/>
                  <a:cs typeface="Tahoma" pitchFamily="34" charset="0"/>
                </a:rPr>
                <a:t>.</a:t>
              </a:r>
            </a:p>
          </p:txBody>
        </p:sp>
        <p:sp>
          <p:nvSpPr>
            <p:cNvPr id="13338" name="Rectangle 26"/>
            <p:cNvSpPr>
              <a:spLocks noChangeArrowheads="1"/>
            </p:cNvSpPr>
            <p:nvPr/>
          </p:nvSpPr>
          <p:spPr bwMode="auto">
            <a:xfrm>
              <a:off x="549" y="2858"/>
              <a:ext cx="540"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latin typeface="+mj-lt"/>
                  <a:ea typeface="Tahoma" pitchFamily="34" charset="0"/>
                  <a:cs typeface="Tahoma" pitchFamily="34" charset="0"/>
                </a:rPr>
                <a:t>Period</a:t>
              </a:r>
              <a:r>
                <a:rPr lang="es-MX" sz="1100" dirty="0">
                  <a:latin typeface="Tahoma" pitchFamily="34" charset="0"/>
                  <a:ea typeface="Tahoma" pitchFamily="34" charset="0"/>
                  <a:cs typeface="Tahoma" pitchFamily="34" charset="0"/>
                </a:rPr>
                <a:t> </a:t>
              </a:r>
              <a:r>
                <a:rPr lang="es-MX" sz="1100" dirty="0" err="1">
                  <a:latin typeface="Tahoma" pitchFamily="34" charset="0"/>
                  <a:ea typeface="Tahoma" pitchFamily="34" charset="0"/>
                  <a:cs typeface="Tahoma" pitchFamily="34" charset="0"/>
                </a:rPr>
                <a:t>terms</a:t>
              </a:r>
              <a:endParaRPr lang="es-MX" sz="1100" dirty="0">
                <a:latin typeface="Tahoma" pitchFamily="34" charset="0"/>
                <a:ea typeface="Tahoma" pitchFamily="34" charset="0"/>
                <a:cs typeface="Tahoma" pitchFamily="34" charset="0"/>
              </a:endParaRPr>
            </a:p>
          </p:txBody>
        </p:sp>
        <p:sp>
          <p:nvSpPr>
            <p:cNvPr id="13339" name="Rectangle 27"/>
            <p:cNvSpPr>
              <a:spLocks noChangeArrowheads="1"/>
            </p:cNvSpPr>
            <p:nvPr/>
          </p:nvSpPr>
          <p:spPr bwMode="auto">
            <a:xfrm>
              <a:off x="2160" y="2858"/>
              <a:ext cx="2680"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Tahoma" pitchFamily="34" charset="0"/>
                  <a:ea typeface="Tahoma" pitchFamily="34" charset="0"/>
                  <a:cs typeface="Tahoma" pitchFamily="34" charset="0"/>
                </a:rPr>
                <a:t>Original </a:t>
              </a:r>
              <a:r>
                <a:rPr lang="es-MX" sz="1100" dirty="0" err="1">
                  <a:solidFill>
                    <a:schemeClr val="tx2"/>
                  </a:solidFill>
                  <a:latin typeface="Tahoma" pitchFamily="34" charset="0"/>
                  <a:ea typeface="Tahoma" pitchFamily="34" charset="0"/>
                  <a:cs typeface="Tahoma" pitchFamily="34" charset="0"/>
                </a:rPr>
                <a:t>period</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term</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that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depositor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agrees</a:t>
              </a:r>
              <a:r>
                <a:rPr lang="es-MX" sz="1100" strike="sngStrike"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with</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institution</a:t>
              </a:r>
              <a:r>
                <a:rPr lang="es-MX" sz="1100" dirty="0">
                  <a:solidFill>
                    <a:schemeClr val="tx2"/>
                  </a:solidFill>
                  <a:latin typeface="Tahoma" pitchFamily="34" charset="0"/>
                  <a:ea typeface="Tahoma" pitchFamily="34" charset="0"/>
                  <a:cs typeface="Tahoma" pitchFamily="34" charset="0"/>
                </a:rPr>
                <a:t>.</a:t>
              </a:r>
            </a:p>
          </p:txBody>
        </p:sp>
        <p:sp>
          <p:nvSpPr>
            <p:cNvPr id="13340" name="Rectangle 28"/>
            <p:cNvSpPr>
              <a:spLocks noChangeArrowheads="1"/>
            </p:cNvSpPr>
            <p:nvPr/>
          </p:nvSpPr>
          <p:spPr bwMode="auto">
            <a:xfrm>
              <a:off x="549" y="3085"/>
              <a:ext cx="892"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Type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mj-lt"/>
                  <a:ea typeface="Tahoma" pitchFamily="34" charset="0"/>
                  <a:cs typeface="Tahoma" pitchFamily="34" charset="0"/>
                </a:rPr>
                <a:t>interest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rate</a:t>
              </a:r>
              <a:endParaRPr lang="es-MX" sz="1100" strike="sngStrike" dirty="0">
                <a:solidFill>
                  <a:schemeClr val="tx2"/>
                </a:solidFill>
                <a:latin typeface="Tahoma" pitchFamily="34" charset="0"/>
                <a:ea typeface="Tahoma" pitchFamily="34" charset="0"/>
                <a:cs typeface="Tahoma" pitchFamily="34" charset="0"/>
              </a:endParaRPr>
            </a:p>
          </p:txBody>
        </p:sp>
        <p:sp>
          <p:nvSpPr>
            <p:cNvPr id="13341" name="Rectangle 29"/>
            <p:cNvSpPr>
              <a:spLocks noChangeArrowheads="1"/>
            </p:cNvSpPr>
            <p:nvPr/>
          </p:nvSpPr>
          <p:spPr bwMode="auto">
            <a:xfrm>
              <a:off x="2160" y="3085"/>
              <a:ext cx="1018"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Tahoma" pitchFamily="34" charset="0"/>
                  <a:ea typeface="Tahoma" pitchFamily="34" charset="0"/>
                  <a:cs typeface="Tahoma" pitchFamily="34" charset="0"/>
                </a:rPr>
                <a:t>Fix</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or</a:t>
              </a:r>
              <a:r>
                <a:rPr lang="es-MX" sz="1100" dirty="0">
                  <a:solidFill>
                    <a:schemeClr val="tx2"/>
                  </a:solidFill>
                  <a:latin typeface="Tahoma" pitchFamily="34" charset="0"/>
                  <a:ea typeface="Tahoma" pitchFamily="34" charset="0"/>
                  <a:cs typeface="Tahoma" pitchFamily="34" charset="0"/>
                </a:rPr>
                <a:t> </a:t>
              </a:r>
              <a:r>
                <a:rPr lang="es-MX" sz="1100" dirty="0">
                  <a:solidFill>
                    <a:schemeClr val="tx2"/>
                  </a:solidFill>
                  <a:latin typeface="+mj-lt"/>
                  <a:ea typeface="Tahoma" pitchFamily="34" charset="0"/>
                  <a:cs typeface="Tahoma" pitchFamily="34" charset="0"/>
                </a:rPr>
                <a:t>variable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a:t>
              </a:r>
            </a:p>
          </p:txBody>
        </p:sp>
        <p:sp>
          <p:nvSpPr>
            <p:cNvPr id="13342" name="Rectangle 30"/>
            <p:cNvSpPr>
              <a:spLocks noChangeArrowheads="1"/>
            </p:cNvSpPr>
            <p:nvPr/>
          </p:nvSpPr>
          <p:spPr bwMode="auto">
            <a:xfrm>
              <a:off x="549" y="3313"/>
              <a:ext cx="753" cy="107"/>
            </a:xfrm>
            <a:prstGeom prst="rect">
              <a:avLst/>
            </a:prstGeom>
            <a:no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Average</a:t>
              </a:r>
              <a:r>
                <a:rPr lang="es-MX" sz="1100" dirty="0">
                  <a:solidFill>
                    <a:schemeClr val="tx2"/>
                  </a:solidFill>
                  <a:latin typeface="Tahoma" pitchFamily="34" charset="0"/>
                  <a:ea typeface="Tahoma" pitchFamily="34" charset="0"/>
                  <a:cs typeface="Tahoma" pitchFamily="34" charset="0"/>
                </a:rPr>
                <a:t> </a:t>
              </a:r>
              <a:r>
                <a:rPr lang="es-MX" sz="1100" dirty="0">
                  <a:solidFill>
                    <a:schemeClr val="tx2"/>
                  </a:solidFill>
                  <a:latin typeface="+mj-lt"/>
                  <a:ea typeface="Tahoma" pitchFamily="34" charset="0"/>
                  <a:cs typeface="Tahoma" pitchFamily="34" charset="0"/>
                </a:rPr>
                <a:t>balance</a:t>
              </a:r>
            </a:p>
          </p:txBody>
        </p:sp>
        <p:sp>
          <p:nvSpPr>
            <p:cNvPr id="13343" name="Rectangle 31"/>
            <p:cNvSpPr>
              <a:spLocks noChangeArrowheads="1"/>
            </p:cNvSpPr>
            <p:nvPr/>
          </p:nvSpPr>
          <p:spPr bwMode="auto">
            <a:xfrm>
              <a:off x="2160" y="3313"/>
              <a:ext cx="3124" cy="107"/>
            </a:xfrm>
            <a:prstGeom prst="rect">
              <a:avLst/>
            </a:prstGeom>
            <a:no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Tahoma" pitchFamily="34" charset="0"/>
                  <a:ea typeface="Tahoma" pitchFamily="34" charset="0"/>
                  <a:cs typeface="Tahoma" pitchFamily="34" charset="0"/>
                </a:rPr>
                <a:t>Savings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accounts</a:t>
              </a:r>
              <a:r>
                <a:rPr lang="es-MX" sz="1100" dirty="0">
                  <a:solidFill>
                    <a:schemeClr val="tx2"/>
                  </a:solidFill>
                  <a:latin typeface="Tahoma" pitchFamily="34" charset="0"/>
                  <a:ea typeface="Tahoma" pitchFamily="34" charset="0"/>
                  <a:cs typeface="Tahoma" pitchFamily="34" charset="0"/>
                </a:rPr>
                <a:t> and </a:t>
              </a:r>
              <a:r>
                <a:rPr lang="es-MX" sz="1100" dirty="0" err="1">
                  <a:solidFill>
                    <a:schemeClr val="tx2"/>
                  </a:solidFill>
                  <a:latin typeface="+mj-lt"/>
                  <a:ea typeface="Tahoma" pitchFamily="34" charset="0"/>
                  <a:cs typeface="Tahoma" pitchFamily="34" charset="0"/>
                </a:rPr>
                <a:t>demand</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or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sight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deposits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such</a:t>
              </a:r>
              <a:r>
                <a:rPr lang="es-MX" sz="1100" dirty="0">
                  <a:solidFill>
                    <a:schemeClr val="tx2"/>
                  </a:solidFill>
                  <a:latin typeface="Tahoma" pitchFamily="34" charset="0"/>
                  <a:ea typeface="Tahoma" pitchFamily="34" charset="0"/>
                  <a:cs typeface="Tahoma" pitchFamily="34" charset="0"/>
                </a:rPr>
                <a:t> as </a:t>
              </a:r>
              <a:r>
                <a:rPr lang="es-MX" sz="1100" dirty="0" err="1">
                  <a:solidFill>
                    <a:schemeClr val="tx2"/>
                  </a:solidFill>
                  <a:latin typeface="Tahoma" pitchFamily="34" charset="0"/>
                  <a:ea typeface="Tahoma" pitchFamily="34" charset="0"/>
                  <a:cs typeface="Tahoma" pitchFamily="34" charset="0"/>
                </a:rPr>
                <a:t>checking</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accounts</a:t>
              </a:r>
              <a:r>
                <a:rPr lang="es-MX" sz="1100" dirty="0">
                  <a:solidFill>
                    <a:schemeClr val="tx2"/>
                  </a:solidFill>
                  <a:latin typeface="Tahoma" pitchFamily="34" charset="0"/>
                  <a:ea typeface="Tahoma" pitchFamily="34" charset="0"/>
                  <a:cs typeface="Tahoma" pitchFamily="34" charset="0"/>
                </a:rPr>
                <a:t>.</a:t>
              </a:r>
            </a:p>
          </p:txBody>
        </p:sp>
        <p:sp>
          <p:nvSpPr>
            <p:cNvPr id="13344" name="Rectangle 32"/>
            <p:cNvSpPr>
              <a:spLocks noChangeArrowheads="1"/>
            </p:cNvSpPr>
            <p:nvPr/>
          </p:nvSpPr>
          <p:spPr bwMode="auto">
            <a:xfrm>
              <a:off x="549" y="3541"/>
              <a:ext cx="586"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Name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mj-lt"/>
                  <a:ea typeface="Tahoma" pitchFamily="34" charset="0"/>
                  <a:cs typeface="Tahoma" pitchFamily="34" charset="0"/>
                </a:rPr>
                <a:t>rate</a:t>
              </a:r>
              <a:endParaRPr lang="es-MX" sz="1100" dirty="0">
                <a:solidFill>
                  <a:schemeClr val="tx2"/>
                </a:solidFill>
                <a:latin typeface="+mj-lt"/>
                <a:ea typeface="Tahoma" pitchFamily="34" charset="0"/>
                <a:cs typeface="Tahoma" pitchFamily="34" charset="0"/>
              </a:endParaRPr>
            </a:p>
          </p:txBody>
        </p:sp>
        <p:sp>
          <p:nvSpPr>
            <p:cNvPr id="13345" name="Rectangle 33"/>
            <p:cNvSpPr>
              <a:spLocks noChangeArrowheads="1"/>
            </p:cNvSpPr>
            <p:nvPr/>
          </p:nvSpPr>
          <p:spPr bwMode="auto">
            <a:xfrm>
              <a:off x="2160" y="3541"/>
              <a:ext cx="2610"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Tahoma" pitchFamily="34" charset="0"/>
                  <a:ea typeface="Tahoma" pitchFamily="34" charset="0"/>
                  <a:cs typeface="Tahoma" pitchFamily="34" charset="0"/>
                </a:rPr>
                <a:t>In </a:t>
              </a:r>
              <a:r>
                <a:rPr lang="es-MX" sz="1100" dirty="0">
                  <a:solidFill>
                    <a:schemeClr val="tx2"/>
                  </a:solidFill>
                  <a:latin typeface="+mj-lt"/>
                  <a:ea typeface="Tahoma" pitchFamily="34" charset="0"/>
                  <a:cs typeface="Tahoma" pitchFamily="34" charset="0"/>
                </a:rPr>
                <a:t>case</a:t>
              </a:r>
              <a:r>
                <a:rPr lang="es-MX" sz="1100" dirty="0">
                  <a:solidFill>
                    <a:schemeClr val="tx2"/>
                  </a:solidFill>
                  <a:latin typeface="Tahoma" pitchFamily="34" charset="0"/>
                  <a:ea typeface="Tahoma" pitchFamily="34" charset="0"/>
                  <a:cs typeface="Tahoma" pitchFamily="34" charset="0"/>
                </a:rPr>
                <a:t> of variable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name</a:t>
              </a:r>
              <a:r>
                <a:rPr lang="es-MX" sz="1100" dirty="0">
                  <a:solidFill>
                    <a:schemeClr val="tx2"/>
                  </a:solidFill>
                  <a:latin typeface="Tahoma" pitchFamily="34" charset="0"/>
                  <a:ea typeface="Tahoma" pitchFamily="34" charset="0"/>
                  <a:cs typeface="Tahoma" pitchFamily="34" charset="0"/>
                </a:rPr>
                <a:t> of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variable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ie</a:t>
              </a:r>
              <a:r>
                <a:rPr lang="es-MX" sz="1100" dirty="0">
                  <a:solidFill>
                    <a:schemeClr val="tx2"/>
                  </a:solidFill>
                  <a:latin typeface="Tahoma" pitchFamily="34" charset="0"/>
                  <a:ea typeface="Tahoma" pitchFamily="34" charset="0"/>
                  <a:cs typeface="Tahoma" pitchFamily="34" charset="0"/>
                </a:rPr>
                <a:t>: Libor)</a:t>
              </a:r>
            </a:p>
          </p:txBody>
        </p:sp>
        <p:sp>
          <p:nvSpPr>
            <p:cNvPr id="13346" name="Rectangle 34"/>
            <p:cNvSpPr>
              <a:spLocks noChangeArrowheads="1"/>
            </p:cNvSpPr>
            <p:nvPr/>
          </p:nvSpPr>
          <p:spPr bwMode="auto">
            <a:xfrm>
              <a:off x="549" y="3768"/>
              <a:ext cx="815" cy="107"/>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ea typeface="Tahoma" pitchFamily="34" charset="0"/>
                  <a:cs typeface="Tahoma" pitchFamily="34" charset="0"/>
                </a:rPr>
                <a:t>Percentage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mj-lt"/>
                  <a:ea typeface="Tahoma" pitchFamily="34" charset="0"/>
                  <a:cs typeface="Tahoma" pitchFamily="34" charset="0"/>
                </a:rPr>
                <a:t>points</a:t>
              </a:r>
              <a:endParaRPr lang="es-MX" sz="1100" dirty="0">
                <a:solidFill>
                  <a:schemeClr val="tx2"/>
                </a:solidFill>
                <a:latin typeface="+mj-lt"/>
                <a:ea typeface="Tahoma" pitchFamily="34" charset="0"/>
                <a:cs typeface="Tahoma" pitchFamily="34" charset="0"/>
              </a:endParaRPr>
            </a:p>
          </p:txBody>
        </p:sp>
        <p:sp>
          <p:nvSpPr>
            <p:cNvPr id="13347" name="Rectangle 35"/>
            <p:cNvSpPr>
              <a:spLocks noChangeArrowheads="1"/>
            </p:cNvSpPr>
            <p:nvPr/>
          </p:nvSpPr>
          <p:spPr bwMode="auto">
            <a:xfrm>
              <a:off x="2160" y="3768"/>
              <a:ext cx="2846" cy="107"/>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Tahoma" pitchFamily="34" charset="0"/>
                  <a:ea typeface="Tahoma" pitchFamily="34" charset="0"/>
                  <a:cs typeface="Tahoma" pitchFamily="34" charset="0"/>
                </a:rPr>
                <a:t>In case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a:t>
              </a:r>
              <a:r>
                <a:rPr lang="es-MX" sz="1100" dirty="0">
                  <a:solidFill>
                    <a:schemeClr val="tx2"/>
                  </a:solidFill>
                  <a:latin typeface="+mj-lt"/>
                  <a:ea typeface="Tahoma" pitchFamily="34" charset="0"/>
                  <a:cs typeface="Tahoma" pitchFamily="34" charset="0"/>
                </a:rPr>
                <a:t>variable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is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used</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the</a:t>
              </a:r>
              <a:r>
                <a:rPr lang="es-MX" sz="1100" dirty="0">
                  <a:solidFill>
                    <a:schemeClr val="tx2"/>
                  </a:solidFill>
                  <a:latin typeface="Tahoma" pitchFamily="34" charset="0"/>
                  <a:ea typeface="Tahoma" pitchFamily="34" charset="0"/>
                  <a:cs typeface="Tahoma" pitchFamily="34" charset="0"/>
                </a:rPr>
                <a:t> + </a:t>
              </a:r>
              <a:r>
                <a:rPr lang="es-MX" sz="1100" dirty="0" err="1">
                  <a:solidFill>
                    <a:schemeClr val="tx2"/>
                  </a:solidFill>
                  <a:latin typeface="Tahoma" pitchFamily="34" charset="0"/>
                  <a:ea typeface="Tahoma" pitchFamily="34" charset="0"/>
                  <a:cs typeface="Tahoma" pitchFamily="34" charset="0"/>
                </a:rPr>
                <a:t>or</a:t>
              </a:r>
              <a:r>
                <a:rPr lang="es-MX" sz="1100" dirty="0">
                  <a:solidFill>
                    <a:schemeClr val="tx2"/>
                  </a:solidFill>
                  <a:latin typeface="Tahoma" pitchFamily="34" charset="0"/>
                  <a:ea typeface="Tahoma" pitchFamily="34" charset="0"/>
                  <a:cs typeface="Tahoma" pitchFamily="34" charset="0"/>
                </a:rPr>
                <a:t> – </a:t>
              </a:r>
              <a:r>
                <a:rPr lang="es-MX" sz="1100" dirty="0" err="1">
                  <a:solidFill>
                    <a:schemeClr val="tx2"/>
                  </a:solidFill>
                  <a:latin typeface="Tahoma" pitchFamily="34" charset="0"/>
                  <a:ea typeface="Tahoma" pitchFamily="34" charset="0"/>
                  <a:cs typeface="Tahoma" pitchFamily="34" charset="0"/>
                </a:rPr>
                <a:t>basis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points</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for</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that</a:t>
              </a:r>
              <a:r>
                <a:rPr lang="es-MX" sz="1100" dirty="0">
                  <a:solidFill>
                    <a:schemeClr val="tx2"/>
                  </a:solidFill>
                  <a:latin typeface="Tahoma" pitchFamily="34" charset="0"/>
                  <a:ea typeface="Tahoma" pitchFamily="34" charset="0"/>
                  <a:cs typeface="Tahoma" pitchFamily="34" charset="0"/>
                </a:rPr>
                <a:t> </a:t>
              </a:r>
              <a:r>
                <a:rPr lang="es-MX" sz="1100" dirty="0" err="1">
                  <a:solidFill>
                    <a:schemeClr val="tx2"/>
                  </a:solidFill>
                  <a:latin typeface="Tahoma" pitchFamily="34" charset="0"/>
                  <a:ea typeface="Tahoma" pitchFamily="34" charset="0"/>
                  <a:cs typeface="Tahoma" pitchFamily="34" charset="0"/>
                </a:rPr>
                <a:t>rate</a:t>
              </a:r>
              <a:r>
                <a:rPr lang="es-MX" sz="1100" dirty="0">
                  <a:solidFill>
                    <a:schemeClr val="tx2"/>
                  </a:solidFill>
                  <a:latin typeface="Tahoma" pitchFamily="34" charset="0"/>
                  <a:ea typeface="Tahoma" pitchFamily="34" charset="0"/>
                  <a:cs typeface="Tahoma" pitchFamily="34" charset="0"/>
                </a:rPr>
                <a:t>.</a:t>
              </a:r>
            </a:p>
          </p:txBody>
        </p:sp>
        <p:sp>
          <p:nvSpPr>
            <p:cNvPr id="13348" name="Rectangle 36"/>
            <p:cNvSpPr>
              <a:spLocks noChangeArrowheads="1"/>
            </p:cNvSpPr>
            <p:nvPr/>
          </p:nvSpPr>
          <p:spPr bwMode="auto">
            <a:xfrm>
              <a:off x="524" y="1192"/>
              <a:ext cx="17" cy="274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49" name="Rectangle 37"/>
            <p:cNvSpPr>
              <a:spLocks noChangeArrowheads="1"/>
            </p:cNvSpPr>
            <p:nvPr/>
          </p:nvSpPr>
          <p:spPr bwMode="auto">
            <a:xfrm>
              <a:off x="2135" y="1210"/>
              <a:ext cx="18" cy="2730"/>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0" name="Rectangle 38"/>
            <p:cNvSpPr>
              <a:spLocks noChangeArrowheads="1"/>
            </p:cNvSpPr>
            <p:nvPr/>
          </p:nvSpPr>
          <p:spPr bwMode="auto">
            <a:xfrm>
              <a:off x="5641" y="1210"/>
              <a:ext cx="17" cy="2730"/>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1" name="Rectangle 39"/>
            <p:cNvSpPr>
              <a:spLocks noChangeArrowheads="1"/>
            </p:cNvSpPr>
            <p:nvPr/>
          </p:nvSpPr>
          <p:spPr bwMode="auto">
            <a:xfrm>
              <a:off x="541" y="1192"/>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2" name="Rectangle 40"/>
            <p:cNvSpPr>
              <a:spLocks noChangeArrowheads="1"/>
            </p:cNvSpPr>
            <p:nvPr/>
          </p:nvSpPr>
          <p:spPr bwMode="auto">
            <a:xfrm>
              <a:off x="541" y="1419"/>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3" name="Rectangle 41"/>
            <p:cNvSpPr>
              <a:spLocks noChangeArrowheads="1"/>
            </p:cNvSpPr>
            <p:nvPr/>
          </p:nvSpPr>
          <p:spPr bwMode="auto">
            <a:xfrm>
              <a:off x="541" y="1647"/>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4" name="Rectangle 42"/>
            <p:cNvSpPr>
              <a:spLocks noChangeArrowheads="1"/>
            </p:cNvSpPr>
            <p:nvPr/>
          </p:nvSpPr>
          <p:spPr bwMode="auto">
            <a:xfrm>
              <a:off x="541" y="1875"/>
              <a:ext cx="5117" cy="17"/>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5" name="Rectangle 43"/>
            <p:cNvSpPr>
              <a:spLocks noChangeArrowheads="1"/>
            </p:cNvSpPr>
            <p:nvPr/>
          </p:nvSpPr>
          <p:spPr bwMode="auto">
            <a:xfrm>
              <a:off x="541" y="2102"/>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6" name="Rectangle 44"/>
            <p:cNvSpPr>
              <a:spLocks noChangeArrowheads="1"/>
            </p:cNvSpPr>
            <p:nvPr/>
          </p:nvSpPr>
          <p:spPr bwMode="auto">
            <a:xfrm>
              <a:off x="541" y="2330"/>
              <a:ext cx="5117" cy="17"/>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7" name="Rectangle 45"/>
            <p:cNvSpPr>
              <a:spLocks noChangeArrowheads="1"/>
            </p:cNvSpPr>
            <p:nvPr/>
          </p:nvSpPr>
          <p:spPr bwMode="auto">
            <a:xfrm>
              <a:off x="541" y="2557"/>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8" name="Rectangle 46"/>
            <p:cNvSpPr>
              <a:spLocks noChangeArrowheads="1"/>
            </p:cNvSpPr>
            <p:nvPr/>
          </p:nvSpPr>
          <p:spPr bwMode="auto">
            <a:xfrm>
              <a:off x="541" y="2785"/>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59" name="Rectangle 47"/>
            <p:cNvSpPr>
              <a:spLocks noChangeArrowheads="1"/>
            </p:cNvSpPr>
            <p:nvPr/>
          </p:nvSpPr>
          <p:spPr bwMode="auto">
            <a:xfrm>
              <a:off x="541" y="3013"/>
              <a:ext cx="5117" cy="17"/>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60" name="Rectangle 48"/>
            <p:cNvSpPr>
              <a:spLocks noChangeArrowheads="1"/>
            </p:cNvSpPr>
            <p:nvPr/>
          </p:nvSpPr>
          <p:spPr bwMode="auto">
            <a:xfrm>
              <a:off x="541" y="3240"/>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61" name="Rectangle 49"/>
            <p:cNvSpPr>
              <a:spLocks noChangeArrowheads="1"/>
            </p:cNvSpPr>
            <p:nvPr/>
          </p:nvSpPr>
          <p:spPr bwMode="auto">
            <a:xfrm>
              <a:off x="541" y="3468"/>
              <a:ext cx="5117" cy="17"/>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62" name="Rectangle 50"/>
            <p:cNvSpPr>
              <a:spLocks noChangeArrowheads="1"/>
            </p:cNvSpPr>
            <p:nvPr/>
          </p:nvSpPr>
          <p:spPr bwMode="auto">
            <a:xfrm>
              <a:off x="541" y="3695"/>
              <a:ext cx="5117" cy="18"/>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sp>
          <p:nvSpPr>
            <p:cNvPr id="13363" name="Rectangle 51"/>
            <p:cNvSpPr>
              <a:spLocks noChangeArrowheads="1"/>
            </p:cNvSpPr>
            <p:nvPr/>
          </p:nvSpPr>
          <p:spPr bwMode="auto">
            <a:xfrm>
              <a:off x="541" y="3923"/>
              <a:ext cx="5117" cy="17"/>
            </a:xfrm>
            <a:prstGeom prst="rect">
              <a:avLst/>
            </a:prstGeom>
            <a:grpFill/>
            <a:ln w="9525">
              <a:noFill/>
              <a:miter lim="800000"/>
              <a:headEnd/>
              <a:tailEnd/>
            </a:ln>
          </p:spPr>
          <p:txBody>
            <a:bodyPr/>
            <a:lstStyle/>
            <a:p>
              <a:pPr eaLnBrk="0" hangingPunct="0">
                <a:defRPr/>
              </a:pPr>
              <a:endParaRPr lang="es-MX" sz="1100">
                <a:solidFill>
                  <a:schemeClr val="tx2"/>
                </a:solidFill>
                <a:latin typeface="Tahoma" pitchFamily="34" charset="0"/>
                <a:ea typeface="Tahoma" pitchFamily="34" charset="0"/>
                <a:cs typeface="Tahoma" pitchFamily="34" charset="0"/>
              </a:endParaRPr>
            </a:p>
          </p:txBody>
        </p:sp>
      </p:grpSp>
      <p:sp>
        <p:nvSpPr>
          <p:cNvPr id="26628" name="Rectangle 2"/>
          <p:cNvSpPr>
            <a:spLocks noGrp="1" noChangeArrowheads="1"/>
          </p:cNvSpPr>
          <p:nvPr>
            <p:ph type="title"/>
          </p:nvPr>
        </p:nvSpPr>
        <p:spPr>
          <a:xfrm>
            <a:off x="990600" y="152400"/>
            <a:ext cx="8001000" cy="1143000"/>
          </a:xfrm>
        </p:spPr>
        <p:txBody>
          <a:bodyPr/>
          <a:lstStyle/>
          <a:p>
            <a:pPr eaLnBrk="1" hangingPunct="1"/>
            <a:r>
              <a:rPr lang="en-US" dirty="0" smtClean="0">
                <a:solidFill>
                  <a:schemeClr val="accent2"/>
                </a:solidFill>
              </a:rPr>
              <a:t>Rules for classifying </a:t>
            </a:r>
            <a:br>
              <a:rPr lang="en-US" dirty="0" smtClean="0">
                <a:solidFill>
                  <a:schemeClr val="accent2"/>
                </a:solidFill>
              </a:rPr>
            </a:br>
            <a:r>
              <a:rPr lang="en-US" dirty="0" smtClean="0">
                <a:solidFill>
                  <a:schemeClr val="accent2"/>
                </a:solidFill>
              </a:rPr>
              <a:t>insured deposits</a:t>
            </a:r>
            <a:endParaRPr lang="es-MX" dirty="0" smtClean="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3320"/>
                                        </p:tgtEl>
                                        <p:attrNameLst>
                                          <p:attrName>style.visibility</p:attrName>
                                        </p:attrNameLst>
                                      </p:cBhvr>
                                      <p:to>
                                        <p:strVal val="visible"/>
                                      </p:to>
                                    </p:set>
                                    <p:animEffect transition="in" filter="fade">
                                      <p:cBhvr>
                                        <p:cTn id="7" dur="2000"/>
                                        <p:tgtEl>
                                          <p:spTgt spid="13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BEC2A2EA-0B1A-47A1-AFF3-9C0CE8664081}" type="slidenum">
              <a:rPr lang="en-US" smtClean="0"/>
              <a:pPr>
                <a:defRPr/>
              </a:pPr>
              <a:t>11</a:t>
            </a:fld>
            <a:endParaRPr lang="en-US" sz="2000" dirty="0">
              <a:latin typeface="Arial" charset="0"/>
            </a:endParaRPr>
          </a:p>
        </p:txBody>
      </p:sp>
      <p:sp>
        <p:nvSpPr>
          <p:cNvPr id="27650" name="Rectangle 2"/>
          <p:cNvSpPr>
            <a:spLocks noGrp="1" noChangeArrowheads="1"/>
          </p:cNvSpPr>
          <p:nvPr>
            <p:ph type="title"/>
          </p:nvPr>
        </p:nvSpPr>
        <p:spPr>
          <a:xfrm>
            <a:off x="990600" y="228600"/>
            <a:ext cx="8001000" cy="1143000"/>
          </a:xfrm>
        </p:spPr>
        <p:txBody>
          <a:bodyPr/>
          <a:lstStyle/>
          <a:p>
            <a:pPr eaLnBrk="1" hangingPunct="1"/>
            <a:r>
              <a:rPr lang="en-US" dirty="0" smtClean="0"/>
              <a:t>Inspection Visits</a:t>
            </a:r>
            <a:endParaRPr lang="es-MX" dirty="0" smtClean="0"/>
          </a:p>
        </p:txBody>
      </p:sp>
      <p:sp>
        <p:nvSpPr>
          <p:cNvPr id="5" name="4 Rectángulo"/>
          <p:cNvSpPr/>
          <p:nvPr/>
        </p:nvSpPr>
        <p:spPr>
          <a:xfrm>
            <a:off x="914400" y="1600200"/>
            <a:ext cx="7620000" cy="2850011"/>
          </a:xfrm>
          <a:prstGeom prst="rect">
            <a:avLst/>
          </a:prstGeom>
        </p:spPr>
        <p:txBody>
          <a:bodyPr wrap="square">
            <a:spAutoFit/>
          </a:bodyPr>
          <a:lstStyle/>
          <a:p>
            <a:pPr marL="536575" lvl="1" indent="-357188" algn="just">
              <a:lnSpc>
                <a:spcPct val="110000"/>
              </a:lnSpc>
              <a:spcAft>
                <a:spcPct val="20000"/>
              </a:spcAft>
              <a:buFontTx/>
              <a:buChar char="•"/>
            </a:pPr>
            <a:r>
              <a:rPr lang="en-US" sz="1800" dirty="0">
                <a:solidFill>
                  <a:srgbClr val="233893"/>
                </a:solidFill>
                <a:latin typeface="Verdana" pitchFamily="34" charset="0"/>
                <a:ea typeface="Verdana" pitchFamily="34" charset="0"/>
                <a:cs typeface="Verdana" pitchFamily="34" charset="0"/>
              </a:rPr>
              <a:t>IPAB performs inspection visits along with the CNBV </a:t>
            </a:r>
            <a:r>
              <a:rPr lang="en-US" sz="1800" dirty="0" smtClean="0">
                <a:solidFill>
                  <a:srgbClr val="233893"/>
                </a:solidFill>
                <a:latin typeface="Verdana" pitchFamily="34" charset="0"/>
                <a:ea typeface="Verdana" pitchFamily="34" charset="0"/>
                <a:cs typeface="Verdana" pitchFamily="34" charset="0"/>
              </a:rPr>
              <a:t>to </a:t>
            </a:r>
            <a:r>
              <a:rPr lang="en-US" sz="1800" dirty="0">
                <a:solidFill>
                  <a:srgbClr val="233893"/>
                </a:solidFill>
                <a:latin typeface="Verdana" pitchFamily="34" charset="0"/>
                <a:ea typeface="Verdana" pitchFamily="34" charset="0"/>
                <a:cs typeface="Verdana" pitchFamily="34" charset="0"/>
              </a:rPr>
              <a:t>verify information regarding insured deposits to ensure the quality of information in the bank’s systems, as well as to gather relevant data </a:t>
            </a:r>
            <a:r>
              <a:rPr lang="en-US" sz="1800" i="1" dirty="0">
                <a:solidFill>
                  <a:srgbClr val="233893"/>
                </a:solidFill>
                <a:latin typeface="Verdana" pitchFamily="34" charset="0"/>
                <a:ea typeface="Verdana" pitchFamily="34" charset="0"/>
                <a:cs typeface="Verdana" pitchFamily="34" charset="0"/>
              </a:rPr>
              <a:t>ex-ante </a:t>
            </a:r>
            <a:r>
              <a:rPr lang="en-US" sz="1800" dirty="0">
                <a:solidFill>
                  <a:srgbClr val="233893"/>
                </a:solidFill>
                <a:latin typeface="Verdana" pitchFamily="34" charset="0"/>
                <a:ea typeface="Verdana" pitchFamily="34" charset="0"/>
                <a:cs typeface="Verdana" pitchFamily="34" charset="0"/>
              </a:rPr>
              <a:t>in the event a bank were to fail.</a:t>
            </a:r>
          </a:p>
          <a:p>
            <a:pPr marL="536575" lvl="1" indent="-357188" algn="just">
              <a:lnSpc>
                <a:spcPct val="110000"/>
              </a:lnSpc>
              <a:spcAft>
                <a:spcPct val="20000"/>
              </a:spcAft>
              <a:buFontTx/>
              <a:buChar char="•"/>
            </a:pPr>
            <a:endParaRPr lang="en-US" sz="1800" dirty="0">
              <a:solidFill>
                <a:schemeClr val="accent2"/>
              </a:solidFill>
              <a:latin typeface="Verdana" pitchFamily="34" charset="0"/>
              <a:ea typeface="Verdana" pitchFamily="34" charset="0"/>
              <a:cs typeface="Verdana" pitchFamily="34" charset="0"/>
            </a:endParaRPr>
          </a:p>
          <a:p>
            <a:pPr marL="1076325" lvl="2" indent="-131763" algn="just">
              <a:lnSpc>
                <a:spcPct val="110000"/>
              </a:lnSpc>
              <a:spcAft>
                <a:spcPct val="20000"/>
              </a:spcAft>
              <a:buFont typeface="Wingdings" pitchFamily="2" charset="2"/>
              <a:buChar char="ü"/>
            </a:pPr>
            <a:r>
              <a:rPr lang="en-US" sz="1800" b="1" dirty="0">
                <a:solidFill>
                  <a:srgbClr val="233893"/>
                </a:solidFill>
                <a:latin typeface="Verdana" pitchFamily="34" charset="0"/>
                <a:ea typeface="Verdana" pitchFamily="34" charset="0"/>
                <a:cs typeface="Verdana" pitchFamily="34" charset="0"/>
              </a:rPr>
              <a:t>Annual </a:t>
            </a:r>
            <a:r>
              <a:rPr lang="en-US" sz="1800" b="1" dirty="0" smtClean="0">
                <a:solidFill>
                  <a:srgbClr val="233893"/>
                </a:solidFill>
                <a:latin typeface="Verdana" pitchFamily="34" charset="0"/>
                <a:ea typeface="Verdana" pitchFamily="34" charset="0"/>
                <a:cs typeface="Verdana" pitchFamily="34" charset="0"/>
              </a:rPr>
              <a:t>Plan</a:t>
            </a:r>
            <a:endParaRPr lang="en-US" sz="1800" dirty="0">
              <a:solidFill>
                <a:srgbClr val="233893"/>
              </a:solidFill>
              <a:latin typeface="Verdana" pitchFamily="34" charset="0"/>
              <a:ea typeface="Verdana" pitchFamily="34" charset="0"/>
              <a:cs typeface="Verdana" pitchFamily="34" charset="0"/>
            </a:endParaRPr>
          </a:p>
          <a:p>
            <a:pPr marL="1076325" lvl="2" indent="-131763">
              <a:lnSpc>
                <a:spcPct val="110000"/>
              </a:lnSpc>
              <a:spcBef>
                <a:spcPts val="1200"/>
              </a:spcBef>
              <a:spcAft>
                <a:spcPct val="20000"/>
              </a:spcAft>
              <a:buFont typeface="Wingdings" pitchFamily="2" charset="2"/>
              <a:buChar char="ü"/>
            </a:pPr>
            <a:r>
              <a:rPr lang="en-US" sz="1800" b="1" dirty="0" smtClean="0">
                <a:solidFill>
                  <a:srgbClr val="233893"/>
                </a:solidFill>
                <a:latin typeface="Verdana" pitchFamily="34" charset="0"/>
                <a:ea typeface="Verdana" pitchFamily="34" charset="0"/>
                <a:cs typeface="Verdana" pitchFamily="34" charset="0"/>
              </a:rPr>
              <a:t>Logistics</a:t>
            </a:r>
            <a:endParaRPr lang="en-US" sz="1800" dirty="0">
              <a:solidFill>
                <a:srgbClr val="233893"/>
              </a:solidFill>
              <a:latin typeface="Verdana" pitchFamily="34" charset="0"/>
              <a:ea typeface="Verdana" pitchFamily="34" charset="0"/>
              <a:cs typeface="Verdana" pitchFamily="34" charset="0"/>
            </a:endParaRPr>
          </a:p>
        </p:txBody>
      </p:sp>
      <p:graphicFrame>
        <p:nvGraphicFramePr>
          <p:cNvPr id="7" name="Group 105"/>
          <p:cNvGraphicFramePr>
            <a:graphicFrameLocks noGrp="1"/>
          </p:cNvGraphicFramePr>
          <p:nvPr/>
        </p:nvGraphicFramePr>
        <p:xfrm>
          <a:off x="1524000" y="4343400"/>
          <a:ext cx="6745288" cy="1255776"/>
        </p:xfrm>
        <a:graphic>
          <a:graphicData uri="http://schemas.openxmlformats.org/drawingml/2006/table">
            <a:tbl>
              <a:tblPr/>
              <a:tblGrid>
                <a:gridCol w="3870764"/>
                <a:gridCol w="1583768"/>
                <a:gridCol w="1290756"/>
              </a:tblGrid>
              <a:tr h="42636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s-ES" sz="2000" b="0" i="0" u="none" strike="noStrike" cap="none" normalizeH="0" baseline="0" dirty="0" smtClean="0">
                        <a:ln>
                          <a:noFill/>
                        </a:ln>
                        <a:solidFill>
                          <a:srgbClr val="233893"/>
                        </a:solidFill>
                        <a:effectLst/>
                        <a:latin typeface="Verdana" pitchFamily="34" charset="0"/>
                        <a:ea typeface="ＭＳ Ｐゴシック" pitchFamily="34" charset="-128"/>
                      </a:endParaRPr>
                    </a:p>
                  </a:txBody>
                  <a:tcPr horzOverflow="overflow">
                    <a:lnL>
                      <a:noFill/>
                    </a:lnL>
                    <a:lnR w="28575" cap="flat" cmpd="sng" algn="ctr">
                      <a:solidFill>
                        <a:srgbClr val="ABA283"/>
                      </a:solidFill>
                      <a:prstDash val="solid"/>
                      <a:round/>
                      <a:headEnd type="none" w="med" len="med"/>
                      <a:tailEnd type="none" w="med" len="med"/>
                    </a:lnR>
                    <a:lnT>
                      <a:noFill/>
                    </a:lnT>
                    <a:lnB w="28575" cap="flat" cmpd="sng" algn="ctr">
                      <a:solidFill>
                        <a:srgbClr val="ABA28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200" b="1" i="0" u="none" strike="noStrike" cap="none" normalizeH="0" baseline="0" smtClean="0">
                          <a:ln>
                            <a:noFill/>
                          </a:ln>
                          <a:solidFill>
                            <a:schemeClr val="bg1"/>
                          </a:solidFill>
                          <a:effectLst/>
                          <a:latin typeface="Verdana" pitchFamily="34" charset="0"/>
                          <a:ea typeface="ＭＳ Ｐゴシック" pitchFamily="34" charset="-128"/>
                        </a:rPr>
                        <a:t>Work team </a:t>
                      </a:r>
                      <a:r>
                        <a:rPr kumimoji="0" lang="es-MX" sz="1200" b="1" i="0" u="none" strike="noStrike" cap="none" normalizeH="0" baseline="0" smtClean="0">
                          <a:ln>
                            <a:noFill/>
                          </a:ln>
                          <a:solidFill>
                            <a:srgbClr val="FF0000"/>
                          </a:solidFill>
                          <a:effectLst/>
                          <a:latin typeface="Verdana" pitchFamily="34" charset="0"/>
                          <a:ea typeface="ＭＳ Ｐゴシック" pitchFamily="34" charset="-128"/>
                        </a:rPr>
                        <a:t> </a:t>
                      </a:r>
                      <a:r>
                        <a:rPr kumimoji="0" lang="es-MX" sz="1200" b="1" i="0" u="none" strike="noStrike" cap="none" normalizeH="0" baseline="0" smtClean="0">
                          <a:ln>
                            <a:noFill/>
                          </a:ln>
                          <a:solidFill>
                            <a:schemeClr val="bg1"/>
                          </a:solidFill>
                          <a:effectLst/>
                          <a:latin typeface="Verdana" pitchFamily="34" charset="0"/>
                          <a:ea typeface="ＭＳ Ｐゴシック" pitchFamily="34" charset="-128"/>
                        </a:rPr>
                        <a:t>members</a:t>
                      </a:r>
                      <a:endParaRPr kumimoji="0" lang="es-ES" sz="1200" b="1" i="0" u="none" strike="noStrike" cap="none" normalizeH="0" baseline="0" smtClean="0">
                        <a:ln>
                          <a:noFill/>
                        </a:ln>
                        <a:solidFill>
                          <a:schemeClr val="bg1"/>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solidFill>
                      <a:srgbClr val="6485CE"/>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Visit</a:t>
                      </a:r>
                      <a:endParaRPr kumimoji="0" lang="es-MX" sz="1200" b="1" i="0" u="none" strike="noStrike" cap="none" normalizeH="0" baseline="0" dirty="0" smtClean="0">
                        <a:ln>
                          <a:noFill/>
                        </a:ln>
                        <a:solidFill>
                          <a:schemeClr val="bg1"/>
                        </a:solidFill>
                        <a:effectLst/>
                        <a:latin typeface="Verdana" pitchFamily="34" charset="0"/>
                        <a:ea typeface="ＭＳ Ｐゴシック"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Duration</a:t>
                      </a:r>
                      <a:endParaRPr kumimoji="0" lang="es-ES" sz="1200" b="1" i="0" u="none" strike="noStrike" cap="none" normalizeH="0" baseline="0" dirty="0" smtClean="0">
                        <a:ln>
                          <a:noFill/>
                        </a:ln>
                        <a:solidFill>
                          <a:srgbClr val="FF0000"/>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solidFill>
                      <a:srgbClr val="6485CE"/>
                    </a:solidFill>
                  </a:tcPr>
                </a:tc>
              </a:tr>
              <a:tr h="39477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200" b="1" i="0" u="none" strike="noStrike" cap="none" normalizeH="0" baseline="0" dirty="0" smtClean="0">
                          <a:ln>
                            <a:noFill/>
                          </a:ln>
                          <a:solidFill>
                            <a:schemeClr val="bg1"/>
                          </a:solidFill>
                          <a:effectLst/>
                          <a:latin typeface="Verdana" pitchFamily="34" charset="0"/>
                          <a:ea typeface="ＭＳ Ｐゴシック" pitchFamily="34" charset="-128"/>
                        </a:rPr>
                        <a:t>Banks with over 5 billion USD in deposits and 2 million accounts</a:t>
                      </a: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solidFill>
                      <a:srgbClr val="6485CE"/>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400" b="0" i="0" u="none" strike="noStrike" cap="none" normalizeH="0" baseline="0" dirty="0" smtClean="0">
                          <a:ln>
                            <a:noFill/>
                          </a:ln>
                          <a:solidFill>
                            <a:srgbClr val="363818"/>
                          </a:solidFill>
                          <a:effectLst/>
                          <a:latin typeface="Verdana" pitchFamily="34" charset="0"/>
                          <a:ea typeface="ＭＳ Ｐゴシック" pitchFamily="34" charset="-128"/>
                        </a:rPr>
                        <a:t>4</a:t>
                      </a:r>
                      <a:endParaRPr kumimoji="0" lang="es-ES" sz="1400" b="0" i="0" u="none" strike="noStrike" cap="none" normalizeH="0" baseline="0" dirty="0" smtClean="0">
                        <a:ln>
                          <a:noFill/>
                        </a:ln>
                        <a:solidFill>
                          <a:srgbClr val="363818"/>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400" b="0" i="0" u="none" strike="noStrike" cap="none" normalizeH="0" baseline="0" smtClean="0">
                          <a:ln>
                            <a:noFill/>
                          </a:ln>
                          <a:solidFill>
                            <a:srgbClr val="363818"/>
                          </a:solidFill>
                          <a:effectLst/>
                          <a:latin typeface="Verdana" pitchFamily="34" charset="0"/>
                          <a:ea typeface="ＭＳ Ｐゴシック" pitchFamily="34" charset="-128"/>
                        </a:rPr>
                        <a:t>4 weeks</a:t>
                      </a:r>
                      <a:endParaRPr kumimoji="0" lang="es-ES" sz="1400" b="0" i="0" u="none" strike="noStrike" cap="none" normalizeH="0" baseline="0" smtClean="0">
                        <a:ln>
                          <a:noFill/>
                        </a:ln>
                        <a:solidFill>
                          <a:srgbClr val="363818"/>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noFill/>
                  </a:tcPr>
                </a:tc>
              </a:tr>
              <a:tr h="26318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The</a:t>
                      </a:r>
                      <a:r>
                        <a:rPr kumimoji="0" lang="es-MX" sz="1200" b="1" i="0" u="none" strike="noStrike" cap="none" normalizeH="0" baseline="0" dirty="0" smtClean="0">
                          <a:ln>
                            <a:noFill/>
                          </a:ln>
                          <a:solidFill>
                            <a:schemeClr val="bg1"/>
                          </a:solidFill>
                          <a:effectLst/>
                          <a:latin typeface="Verdana" pitchFamily="34" charset="0"/>
                          <a:ea typeface="ＭＳ Ｐゴシック" pitchFamily="34" charset="-128"/>
                        </a:rPr>
                        <a:t> </a:t>
                      </a: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rest</a:t>
                      </a:r>
                      <a:r>
                        <a:rPr kumimoji="0" lang="es-MX" sz="1200" b="1" i="0" u="none" strike="noStrike" cap="none" normalizeH="0" baseline="0" dirty="0" smtClean="0">
                          <a:ln>
                            <a:noFill/>
                          </a:ln>
                          <a:solidFill>
                            <a:schemeClr val="bg1"/>
                          </a:solidFill>
                          <a:effectLst/>
                          <a:latin typeface="Verdana" pitchFamily="34" charset="0"/>
                          <a:ea typeface="ＭＳ Ｐゴシック" pitchFamily="34" charset="-128"/>
                        </a:rPr>
                        <a:t> of </a:t>
                      </a: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the</a:t>
                      </a:r>
                      <a:r>
                        <a:rPr kumimoji="0" lang="es-MX" sz="1200" b="1" i="0" u="none" strike="noStrike" cap="none" normalizeH="0" baseline="0" dirty="0" smtClean="0">
                          <a:ln>
                            <a:noFill/>
                          </a:ln>
                          <a:solidFill>
                            <a:schemeClr val="bg1"/>
                          </a:solidFill>
                          <a:effectLst/>
                          <a:latin typeface="Verdana" pitchFamily="34" charset="0"/>
                          <a:ea typeface="ＭＳ Ｐゴシック" pitchFamily="34" charset="-128"/>
                        </a:rPr>
                        <a:t> </a:t>
                      </a:r>
                      <a:r>
                        <a:rPr kumimoji="0" lang="es-MX" sz="1200" b="1" i="0" u="none" strike="noStrike" cap="none" normalizeH="0" baseline="0" dirty="0" err="1" smtClean="0">
                          <a:ln>
                            <a:noFill/>
                          </a:ln>
                          <a:solidFill>
                            <a:schemeClr val="bg1"/>
                          </a:solidFill>
                          <a:effectLst/>
                          <a:latin typeface="Verdana" pitchFamily="34" charset="0"/>
                          <a:ea typeface="ＭＳ Ｐゴシック" pitchFamily="34" charset="-128"/>
                        </a:rPr>
                        <a:t>banks</a:t>
                      </a:r>
                      <a:endParaRPr kumimoji="0" lang="es-ES" sz="1200" b="1" i="0" u="none" strike="noStrike" cap="none" normalizeH="0" baseline="0" dirty="0" smtClean="0">
                        <a:ln>
                          <a:noFill/>
                        </a:ln>
                        <a:solidFill>
                          <a:schemeClr val="bg1"/>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solidFill>
                      <a:srgbClr val="6485CE"/>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400" b="0" i="0" u="none" strike="noStrike" cap="none" normalizeH="0" baseline="0" dirty="0" smtClean="0">
                          <a:ln>
                            <a:noFill/>
                          </a:ln>
                          <a:solidFill>
                            <a:srgbClr val="363818"/>
                          </a:solidFill>
                          <a:effectLst/>
                          <a:latin typeface="Verdana" pitchFamily="34" charset="0"/>
                          <a:ea typeface="ＭＳ Ｐゴシック" pitchFamily="34" charset="-128"/>
                        </a:rPr>
                        <a:t>3</a:t>
                      </a:r>
                      <a:endParaRPr kumimoji="0" lang="es-ES" sz="1400" b="0" i="0" u="none" strike="noStrike" cap="none" normalizeH="0" baseline="0" dirty="0" smtClean="0">
                        <a:ln>
                          <a:noFill/>
                        </a:ln>
                        <a:solidFill>
                          <a:srgbClr val="363818"/>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MX" sz="1400" b="0" i="0" u="none" strike="noStrike" cap="none" normalizeH="0" baseline="0" dirty="0" smtClean="0">
                          <a:ln>
                            <a:noFill/>
                          </a:ln>
                          <a:solidFill>
                            <a:srgbClr val="363818"/>
                          </a:solidFill>
                          <a:effectLst/>
                          <a:latin typeface="Verdana" pitchFamily="34" charset="0"/>
                          <a:ea typeface="ＭＳ Ｐゴシック" pitchFamily="34" charset="-128"/>
                        </a:rPr>
                        <a:t>3 </a:t>
                      </a:r>
                      <a:r>
                        <a:rPr kumimoji="0" lang="es-MX" sz="1400" b="0" i="0" u="none" strike="noStrike" cap="none" normalizeH="0" baseline="0" dirty="0" err="1" smtClean="0">
                          <a:ln>
                            <a:noFill/>
                          </a:ln>
                          <a:solidFill>
                            <a:srgbClr val="363818"/>
                          </a:solidFill>
                          <a:effectLst/>
                          <a:latin typeface="Verdana" pitchFamily="34" charset="0"/>
                          <a:ea typeface="ＭＳ Ｐゴシック" pitchFamily="34" charset="-128"/>
                        </a:rPr>
                        <a:t>weeks</a:t>
                      </a:r>
                      <a:endParaRPr kumimoji="0" lang="es-ES" sz="1400" b="0" i="0" u="none" strike="noStrike" cap="none" normalizeH="0" baseline="0" dirty="0" smtClean="0">
                        <a:ln>
                          <a:noFill/>
                        </a:ln>
                        <a:solidFill>
                          <a:srgbClr val="363818"/>
                        </a:solidFill>
                        <a:effectLst/>
                        <a:latin typeface="Verdana" pitchFamily="34" charset="0"/>
                        <a:ea typeface="ＭＳ Ｐゴシック" pitchFamily="34" charset="-128"/>
                      </a:endParaRPr>
                    </a:p>
                  </a:txBody>
                  <a:tcPr horzOverflow="overflow">
                    <a:lnL w="28575" cap="flat" cmpd="sng" algn="ctr">
                      <a:solidFill>
                        <a:srgbClr val="ABA283"/>
                      </a:solidFill>
                      <a:prstDash val="solid"/>
                      <a:round/>
                      <a:headEnd type="none" w="med" len="med"/>
                      <a:tailEnd type="none" w="med" len="med"/>
                    </a:lnL>
                    <a:lnR w="28575" cap="flat" cmpd="sng" algn="ctr">
                      <a:solidFill>
                        <a:srgbClr val="ABA283"/>
                      </a:solidFill>
                      <a:prstDash val="solid"/>
                      <a:round/>
                      <a:headEnd type="none" w="med" len="med"/>
                      <a:tailEnd type="none" w="med" len="med"/>
                    </a:lnR>
                    <a:lnT w="28575" cap="flat" cmpd="sng" algn="ctr">
                      <a:solidFill>
                        <a:srgbClr val="ABA283"/>
                      </a:solidFill>
                      <a:prstDash val="solid"/>
                      <a:round/>
                      <a:headEnd type="none" w="med" len="med"/>
                      <a:tailEnd type="none" w="med" len="med"/>
                    </a:lnT>
                    <a:lnB w="28575" cap="flat" cmpd="sng" algn="ctr">
                      <a:solidFill>
                        <a:srgbClr val="ABA283"/>
                      </a:solidFill>
                      <a:prstDash val="solid"/>
                      <a:round/>
                      <a:headEnd type="none" w="med" len="med"/>
                      <a:tailEnd type="none" w="med" len="med"/>
                    </a:lnB>
                    <a:lnTlToBr>
                      <a:noFill/>
                    </a:lnTlToBr>
                    <a:lnBlToTr>
                      <a:noFill/>
                    </a:lnBlToTr>
                    <a:noFill/>
                  </a:tcPr>
                </a:tc>
              </a:tr>
            </a:tbl>
          </a:graphicData>
        </a:graphic>
      </p:graphicFrame>
      <p:pic>
        <p:nvPicPr>
          <p:cNvPr id="27670"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C64F77E6-4BBE-4AEB-94B4-68B27D6E3614}" type="slidenum">
              <a:rPr lang="en-US" smtClean="0"/>
              <a:pPr>
                <a:defRPr/>
              </a:pPr>
              <a:t>12</a:t>
            </a:fld>
            <a:endParaRPr lang="en-US" sz="2000" dirty="0">
              <a:latin typeface="Arial" charset="0"/>
            </a:endParaRPr>
          </a:p>
        </p:txBody>
      </p:sp>
      <p:sp>
        <p:nvSpPr>
          <p:cNvPr id="28674" name="Rectangle 2"/>
          <p:cNvSpPr>
            <a:spLocks noGrp="1" noChangeArrowheads="1"/>
          </p:cNvSpPr>
          <p:nvPr>
            <p:ph type="title"/>
          </p:nvPr>
        </p:nvSpPr>
        <p:spPr>
          <a:xfrm>
            <a:off x="1066800" y="228600"/>
            <a:ext cx="7467600" cy="1143000"/>
          </a:xfrm>
        </p:spPr>
        <p:txBody>
          <a:bodyPr/>
          <a:lstStyle/>
          <a:p>
            <a:pPr eaLnBrk="1" hangingPunct="1"/>
            <a:r>
              <a:rPr lang="en-US" dirty="0" smtClean="0">
                <a:solidFill>
                  <a:schemeClr val="accent2"/>
                </a:solidFill>
              </a:rPr>
              <a:t>Deposit Insurance            Monitoring System</a:t>
            </a:r>
            <a:endParaRPr lang="es-MX" dirty="0" smtClean="0">
              <a:solidFill>
                <a:schemeClr val="accent2"/>
              </a:solidFill>
            </a:endParaRPr>
          </a:p>
        </p:txBody>
      </p:sp>
      <p:sp>
        <p:nvSpPr>
          <p:cNvPr id="5" name="Rectangle 8"/>
          <p:cNvSpPr>
            <a:spLocks noChangeArrowheads="1"/>
          </p:cNvSpPr>
          <p:nvPr/>
        </p:nvSpPr>
        <p:spPr bwMode="auto">
          <a:xfrm>
            <a:off x="990600" y="1600200"/>
            <a:ext cx="7467600" cy="4559710"/>
          </a:xfrm>
          <a:prstGeom prst="rect">
            <a:avLst/>
          </a:prstGeom>
          <a:noFill/>
          <a:ln w="9525" algn="ctr">
            <a:noFill/>
            <a:miter lim="800000"/>
            <a:headEnd/>
            <a:tailEnd/>
          </a:ln>
        </p:spPr>
        <p:txBody>
          <a:bodyPr>
            <a:spAutoFit/>
          </a:bodyPr>
          <a:lstStyle/>
          <a:p>
            <a:pPr marL="447675" lvl="1" indent="-268288" algn="just">
              <a:spcBef>
                <a:spcPct val="30000"/>
              </a:spcBef>
              <a:spcAft>
                <a:spcPct val="30000"/>
              </a:spcAft>
              <a:buFontTx/>
              <a:buChar char="•"/>
              <a:tabLst>
                <a:tab pos="623888" algn="l"/>
              </a:tabLst>
            </a:pPr>
            <a:r>
              <a:rPr lang="en-US" sz="1800" dirty="0">
                <a:solidFill>
                  <a:srgbClr val="233893"/>
                </a:solidFill>
                <a:latin typeface="Verdana" pitchFamily="34" charset="0"/>
              </a:rPr>
              <a:t>In order to verify compliance with the classifying rules, IPAB has developed the </a:t>
            </a:r>
            <a:r>
              <a:rPr lang="en-US" sz="1800" b="1" dirty="0">
                <a:solidFill>
                  <a:srgbClr val="233893"/>
                </a:solidFill>
                <a:latin typeface="Verdana" pitchFamily="34" charset="0"/>
              </a:rPr>
              <a:t>Deposit Insurance Monitoring System</a:t>
            </a:r>
            <a:r>
              <a:rPr lang="en-US" sz="1800" dirty="0">
                <a:solidFill>
                  <a:srgbClr val="233893"/>
                </a:solidFill>
                <a:latin typeface="Verdana" pitchFamily="34" charset="0"/>
              </a:rPr>
              <a:t> (Spanish acronym, MOG</a:t>
            </a:r>
            <a:r>
              <a:rPr lang="en-US" sz="1800" dirty="0" smtClean="0">
                <a:solidFill>
                  <a:srgbClr val="233893"/>
                </a:solidFill>
                <a:latin typeface="Verdana" pitchFamily="34" charset="0"/>
              </a:rPr>
              <a:t>).</a:t>
            </a:r>
          </a:p>
          <a:p>
            <a:pPr marL="447675" lvl="1" indent="-268288" algn="just">
              <a:spcBef>
                <a:spcPct val="30000"/>
              </a:spcBef>
              <a:spcAft>
                <a:spcPct val="30000"/>
              </a:spcAft>
              <a:buFontTx/>
              <a:buChar char="•"/>
              <a:tabLst>
                <a:tab pos="623888" algn="l"/>
              </a:tabLst>
            </a:pPr>
            <a:endParaRPr lang="en-US" sz="1800" dirty="0">
              <a:solidFill>
                <a:srgbClr val="233893"/>
              </a:solidFill>
              <a:latin typeface="Verdana" pitchFamily="34" charset="0"/>
            </a:endParaRPr>
          </a:p>
          <a:p>
            <a:pPr marL="904875" lvl="3" indent="-268288" algn="just">
              <a:spcBef>
                <a:spcPct val="30000"/>
              </a:spcBef>
              <a:spcAft>
                <a:spcPct val="30000"/>
              </a:spcAft>
              <a:buFont typeface="Wingdings" pitchFamily="2" charset="2"/>
              <a:buChar char="Ø"/>
              <a:tabLst>
                <a:tab pos="623888" algn="l"/>
              </a:tabLst>
            </a:pPr>
            <a:r>
              <a:rPr lang="en-US" sz="1800" dirty="0">
                <a:solidFill>
                  <a:srgbClr val="233893"/>
                </a:solidFill>
                <a:latin typeface="Verdana" pitchFamily="34" charset="0"/>
              </a:rPr>
              <a:t>From 2008 to 2011: MOG used a representative sample of insured depositors per bank</a:t>
            </a:r>
            <a:r>
              <a:rPr lang="en-US" sz="1800" dirty="0" smtClean="0">
                <a:solidFill>
                  <a:srgbClr val="233893"/>
                </a:solidFill>
                <a:latin typeface="Verdana" pitchFamily="34" charset="0"/>
              </a:rPr>
              <a:t>;</a:t>
            </a:r>
          </a:p>
          <a:p>
            <a:pPr marL="904875" lvl="3" indent="-268288" algn="just">
              <a:spcBef>
                <a:spcPct val="30000"/>
              </a:spcBef>
              <a:spcAft>
                <a:spcPct val="30000"/>
              </a:spcAft>
              <a:buFont typeface="Wingdings" pitchFamily="2" charset="2"/>
              <a:buChar char="Ø"/>
              <a:tabLst>
                <a:tab pos="623888" algn="l"/>
              </a:tabLst>
            </a:pPr>
            <a:endParaRPr lang="en-US" sz="1800" dirty="0">
              <a:solidFill>
                <a:srgbClr val="233893"/>
              </a:solidFill>
              <a:latin typeface="Verdana" pitchFamily="34" charset="0"/>
            </a:endParaRPr>
          </a:p>
          <a:p>
            <a:pPr marL="904875" lvl="3" indent="-268288" algn="just">
              <a:spcBef>
                <a:spcPct val="30000"/>
              </a:spcBef>
              <a:spcAft>
                <a:spcPct val="30000"/>
              </a:spcAft>
              <a:buFont typeface="Wingdings" pitchFamily="2" charset="2"/>
              <a:buChar char="Ø"/>
              <a:tabLst>
                <a:tab pos="623888" algn="l"/>
              </a:tabLst>
            </a:pPr>
            <a:r>
              <a:rPr lang="en-US" sz="1800" dirty="0">
                <a:solidFill>
                  <a:srgbClr val="233893"/>
                </a:solidFill>
                <a:latin typeface="Verdana" pitchFamily="34" charset="0"/>
              </a:rPr>
              <a:t>Since 2012 to date: MOG uses bank’s total depositors information </a:t>
            </a:r>
            <a:r>
              <a:rPr lang="en-US" sz="1800" dirty="0" smtClean="0">
                <a:solidFill>
                  <a:srgbClr val="233893"/>
                </a:solidFill>
                <a:latin typeface="Verdana" pitchFamily="34" charset="0"/>
              </a:rPr>
              <a:t>base.</a:t>
            </a:r>
          </a:p>
          <a:p>
            <a:pPr marL="904875" lvl="3" indent="-268288" algn="just">
              <a:spcBef>
                <a:spcPct val="30000"/>
              </a:spcBef>
              <a:spcAft>
                <a:spcPct val="30000"/>
              </a:spcAft>
              <a:buFont typeface="Wingdings" pitchFamily="2" charset="2"/>
              <a:buChar char="Ø"/>
              <a:tabLst>
                <a:tab pos="623888" algn="l"/>
              </a:tabLst>
            </a:pPr>
            <a:endParaRPr lang="en-US" sz="1800" dirty="0" smtClean="0">
              <a:solidFill>
                <a:srgbClr val="233893"/>
              </a:solidFill>
              <a:latin typeface="Verdana" pitchFamily="34" charset="0"/>
            </a:endParaRPr>
          </a:p>
          <a:p>
            <a:pPr marL="904875" lvl="3" indent="-268288" algn="just">
              <a:spcBef>
                <a:spcPct val="30000"/>
              </a:spcBef>
              <a:spcAft>
                <a:spcPct val="30000"/>
              </a:spcAft>
              <a:buFont typeface="Wingdings" pitchFamily="2" charset="2"/>
              <a:buChar char="Ø"/>
              <a:tabLst>
                <a:tab pos="623888" algn="l"/>
              </a:tabLst>
            </a:pPr>
            <a:endParaRPr lang="en-US" sz="1800" dirty="0" smtClean="0">
              <a:solidFill>
                <a:srgbClr val="233893"/>
              </a:solidFill>
              <a:latin typeface="Verdana" pitchFamily="34" charset="0"/>
            </a:endParaRPr>
          </a:p>
          <a:p>
            <a:pPr marL="904875" lvl="3" indent="-268288" algn="just">
              <a:spcBef>
                <a:spcPct val="30000"/>
              </a:spcBef>
              <a:spcAft>
                <a:spcPct val="30000"/>
              </a:spcAft>
              <a:buFont typeface="Wingdings" pitchFamily="2" charset="2"/>
              <a:buChar char="Ø"/>
              <a:tabLst>
                <a:tab pos="623888" algn="l"/>
              </a:tabLst>
            </a:pPr>
            <a:endParaRPr lang="en-US" sz="1700" dirty="0">
              <a:solidFill>
                <a:srgbClr val="233893"/>
              </a:solidFill>
              <a:latin typeface="Verdana" pitchFamily="34" charset="0"/>
            </a:endParaRPr>
          </a:p>
        </p:txBody>
      </p:sp>
      <p:pic>
        <p:nvPicPr>
          <p:cNvPr id="28676"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46303361-7137-4974-A9CA-9919F6F0252D}" type="slidenum">
              <a:rPr lang="en-US" smtClean="0"/>
              <a:pPr>
                <a:defRPr/>
              </a:pPr>
              <a:t>13</a:t>
            </a:fld>
            <a:endParaRPr lang="en-US" sz="2000" dirty="0">
              <a:latin typeface="Arial" charset="0"/>
            </a:endParaRPr>
          </a:p>
        </p:txBody>
      </p:sp>
      <p:sp>
        <p:nvSpPr>
          <p:cNvPr id="5" name="Rectangle 8"/>
          <p:cNvSpPr>
            <a:spLocks noChangeArrowheads="1"/>
          </p:cNvSpPr>
          <p:nvPr/>
        </p:nvSpPr>
        <p:spPr bwMode="auto">
          <a:xfrm>
            <a:off x="838200" y="1524000"/>
            <a:ext cx="7620000" cy="5299912"/>
          </a:xfrm>
          <a:prstGeom prst="rect">
            <a:avLst/>
          </a:prstGeom>
          <a:noFill/>
          <a:ln w="9525" algn="ctr">
            <a:noFill/>
            <a:miter lim="800000"/>
            <a:headEnd/>
            <a:tailEnd/>
          </a:ln>
        </p:spPr>
        <p:txBody>
          <a:bodyPr wrap="square">
            <a:spAutoFit/>
          </a:bodyPr>
          <a:lstStyle/>
          <a:p>
            <a:pPr marL="269875" lvl="1" indent="-269875" algn="just">
              <a:spcBef>
                <a:spcPct val="30000"/>
              </a:spcBef>
              <a:spcAft>
                <a:spcPct val="30000"/>
              </a:spcAft>
              <a:buFontTx/>
              <a:buChar char="•"/>
              <a:tabLst>
                <a:tab pos="623888" algn="l"/>
              </a:tabLst>
              <a:defRPr/>
            </a:pPr>
            <a:r>
              <a:rPr lang="en-US" sz="1800" dirty="0" smtClean="0">
                <a:solidFill>
                  <a:srgbClr val="233893"/>
                </a:solidFill>
                <a:latin typeface="Verdana" pitchFamily="34" charset="0"/>
                <a:ea typeface="Verdana" pitchFamily="34" charset="0"/>
                <a:cs typeface="Verdana" pitchFamily="34" charset="0"/>
              </a:rPr>
              <a:t>The system allows for the following:</a:t>
            </a:r>
            <a:endParaRPr lang="en-US" sz="1800" dirty="0">
              <a:solidFill>
                <a:srgbClr val="233893"/>
              </a:solidFill>
              <a:latin typeface="Verdana" pitchFamily="34" charset="0"/>
              <a:ea typeface="Verdana" pitchFamily="34" charset="0"/>
              <a:cs typeface="Verdana" pitchFamily="34" charset="0"/>
            </a:endParaRP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The layout with the information provided by the bank is loaded into the system automatically.</a:t>
            </a:r>
            <a:endParaRPr lang="en-US" sz="1800" dirty="0">
              <a:solidFill>
                <a:srgbClr val="233893"/>
              </a:solidFill>
              <a:latin typeface="Verdana" pitchFamily="34" charset="0"/>
              <a:ea typeface="Verdana" pitchFamily="34" charset="0"/>
              <a:cs typeface="Verdana" pitchFamily="34" charset="0"/>
            </a:endParaRP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The system generates reports under pre-defined filters (three </a:t>
            </a:r>
            <a:r>
              <a:rPr lang="en-US" sz="1800" dirty="0">
                <a:solidFill>
                  <a:srgbClr val="233893"/>
                </a:solidFill>
                <a:latin typeface="Verdana" pitchFamily="34" charset="0"/>
                <a:ea typeface="Verdana" pitchFamily="34" charset="0"/>
                <a:cs typeface="Verdana" pitchFamily="34" charset="0"/>
              </a:rPr>
              <a:t>main </a:t>
            </a:r>
            <a:r>
              <a:rPr lang="en-US" sz="1800" dirty="0" smtClean="0">
                <a:solidFill>
                  <a:srgbClr val="233893"/>
                </a:solidFill>
                <a:latin typeface="Verdana" pitchFamily="34" charset="0"/>
                <a:ea typeface="Verdana" pitchFamily="34" charset="0"/>
                <a:cs typeface="Verdana" pitchFamily="34" charset="0"/>
              </a:rPr>
              <a:t>output </a:t>
            </a:r>
            <a:r>
              <a:rPr lang="en-US" sz="1800" dirty="0">
                <a:solidFill>
                  <a:srgbClr val="233893"/>
                </a:solidFill>
                <a:latin typeface="Verdana" pitchFamily="34" charset="0"/>
                <a:ea typeface="Verdana" pitchFamily="34" charset="0"/>
                <a:cs typeface="Verdana" pitchFamily="34" charset="0"/>
              </a:rPr>
              <a:t>files: Depositor, Accounts and Depositor-Account </a:t>
            </a:r>
            <a:r>
              <a:rPr lang="en-US" sz="1800" dirty="0" smtClean="0">
                <a:solidFill>
                  <a:srgbClr val="233893"/>
                </a:solidFill>
                <a:latin typeface="Verdana" pitchFamily="34" charset="0"/>
                <a:ea typeface="Verdana" pitchFamily="34" charset="0"/>
                <a:cs typeface="Verdana" pitchFamily="34" charset="0"/>
              </a:rPr>
              <a:t>relations). </a:t>
            </a:r>
            <a:endParaRPr lang="en-US" sz="1800" dirty="0">
              <a:solidFill>
                <a:srgbClr val="233893"/>
              </a:solidFill>
              <a:latin typeface="Verdana" pitchFamily="34" charset="0"/>
              <a:ea typeface="Verdana" pitchFamily="34" charset="0"/>
              <a:cs typeface="Verdana" pitchFamily="34" charset="0"/>
            </a:endParaRPr>
          </a:p>
          <a:p>
            <a:pPr marL="269875" lvl="1" indent="-269875" algn="just">
              <a:spcBef>
                <a:spcPct val="30000"/>
              </a:spcBef>
              <a:spcAft>
                <a:spcPct val="30000"/>
              </a:spcAft>
              <a:buFontTx/>
              <a:buChar char="•"/>
              <a:tabLst>
                <a:tab pos="623888" algn="l"/>
              </a:tabLst>
              <a:defRPr/>
            </a:pPr>
            <a:r>
              <a:rPr lang="en-US" sz="1800" dirty="0" smtClean="0">
                <a:solidFill>
                  <a:srgbClr val="233893"/>
                </a:solidFill>
                <a:latin typeface="Verdana" pitchFamily="34" charset="0"/>
                <a:ea typeface="Verdana" pitchFamily="34" charset="0"/>
                <a:cs typeface="Verdana" pitchFamily="34" charset="0"/>
              </a:rPr>
              <a:t>Benefits of the system: </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Allows the IPAB to verify banks information. </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Provides </a:t>
            </a:r>
            <a:r>
              <a:rPr lang="en-US" sz="1800" dirty="0">
                <a:solidFill>
                  <a:srgbClr val="233893"/>
                </a:solidFill>
                <a:latin typeface="Verdana" pitchFamily="34" charset="0"/>
                <a:ea typeface="Verdana" pitchFamily="34" charset="0"/>
                <a:cs typeface="Verdana" pitchFamily="34" charset="0"/>
              </a:rPr>
              <a:t>the projected balances to future dates.</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Identifies non-insured </a:t>
            </a:r>
            <a:r>
              <a:rPr lang="en-US" sz="1800" dirty="0">
                <a:solidFill>
                  <a:srgbClr val="233893"/>
                </a:solidFill>
                <a:latin typeface="Verdana" pitchFamily="34" charset="0"/>
                <a:ea typeface="Verdana" pitchFamily="34" charset="0"/>
                <a:cs typeface="Verdana" pitchFamily="34" charset="0"/>
              </a:rPr>
              <a:t>deposits or </a:t>
            </a:r>
            <a:r>
              <a:rPr lang="en-US" sz="1800" dirty="0" smtClean="0">
                <a:solidFill>
                  <a:srgbClr val="233893"/>
                </a:solidFill>
                <a:latin typeface="Verdana" pitchFamily="34" charset="0"/>
                <a:ea typeface="Verdana" pitchFamily="34" charset="0"/>
                <a:cs typeface="Verdana" pitchFamily="34" charset="0"/>
              </a:rPr>
              <a:t>those with special conditions (excluded accounts or depositors, etc).</a:t>
            </a:r>
            <a:endParaRPr lang="en-US" sz="1800" dirty="0">
              <a:solidFill>
                <a:srgbClr val="233893"/>
              </a:solidFill>
              <a:latin typeface="Verdana" pitchFamily="34" charset="0"/>
              <a:ea typeface="Verdana" pitchFamily="34" charset="0"/>
              <a:cs typeface="Verdana" pitchFamily="34" charset="0"/>
            </a:endParaRP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Generates reports </a:t>
            </a:r>
            <a:r>
              <a:rPr lang="en-US" sz="1800" dirty="0">
                <a:solidFill>
                  <a:srgbClr val="233893"/>
                </a:solidFill>
                <a:latin typeface="Verdana" pitchFamily="34" charset="0"/>
                <a:ea typeface="Verdana" pitchFamily="34" charset="0"/>
                <a:cs typeface="Verdana" pitchFamily="34" charset="0"/>
              </a:rPr>
              <a:t>on warnings and errors.</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Generates output </a:t>
            </a:r>
            <a:r>
              <a:rPr lang="en-US" sz="1800" dirty="0">
                <a:solidFill>
                  <a:srgbClr val="233893"/>
                </a:solidFill>
                <a:latin typeface="Verdana" pitchFamily="34" charset="0"/>
                <a:ea typeface="Verdana" pitchFamily="34" charset="0"/>
                <a:cs typeface="Verdana" pitchFamily="34" charset="0"/>
              </a:rPr>
              <a:t>files </a:t>
            </a:r>
            <a:r>
              <a:rPr lang="en-US" sz="1800" dirty="0" smtClean="0">
                <a:solidFill>
                  <a:srgbClr val="233893"/>
                </a:solidFill>
                <a:latin typeface="Verdana" pitchFamily="34" charset="0"/>
                <a:ea typeface="Verdana" pitchFamily="34" charset="0"/>
                <a:cs typeface="Verdana" pitchFamily="34" charset="0"/>
              </a:rPr>
              <a:t>to feed the </a:t>
            </a:r>
            <a:r>
              <a:rPr lang="en-US" sz="1800" dirty="0">
                <a:solidFill>
                  <a:srgbClr val="233893"/>
                </a:solidFill>
                <a:latin typeface="Verdana" pitchFamily="34" charset="0"/>
                <a:ea typeface="Verdana" pitchFamily="34" charset="0"/>
                <a:cs typeface="Verdana" pitchFamily="34" charset="0"/>
              </a:rPr>
              <a:t>Payout System </a:t>
            </a:r>
            <a:r>
              <a:rPr lang="en-US" sz="1800" dirty="0" smtClean="0">
                <a:solidFill>
                  <a:srgbClr val="233893"/>
                </a:solidFill>
                <a:latin typeface="Verdana" pitchFamily="34" charset="0"/>
                <a:ea typeface="Verdana" pitchFamily="34" charset="0"/>
                <a:cs typeface="Verdana" pitchFamily="34" charset="0"/>
              </a:rPr>
              <a:t>(for reimbursement processes).</a:t>
            </a:r>
            <a:endParaRPr lang="en-US" sz="1800" dirty="0">
              <a:solidFill>
                <a:srgbClr val="233893"/>
              </a:solidFill>
              <a:latin typeface="Verdana" pitchFamily="34" charset="0"/>
              <a:ea typeface="Verdana" pitchFamily="34" charset="0"/>
              <a:cs typeface="Verdana" pitchFamily="34" charset="0"/>
            </a:endParaRPr>
          </a:p>
        </p:txBody>
      </p:sp>
      <p:pic>
        <p:nvPicPr>
          <p:cNvPr id="29699"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29700" name="Rectangle 2"/>
          <p:cNvSpPr>
            <a:spLocks noGrp="1" noChangeArrowheads="1"/>
          </p:cNvSpPr>
          <p:nvPr>
            <p:ph type="title"/>
          </p:nvPr>
        </p:nvSpPr>
        <p:spPr>
          <a:xfrm>
            <a:off x="1066800" y="228600"/>
            <a:ext cx="7391400" cy="1295400"/>
          </a:xfrm>
        </p:spPr>
        <p:txBody>
          <a:bodyPr/>
          <a:lstStyle/>
          <a:p>
            <a:pPr eaLnBrk="1" hangingPunct="1"/>
            <a:r>
              <a:rPr lang="en-US" dirty="0" smtClean="0">
                <a:solidFill>
                  <a:schemeClr val="accent2"/>
                </a:solidFill>
              </a:rPr>
              <a:t>Deposit Insurance            Monitoring System</a:t>
            </a:r>
            <a:endParaRPr lang="es-MX" dirty="0" smtClean="0">
              <a:solidFill>
                <a:schemeClr val="accent2"/>
              </a:solidFill>
            </a:endParaRP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648C70CD-21F0-48AC-A90C-F019C4DE7550}" type="slidenum">
              <a:rPr lang="en-US" smtClean="0"/>
              <a:pPr>
                <a:defRPr/>
              </a:pPr>
              <a:t>14</a:t>
            </a:fld>
            <a:endParaRPr lang="en-US" sz="2000" dirty="0">
              <a:latin typeface="Arial" charset="0"/>
            </a:endParaRPr>
          </a:p>
        </p:txBody>
      </p:sp>
      <p:pic>
        <p:nvPicPr>
          <p:cNvPr id="30722"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17412" name="Text Box 2"/>
          <p:cNvSpPr txBox="1">
            <a:spLocks noChangeArrowheads="1"/>
          </p:cNvSpPr>
          <p:nvPr/>
        </p:nvSpPr>
        <p:spPr bwMode="auto">
          <a:xfrm>
            <a:off x="1066800" y="1676400"/>
            <a:ext cx="7715250" cy="363176"/>
          </a:xfrm>
          <a:prstGeom prst="rect">
            <a:avLst/>
          </a:prstGeom>
          <a:noFill/>
          <a:ln w="12700" cap="sq">
            <a:noFill/>
            <a:miter lim="800000"/>
            <a:headEnd type="none" w="sm" len="sm"/>
            <a:tailEnd type="none" w="sm" len="sm"/>
          </a:ln>
        </p:spPr>
        <p:txBody>
          <a:bodyPr wrap="square" lIns="54864" tIns="27432" rIns="54864" bIns="27432">
            <a:spAutoFit/>
          </a:bodyPr>
          <a:lstStyle/>
          <a:p>
            <a:pPr defTabSz="549275"/>
            <a:r>
              <a:rPr lang="en-US" sz="2000" b="1" dirty="0">
                <a:solidFill>
                  <a:srgbClr val="233893"/>
                </a:solidFill>
                <a:latin typeface="+mj-lt"/>
              </a:rPr>
              <a:t>Description </a:t>
            </a:r>
            <a:r>
              <a:rPr lang="en-US" sz="1600" dirty="0">
                <a:solidFill>
                  <a:srgbClr val="233893"/>
                </a:solidFill>
                <a:latin typeface="+mj-lt"/>
              </a:rPr>
              <a:t>(</a:t>
            </a:r>
            <a:r>
              <a:rPr lang="en-US" sz="1800" dirty="0">
                <a:solidFill>
                  <a:srgbClr val="233893"/>
                </a:solidFill>
                <a:latin typeface="+mj-lt"/>
                <a:ea typeface="Verdana" pitchFamily="34" charset="0"/>
                <a:cs typeface="Verdana" pitchFamily="34" charset="0"/>
              </a:rPr>
              <a:t>Information</a:t>
            </a:r>
            <a:r>
              <a:rPr lang="en-US" sz="1800" dirty="0">
                <a:solidFill>
                  <a:srgbClr val="233893"/>
                </a:solidFill>
                <a:latin typeface="+mj-lt"/>
              </a:rPr>
              <a:t> flow</a:t>
            </a:r>
            <a:r>
              <a:rPr lang="en-US" sz="1600" dirty="0">
                <a:solidFill>
                  <a:srgbClr val="233893"/>
                </a:solidFill>
                <a:latin typeface="+mj-lt"/>
              </a:rPr>
              <a:t>)</a:t>
            </a:r>
            <a:endParaRPr lang="es-ES" sz="1600" dirty="0">
              <a:solidFill>
                <a:srgbClr val="233893"/>
              </a:solidFill>
              <a:latin typeface="+mj-lt"/>
            </a:endParaRPr>
          </a:p>
        </p:txBody>
      </p:sp>
      <p:pic>
        <p:nvPicPr>
          <p:cNvPr id="17413" name="Picture 3"/>
          <p:cNvPicPr>
            <a:picLocks noChangeAspect="1" noChangeArrowheads="1"/>
          </p:cNvPicPr>
          <p:nvPr/>
        </p:nvPicPr>
        <p:blipFill>
          <a:blip r:embed="rId4" cstate="print"/>
          <a:srcRect/>
          <a:stretch>
            <a:fillRect/>
          </a:stretch>
        </p:blipFill>
        <p:spPr bwMode="auto">
          <a:xfrm>
            <a:off x="2743200" y="4038600"/>
            <a:ext cx="1031875" cy="706437"/>
          </a:xfrm>
          <a:prstGeom prst="rect">
            <a:avLst/>
          </a:prstGeom>
          <a:noFill/>
          <a:ln w="9525">
            <a:noFill/>
            <a:miter lim="800000"/>
            <a:headEnd/>
            <a:tailEnd/>
          </a:ln>
        </p:spPr>
      </p:pic>
      <p:pic>
        <p:nvPicPr>
          <p:cNvPr id="17414" name="Picture 4"/>
          <p:cNvPicPr>
            <a:picLocks noChangeAspect="1" noChangeArrowheads="1"/>
          </p:cNvPicPr>
          <p:nvPr/>
        </p:nvPicPr>
        <p:blipFill>
          <a:blip r:embed="rId5" cstate="print"/>
          <a:srcRect/>
          <a:stretch>
            <a:fillRect/>
          </a:stretch>
        </p:blipFill>
        <p:spPr bwMode="auto">
          <a:xfrm>
            <a:off x="2819400" y="3200400"/>
            <a:ext cx="1031875" cy="615950"/>
          </a:xfrm>
          <a:prstGeom prst="rect">
            <a:avLst/>
          </a:prstGeom>
          <a:noFill/>
          <a:ln w="9525">
            <a:noFill/>
            <a:miter lim="800000"/>
            <a:headEnd/>
            <a:tailEnd/>
          </a:ln>
        </p:spPr>
      </p:pic>
      <p:grpSp>
        <p:nvGrpSpPr>
          <p:cNvPr id="17415" name="Group 5"/>
          <p:cNvGrpSpPr>
            <a:grpSpLocks/>
          </p:cNvGrpSpPr>
          <p:nvPr/>
        </p:nvGrpSpPr>
        <p:grpSpPr bwMode="auto">
          <a:xfrm>
            <a:off x="5715000" y="2819400"/>
            <a:ext cx="2838450" cy="1746250"/>
            <a:chOff x="265" y="935"/>
            <a:chExt cx="1880" cy="1176"/>
          </a:xfrm>
        </p:grpSpPr>
        <p:pic>
          <p:nvPicPr>
            <p:cNvPr id="30782" name="Picture 6" descr="Tabla"/>
            <p:cNvPicPr>
              <a:picLocks noChangeAspect="1" noChangeArrowheads="1"/>
            </p:cNvPicPr>
            <p:nvPr/>
          </p:nvPicPr>
          <p:blipFill>
            <a:blip r:embed="rId6" cstate="print"/>
            <a:srcRect/>
            <a:stretch>
              <a:fillRect/>
            </a:stretch>
          </p:blipFill>
          <p:spPr bwMode="auto">
            <a:xfrm>
              <a:off x="386" y="1434"/>
              <a:ext cx="444" cy="474"/>
            </a:xfrm>
            <a:prstGeom prst="rect">
              <a:avLst/>
            </a:prstGeom>
            <a:noFill/>
            <a:ln w="9525">
              <a:noFill/>
              <a:miter lim="800000"/>
              <a:headEnd/>
              <a:tailEnd/>
            </a:ln>
          </p:spPr>
        </p:pic>
        <p:sp>
          <p:nvSpPr>
            <p:cNvPr id="17472" name="Text Box 7"/>
            <p:cNvSpPr txBox="1">
              <a:spLocks noChangeArrowheads="1"/>
            </p:cNvSpPr>
            <p:nvPr/>
          </p:nvSpPr>
          <p:spPr bwMode="auto">
            <a:xfrm>
              <a:off x="265" y="1842"/>
              <a:ext cx="750" cy="269"/>
            </a:xfrm>
            <a:prstGeom prst="rect">
              <a:avLst/>
            </a:prstGeom>
            <a:noFill/>
            <a:ln w="9525">
              <a:noFill/>
              <a:miter lim="800000"/>
              <a:headEnd/>
              <a:tailEnd/>
            </a:ln>
          </p:spPr>
          <p:txBody>
            <a:bodyPr wrap="none" lIns="91436" tIns="45718" rIns="91436" bIns="45718">
              <a:spAutoFit/>
            </a:bodyPr>
            <a:lstStyle/>
            <a:p>
              <a:pPr>
                <a:defRPr/>
              </a:pPr>
              <a:r>
                <a:rPr lang="en-US" sz="1000" b="1">
                  <a:solidFill>
                    <a:schemeClr val="accent2"/>
                  </a:solidFill>
                  <a:latin typeface="+mn-lt"/>
                </a:rPr>
                <a:t>Layout 1.</a:t>
              </a:r>
            </a:p>
            <a:p>
              <a:pPr>
                <a:defRPr/>
              </a:pPr>
              <a:r>
                <a:rPr lang="en-US" sz="1000" b="1">
                  <a:solidFill>
                    <a:schemeClr val="accent2"/>
                  </a:solidFill>
                  <a:latin typeface="+mn-lt"/>
                </a:rPr>
                <a:t>Personal info</a:t>
              </a:r>
            </a:p>
          </p:txBody>
        </p:sp>
        <p:pic>
          <p:nvPicPr>
            <p:cNvPr id="30784" name="Picture 8" descr="Tabla"/>
            <p:cNvPicPr>
              <a:picLocks noChangeAspect="1" noChangeArrowheads="1"/>
            </p:cNvPicPr>
            <p:nvPr/>
          </p:nvPicPr>
          <p:blipFill>
            <a:blip r:embed="rId6" cstate="print"/>
            <a:srcRect/>
            <a:stretch>
              <a:fillRect/>
            </a:stretch>
          </p:blipFill>
          <p:spPr bwMode="auto">
            <a:xfrm>
              <a:off x="1520" y="1434"/>
              <a:ext cx="444" cy="474"/>
            </a:xfrm>
            <a:prstGeom prst="rect">
              <a:avLst/>
            </a:prstGeom>
            <a:noFill/>
            <a:ln w="9525">
              <a:noFill/>
              <a:miter lim="800000"/>
              <a:headEnd/>
              <a:tailEnd/>
            </a:ln>
          </p:spPr>
        </p:pic>
        <p:sp>
          <p:nvSpPr>
            <p:cNvPr id="17474" name="Text Box 9"/>
            <p:cNvSpPr txBox="1">
              <a:spLocks noChangeArrowheads="1"/>
            </p:cNvSpPr>
            <p:nvPr/>
          </p:nvSpPr>
          <p:spPr bwMode="auto">
            <a:xfrm>
              <a:off x="1427" y="1842"/>
              <a:ext cx="718" cy="269"/>
            </a:xfrm>
            <a:prstGeom prst="rect">
              <a:avLst/>
            </a:prstGeom>
            <a:noFill/>
            <a:ln w="9525">
              <a:noFill/>
              <a:miter lim="800000"/>
              <a:headEnd/>
              <a:tailEnd/>
            </a:ln>
          </p:spPr>
          <p:txBody>
            <a:bodyPr wrap="none" lIns="91436" tIns="45718" rIns="91436" bIns="45718">
              <a:spAutoFit/>
            </a:bodyPr>
            <a:lstStyle/>
            <a:p>
              <a:pPr>
                <a:defRPr/>
              </a:pPr>
              <a:r>
                <a:rPr lang="en-US" sz="1000" b="1">
                  <a:solidFill>
                    <a:schemeClr val="accent2"/>
                  </a:solidFill>
                  <a:latin typeface="+mn-lt"/>
                </a:rPr>
                <a:t>Layout 2.</a:t>
              </a:r>
            </a:p>
            <a:p>
              <a:pPr>
                <a:defRPr/>
              </a:pPr>
              <a:r>
                <a:rPr lang="en-US" sz="1000" b="1">
                  <a:solidFill>
                    <a:schemeClr val="accent2"/>
                  </a:solidFill>
                  <a:latin typeface="+mn-lt"/>
                </a:rPr>
                <a:t>Account info</a:t>
              </a:r>
            </a:p>
          </p:txBody>
        </p:sp>
        <p:pic>
          <p:nvPicPr>
            <p:cNvPr id="30786" name="Picture 10" descr="Tabla"/>
            <p:cNvPicPr>
              <a:picLocks noChangeAspect="1" noChangeArrowheads="1"/>
            </p:cNvPicPr>
            <p:nvPr/>
          </p:nvPicPr>
          <p:blipFill>
            <a:blip r:embed="rId6" cstate="print"/>
            <a:srcRect/>
            <a:stretch>
              <a:fillRect/>
            </a:stretch>
          </p:blipFill>
          <p:spPr bwMode="auto">
            <a:xfrm>
              <a:off x="930" y="935"/>
              <a:ext cx="444" cy="474"/>
            </a:xfrm>
            <a:prstGeom prst="rect">
              <a:avLst/>
            </a:prstGeom>
            <a:noFill/>
            <a:ln w="9525">
              <a:noFill/>
              <a:miter lim="800000"/>
              <a:headEnd/>
              <a:tailEnd/>
            </a:ln>
          </p:spPr>
        </p:pic>
        <p:sp>
          <p:nvSpPr>
            <p:cNvPr id="17476" name="Text Box 11"/>
            <p:cNvSpPr txBox="1">
              <a:spLocks noChangeArrowheads="1"/>
            </p:cNvSpPr>
            <p:nvPr/>
          </p:nvSpPr>
          <p:spPr bwMode="auto">
            <a:xfrm>
              <a:off x="796" y="1343"/>
              <a:ext cx="755" cy="268"/>
            </a:xfrm>
            <a:prstGeom prst="rect">
              <a:avLst/>
            </a:prstGeom>
            <a:noFill/>
            <a:ln w="9525">
              <a:noFill/>
              <a:miter lim="800000"/>
              <a:headEnd/>
              <a:tailEnd/>
            </a:ln>
          </p:spPr>
          <p:txBody>
            <a:bodyPr wrap="none" lIns="91436" tIns="45718" rIns="91436" bIns="45718">
              <a:spAutoFit/>
            </a:bodyPr>
            <a:lstStyle/>
            <a:p>
              <a:pPr>
                <a:defRPr/>
              </a:pPr>
              <a:r>
                <a:rPr lang="en-US" sz="1000" b="1" dirty="0">
                  <a:solidFill>
                    <a:schemeClr val="accent2"/>
                  </a:solidFill>
                  <a:latin typeface="+mn-lt"/>
                </a:rPr>
                <a:t>Layout 3.</a:t>
              </a:r>
            </a:p>
            <a:p>
              <a:pPr>
                <a:defRPr/>
              </a:pPr>
              <a:r>
                <a:rPr lang="en-US" sz="1000" b="1" dirty="0">
                  <a:solidFill>
                    <a:schemeClr val="accent2"/>
                  </a:solidFill>
                  <a:latin typeface="+mn-lt"/>
                </a:rPr>
                <a:t>Relation data</a:t>
              </a:r>
            </a:p>
          </p:txBody>
        </p:sp>
        <p:grpSp>
          <p:nvGrpSpPr>
            <p:cNvPr id="30788" name="Group 12"/>
            <p:cNvGrpSpPr>
              <a:grpSpLocks/>
            </p:cNvGrpSpPr>
            <p:nvPr/>
          </p:nvGrpSpPr>
          <p:grpSpPr bwMode="auto">
            <a:xfrm>
              <a:off x="885" y="1615"/>
              <a:ext cx="590" cy="182"/>
              <a:chOff x="1383" y="3067"/>
              <a:chExt cx="590" cy="182"/>
            </a:xfrm>
          </p:grpSpPr>
          <p:sp>
            <p:nvSpPr>
              <p:cNvPr id="17478" name="Line 13"/>
              <p:cNvSpPr>
                <a:spLocks noChangeShapeType="1"/>
              </p:cNvSpPr>
              <p:nvPr/>
            </p:nvSpPr>
            <p:spPr bwMode="auto">
              <a:xfrm>
                <a:off x="1383" y="3249"/>
                <a:ext cx="590" cy="0"/>
              </a:xfrm>
              <a:prstGeom prst="line">
                <a:avLst/>
              </a:prstGeom>
              <a:noFill/>
              <a:ln w="38100">
                <a:solidFill>
                  <a:schemeClr val="tx1"/>
                </a:solidFill>
                <a:round/>
                <a:headEnd type="triangle" w="med" len="med"/>
                <a:tailEnd type="triangle" w="med" len="med"/>
              </a:ln>
            </p:spPr>
            <p:txBody>
              <a:bodyPr/>
              <a:lstStyle/>
              <a:p>
                <a:pPr eaLnBrk="0" hangingPunct="0">
                  <a:defRPr/>
                </a:pPr>
                <a:endParaRPr lang="es-MX">
                  <a:latin typeface="+mn-lt"/>
                </a:endParaRPr>
              </a:p>
            </p:txBody>
          </p:sp>
          <p:sp>
            <p:nvSpPr>
              <p:cNvPr id="17479" name="Line 14"/>
              <p:cNvSpPr>
                <a:spLocks noChangeShapeType="1"/>
              </p:cNvSpPr>
              <p:nvPr/>
            </p:nvSpPr>
            <p:spPr bwMode="auto">
              <a:xfrm flipV="1">
                <a:off x="1701" y="3067"/>
                <a:ext cx="0" cy="182"/>
              </a:xfrm>
              <a:prstGeom prst="line">
                <a:avLst/>
              </a:prstGeom>
              <a:noFill/>
              <a:ln w="38100">
                <a:solidFill>
                  <a:schemeClr val="tx1"/>
                </a:solidFill>
                <a:round/>
                <a:headEnd/>
                <a:tailEnd type="triangle" w="med" len="med"/>
              </a:ln>
            </p:spPr>
            <p:txBody>
              <a:bodyPr/>
              <a:lstStyle/>
              <a:p>
                <a:pPr eaLnBrk="0" hangingPunct="0">
                  <a:defRPr/>
                </a:pPr>
                <a:endParaRPr lang="es-MX">
                  <a:latin typeface="+mn-lt"/>
                </a:endParaRPr>
              </a:p>
            </p:txBody>
          </p:sp>
        </p:grpSp>
      </p:grpSp>
      <p:sp>
        <p:nvSpPr>
          <p:cNvPr id="17417" name="Rectangle 16"/>
          <p:cNvSpPr>
            <a:spLocks noChangeArrowheads="1"/>
          </p:cNvSpPr>
          <p:nvPr/>
        </p:nvSpPr>
        <p:spPr bwMode="auto">
          <a:xfrm>
            <a:off x="2895600" y="3429000"/>
            <a:ext cx="836613" cy="369332"/>
          </a:xfrm>
          <a:prstGeom prst="rect">
            <a:avLst/>
          </a:prstGeom>
          <a:noFill/>
          <a:ln w="9525">
            <a:noFill/>
            <a:miter lim="800000"/>
            <a:headEnd/>
            <a:tailEnd/>
          </a:ln>
        </p:spPr>
        <p:txBody>
          <a:bodyPr lIns="0" tIns="0" rIns="0" bIns="0">
            <a:spAutoFit/>
          </a:bodyPr>
          <a:lstStyle/>
          <a:p>
            <a:pPr defTabSz="549275"/>
            <a:r>
              <a:rPr lang="en-US" sz="1200" b="1" dirty="0">
                <a:solidFill>
                  <a:srgbClr val="233893"/>
                </a:solidFill>
              </a:rPr>
              <a:t>Depositor</a:t>
            </a:r>
          </a:p>
          <a:p>
            <a:pPr defTabSz="549275"/>
            <a:r>
              <a:rPr lang="en-US" sz="1200" b="1" dirty="0">
                <a:solidFill>
                  <a:srgbClr val="233893"/>
                </a:solidFill>
              </a:rPr>
              <a:t>Data</a:t>
            </a:r>
            <a:endParaRPr lang="es-ES" sz="1200" b="1" dirty="0">
              <a:solidFill>
                <a:srgbClr val="233893"/>
              </a:solidFill>
            </a:endParaRPr>
          </a:p>
        </p:txBody>
      </p:sp>
      <p:sp>
        <p:nvSpPr>
          <p:cNvPr id="17418" name="Rectangle 17"/>
          <p:cNvSpPr>
            <a:spLocks noChangeArrowheads="1"/>
          </p:cNvSpPr>
          <p:nvPr/>
        </p:nvSpPr>
        <p:spPr bwMode="auto">
          <a:xfrm>
            <a:off x="2819400" y="4343400"/>
            <a:ext cx="836613" cy="369887"/>
          </a:xfrm>
          <a:prstGeom prst="rect">
            <a:avLst/>
          </a:prstGeom>
          <a:noFill/>
          <a:ln w="9525">
            <a:noFill/>
            <a:miter lim="800000"/>
            <a:headEnd/>
            <a:tailEnd/>
          </a:ln>
        </p:spPr>
        <p:txBody>
          <a:bodyPr lIns="0" tIns="0" rIns="0" bIns="0">
            <a:spAutoFit/>
          </a:bodyPr>
          <a:lstStyle/>
          <a:p>
            <a:pPr defTabSz="549275"/>
            <a:r>
              <a:rPr lang="en-US" sz="1200" b="1" dirty="0">
                <a:solidFill>
                  <a:srgbClr val="233893"/>
                </a:solidFill>
              </a:rPr>
              <a:t>Account</a:t>
            </a:r>
          </a:p>
          <a:p>
            <a:pPr defTabSz="549275"/>
            <a:r>
              <a:rPr lang="en-US" sz="1200" b="1" dirty="0">
                <a:solidFill>
                  <a:srgbClr val="233893"/>
                </a:solidFill>
              </a:rPr>
              <a:t>Data</a:t>
            </a:r>
            <a:endParaRPr lang="es-ES" sz="1200" b="1" dirty="0">
              <a:solidFill>
                <a:srgbClr val="233893"/>
              </a:solidFill>
            </a:endParaRPr>
          </a:p>
        </p:txBody>
      </p:sp>
      <p:grpSp>
        <p:nvGrpSpPr>
          <p:cNvPr id="17419" name="Group 18"/>
          <p:cNvGrpSpPr>
            <a:grpSpLocks/>
          </p:cNvGrpSpPr>
          <p:nvPr/>
        </p:nvGrpSpPr>
        <p:grpSpPr bwMode="auto">
          <a:xfrm>
            <a:off x="4495800" y="3505200"/>
            <a:ext cx="931862" cy="276225"/>
            <a:chOff x="2221" y="4122"/>
            <a:chExt cx="594" cy="283"/>
          </a:xfrm>
        </p:grpSpPr>
        <p:sp>
          <p:nvSpPr>
            <p:cNvPr id="30770" name="Freeform 19"/>
            <p:cNvSpPr>
              <a:spLocks/>
            </p:cNvSpPr>
            <p:nvPr/>
          </p:nvSpPr>
          <p:spPr bwMode="auto">
            <a:xfrm>
              <a:off x="2221" y="4182"/>
              <a:ext cx="456" cy="43"/>
            </a:xfrm>
            <a:custGeom>
              <a:avLst/>
              <a:gdLst>
                <a:gd name="T0" fmla="*/ 414 w 456"/>
                <a:gd name="T1" fmla="*/ 43 h 43"/>
                <a:gd name="T2" fmla="*/ 0 w 456"/>
                <a:gd name="T3" fmla="*/ 43 h 43"/>
                <a:gd name="T4" fmla="*/ 43 w 456"/>
                <a:gd name="T5" fmla="*/ 0 h 43"/>
                <a:gd name="T6" fmla="*/ 456 w 456"/>
                <a:gd name="T7" fmla="*/ 0 h 43"/>
                <a:gd name="T8" fmla="*/ 414 w 456"/>
                <a:gd name="T9" fmla="*/ 43 h 43"/>
                <a:gd name="T10" fmla="*/ 0 60000 65536"/>
                <a:gd name="T11" fmla="*/ 0 60000 65536"/>
                <a:gd name="T12" fmla="*/ 0 60000 65536"/>
                <a:gd name="T13" fmla="*/ 0 60000 65536"/>
                <a:gd name="T14" fmla="*/ 0 60000 65536"/>
                <a:gd name="T15" fmla="*/ 0 w 456"/>
                <a:gd name="T16" fmla="*/ 0 h 43"/>
                <a:gd name="T17" fmla="*/ 456 w 456"/>
                <a:gd name="T18" fmla="*/ 43 h 43"/>
              </a:gdLst>
              <a:ahLst/>
              <a:cxnLst>
                <a:cxn ang="T10">
                  <a:pos x="T0" y="T1"/>
                </a:cxn>
                <a:cxn ang="T11">
                  <a:pos x="T2" y="T3"/>
                </a:cxn>
                <a:cxn ang="T12">
                  <a:pos x="T4" y="T5"/>
                </a:cxn>
                <a:cxn ang="T13">
                  <a:pos x="T6" y="T7"/>
                </a:cxn>
                <a:cxn ang="T14">
                  <a:pos x="T8" y="T9"/>
                </a:cxn>
              </a:cxnLst>
              <a:rect l="T15" t="T16" r="T17" b="T18"/>
              <a:pathLst>
                <a:path w="456" h="43">
                  <a:moveTo>
                    <a:pt x="414" y="43"/>
                  </a:moveTo>
                  <a:lnTo>
                    <a:pt x="0" y="43"/>
                  </a:lnTo>
                  <a:lnTo>
                    <a:pt x="43" y="0"/>
                  </a:lnTo>
                  <a:lnTo>
                    <a:pt x="456" y="0"/>
                  </a:lnTo>
                  <a:lnTo>
                    <a:pt x="414" y="43"/>
                  </a:lnTo>
                  <a:close/>
                </a:path>
              </a:pathLst>
            </a:custGeom>
            <a:solidFill>
              <a:srgbClr val="798C98"/>
            </a:solidFill>
            <a:ln w="9525">
              <a:noFill/>
              <a:round/>
              <a:headEnd/>
              <a:tailEnd/>
            </a:ln>
          </p:spPr>
          <p:txBody>
            <a:bodyPr/>
            <a:lstStyle/>
            <a:p>
              <a:endParaRPr lang="es-MX"/>
            </a:p>
          </p:txBody>
        </p:sp>
        <p:sp>
          <p:nvSpPr>
            <p:cNvPr id="30771" name="Line 20"/>
            <p:cNvSpPr>
              <a:spLocks noChangeShapeType="1"/>
            </p:cNvSpPr>
            <p:nvPr/>
          </p:nvSpPr>
          <p:spPr bwMode="auto">
            <a:xfrm flipV="1">
              <a:off x="2635" y="4182"/>
              <a:ext cx="42" cy="43"/>
            </a:xfrm>
            <a:prstGeom prst="line">
              <a:avLst/>
            </a:prstGeom>
            <a:noFill/>
            <a:ln w="1270">
              <a:solidFill>
                <a:srgbClr val="798C98"/>
              </a:solidFill>
              <a:miter lim="800000"/>
              <a:headEnd/>
              <a:tailEnd/>
            </a:ln>
          </p:spPr>
          <p:txBody>
            <a:bodyPr/>
            <a:lstStyle/>
            <a:p>
              <a:endParaRPr lang="es-MX"/>
            </a:p>
          </p:txBody>
        </p:sp>
        <p:sp>
          <p:nvSpPr>
            <p:cNvPr id="30772" name="Freeform 21"/>
            <p:cNvSpPr>
              <a:spLocks/>
            </p:cNvSpPr>
            <p:nvPr/>
          </p:nvSpPr>
          <p:spPr bwMode="auto">
            <a:xfrm>
              <a:off x="2635" y="4122"/>
              <a:ext cx="180" cy="163"/>
            </a:xfrm>
            <a:custGeom>
              <a:avLst/>
              <a:gdLst>
                <a:gd name="T0" fmla="*/ 138 w 180"/>
                <a:gd name="T1" fmla="*/ 163 h 163"/>
                <a:gd name="T2" fmla="*/ 0 w 180"/>
                <a:gd name="T3" fmla="*/ 43 h 163"/>
                <a:gd name="T4" fmla="*/ 42 w 180"/>
                <a:gd name="T5" fmla="*/ 0 h 163"/>
                <a:gd name="T6" fmla="*/ 180 w 180"/>
                <a:gd name="T7" fmla="*/ 120 h 163"/>
                <a:gd name="T8" fmla="*/ 138 w 180"/>
                <a:gd name="T9" fmla="*/ 163 h 163"/>
                <a:gd name="T10" fmla="*/ 0 60000 65536"/>
                <a:gd name="T11" fmla="*/ 0 60000 65536"/>
                <a:gd name="T12" fmla="*/ 0 60000 65536"/>
                <a:gd name="T13" fmla="*/ 0 60000 65536"/>
                <a:gd name="T14" fmla="*/ 0 60000 65536"/>
                <a:gd name="T15" fmla="*/ 0 w 180"/>
                <a:gd name="T16" fmla="*/ 0 h 163"/>
                <a:gd name="T17" fmla="*/ 180 w 180"/>
                <a:gd name="T18" fmla="*/ 163 h 163"/>
              </a:gdLst>
              <a:ahLst/>
              <a:cxnLst>
                <a:cxn ang="T10">
                  <a:pos x="T0" y="T1"/>
                </a:cxn>
                <a:cxn ang="T11">
                  <a:pos x="T2" y="T3"/>
                </a:cxn>
                <a:cxn ang="T12">
                  <a:pos x="T4" y="T5"/>
                </a:cxn>
                <a:cxn ang="T13">
                  <a:pos x="T6" y="T7"/>
                </a:cxn>
                <a:cxn ang="T14">
                  <a:pos x="T8" y="T9"/>
                </a:cxn>
              </a:cxnLst>
              <a:rect l="T15" t="T16" r="T17" b="T18"/>
              <a:pathLst>
                <a:path w="180" h="163">
                  <a:moveTo>
                    <a:pt x="138" y="163"/>
                  </a:moveTo>
                  <a:lnTo>
                    <a:pt x="0" y="43"/>
                  </a:lnTo>
                  <a:lnTo>
                    <a:pt x="42" y="0"/>
                  </a:lnTo>
                  <a:lnTo>
                    <a:pt x="180" y="120"/>
                  </a:lnTo>
                  <a:lnTo>
                    <a:pt x="138" y="163"/>
                  </a:lnTo>
                  <a:close/>
                </a:path>
              </a:pathLst>
            </a:custGeom>
            <a:solidFill>
              <a:srgbClr val="A0B9C8"/>
            </a:solidFill>
            <a:ln w="9525">
              <a:noFill/>
              <a:round/>
              <a:headEnd/>
              <a:tailEnd/>
            </a:ln>
          </p:spPr>
          <p:txBody>
            <a:bodyPr/>
            <a:lstStyle/>
            <a:p>
              <a:endParaRPr lang="es-MX"/>
            </a:p>
          </p:txBody>
        </p:sp>
        <p:sp>
          <p:nvSpPr>
            <p:cNvPr id="30773" name="Line 22"/>
            <p:cNvSpPr>
              <a:spLocks noChangeShapeType="1"/>
            </p:cNvSpPr>
            <p:nvPr/>
          </p:nvSpPr>
          <p:spPr bwMode="auto">
            <a:xfrm flipV="1">
              <a:off x="2773" y="4242"/>
              <a:ext cx="42" cy="43"/>
            </a:xfrm>
            <a:prstGeom prst="line">
              <a:avLst/>
            </a:prstGeom>
            <a:noFill/>
            <a:ln w="1270">
              <a:solidFill>
                <a:srgbClr val="A0B9C8"/>
              </a:solidFill>
              <a:miter lim="800000"/>
              <a:headEnd/>
              <a:tailEnd/>
            </a:ln>
          </p:spPr>
          <p:txBody>
            <a:bodyPr/>
            <a:lstStyle/>
            <a:p>
              <a:endParaRPr lang="es-MX"/>
            </a:p>
          </p:txBody>
        </p:sp>
        <p:sp>
          <p:nvSpPr>
            <p:cNvPr id="30774" name="Freeform 23"/>
            <p:cNvSpPr>
              <a:spLocks/>
            </p:cNvSpPr>
            <p:nvPr/>
          </p:nvSpPr>
          <p:spPr bwMode="auto">
            <a:xfrm>
              <a:off x="2221" y="4165"/>
              <a:ext cx="552" cy="240"/>
            </a:xfrm>
            <a:custGeom>
              <a:avLst/>
              <a:gdLst>
                <a:gd name="T0" fmla="*/ 414 w 552"/>
                <a:gd name="T1" fmla="*/ 240 h 240"/>
                <a:gd name="T2" fmla="*/ 552 w 552"/>
                <a:gd name="T3" fmla="*/ 120 h 240"/>
                <a:gd name="T4" fmla="*/ 414 w 552"/>
                <a:gd name="T5" fmla="*/ 0 h 240"/>
                <a:gd name="T6" fmla="*/ 414 w 552"/>
                <a:gd name="T7" fmla="*/ 60 h 240"/>
                <a:gd name="T8" fmla="*/ 0 w 552"/>
                <a:gd name="T9" fmla="*/ 60 h 240"/>
                <a:gd name="T10" fmla="*/ 0 w 552"/>
                <a:gd name="T11" fmla="*/ 180 h 240"/>
                <a:gd name="T12" fmla="*/ 414 w 552"/>
                <a:gd name="T13" fmla="*/ 180 h 240"/>
                <a:gd name="T14" fmla="*/ 414 w 552"/>
                <a:gd name="T15" fmla="*/ 240 h 240"/>
                <a:gd name="T16" fmla="*/ 0 60000 65536"/>
                <a:gd name="T17" fmla="*/ 0 60000 65536"/>
                <a:gd name="T18" fmla="*/ 0 60000 65536"/>
                <a:gd name="T19" fmla="*/ 0 60000 65536"/>
                <a:gd name="T20" fmla="*/ 0 60000 65536"/>
                <a:gd name="T21" fmla="*/ 0 60000 65536"/>
                <a:gd name="T22" fmla="*/ 0 60000 65536"/>
                <a:gd name="T23" fmla="*/ 0 60000 65536"/>
                <a:gd name="T24" fmla="*/ 0 w 552"/>
                <a:gd name="T25" fmla="*/ 0 h 240"/>
                <a:gd name="T26" fmla="*/ 552 w 552"/>
                <a:gd name="T27" fmla="*/ 240 h 24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52" h="240">
                  <a:moveTo>
                    <a:pt x="414" y="240"/>
                  </a:moveTo>
                  <a:lnTo>
                    <a:pt x="552" y="120"/>
                  </a:lnTo>
                  <a:lnTo>
                    <a:pt x="414" y="0"/>
                  </a:lnTo>
                  <a:lnTo>
                    <a:pt x="414" y="60"/>
                  </a:lnTo>
                  <a:lnTo>
                    <a:pt x="0" y="60"/>
                  </a:lnTo>
                  <a:lnTo>
                    <a:pt x="0" y="180"/>
                  </a:lnTo>
                  <a:lnTo>
                    <a:pt x="414" y="180"/>
                  </a:lnTo>
                  <a:lnTo>
                    <a:pt x="414" y="240"/>
                  </a:lnTo>
                  <a:close/>
                </a:path>
              </a:pathLst>
            </a:custGeom>
            <a:solidFill>
              <a:srgbClr val="9CB5C4"/>
            </a:solidFill>
            <a:ln w="9525">
              <a:noFill/>
              <a:round/>
              <a:headEnd/>
              <a:tailEnd/>
            </a:ln>
          </p:spPr>
          <p:txBody>
            <a:bodyPr/>
            <a:lstStyle/>
            <a:p>
              <a:endParaRPr lang="es-MX"/>
            </a:p>
          </p:txBody>
        </p:sp>
        <p:sp>
          <p:nvSpPr>
            <p:cNvPr id="30775" name="Line 24"/>
            <p:cNvSpPr>
              <a:spLocks noChangeShapeType="1"/>
            </p:cNvSpPr>
            <p:nvPr/>
          </p:nvSpPr>
          <p:spPr bwMode="auto">
            <a:xfrm flipV="1">
              <a:off x="2635" y="4285"/>
              <a:ext cx="138" cy="120"/>
            </a:xfrm>
            <a:prstGeom prst="line">
              <a:avLst/>
            </a:prstGeom>
            <a:noFill/>
            <a:ln w="6350">
              <a:solidFill>
                <a:srgbClr val="ADC8D9"/>
              </a:solidFill>
              <a:miter lim="800000"/>
              <a:headEnd/>
              <a:tailEnd/>
            </a:ln>
          </p:spPr>
          <p:txBody>
            <a:bodyPr/>
            <a:lstStyle/>
            <a:p>
              <a:endParaRPr lang="es-MX"/>
            </a:p>
          </p:txBody>
        </p:sp>
        <p:sp>
          <p:nvSpPr>
            <p:cNvPr id="30776" name="Line 25"/>
            <p:cNvSpPr>
              <a:spLocks noChangeShapeType="1"/>
            </p:cNvSpPr>
            <p:nvPr/>
          </p:nvSpPr>
          <p:spPr bwMode="auto">
            <a:xfrm flipH="1" flipV="1">
              <a:off x="2635" y="4165"/>
              <a:ext cx="138" cy="120"/>
            </a:xfrm>
            <a:prstGeom prst="line">
              <a:avLst/>
            </a:prstGeom>
            <a:noFill/>
            <a:ln w="6350">
              <a:solidFill>
                <a:srgbClr val="ADC8D9"/>
              </a:solidFill>
              <a:miter lim="800000"/>
              <a:headEnd/>
              <a:tailEnd/>
            </a:ln>
          </p:spPr>
          <p:txBody>
            <a:bodyPr/>
            <a:lstStyle/>
            <a:p>
              <a:endParaRPr lang="es-MX"/>
            </a:p>
          </p:txBody>
        </p:sp>
        <p:sp>
          <p:nvSpPr>
            <p:cNvPr id="30777" name="Line 26"/>
            <p:cNvSpPr>
              <a:spLocks noChangeShapeType="1"/>
            </p:cNvSpPr>
            <p:nvPr/>
          </p:nvSpPr>
          <p:spPr bwMode="auto">
            <a:xfrm>
              <a:off x="2635" y="4165"/>
              <a:ext cx="0" cy="60"/>
            </a:xfrm>
            <a:prstGeom prst="line">
              <a:avLst/>
            </a:prstGeom>
            <a:noFill/>
            <a:ln w="6350">
              <a:solidFill>
                <a:srgbClr val="ABC6D6"/>
              </a:solidFill>
              <a:miter lim="800000"/>
              <a:headEnd/>
              <a:tailEnd/>
            </a:ln>
          </p:spPr>
          <p:txBody>
            <a:bodyPr/>
            <a:lstStyle/>
            <a:p>
              <a:endParaRPr lang="es-MX"/>
            </a:p>
          </p:txBody>
        </p:sp>
        <p:sp>
          <p:nvSpPr>
            <p:cNvPr id="30778" name="Line 27"/>
            <p:cNvSpPr>
              <a:spLocks noChangeShapeType="1"/>
            </p:cNvSpPr>
            <p:nvPr/>
          </p:nvSpPr>
          <p:spPr bwMode="auto">
            <a:xfrm flipH="1">
              <a:off x="2221" y="4225"/>
              <a:ext cx="414" cy="0"/>
            </a:xfrm>
            <a:prstGeom prst="line">
              <a:avLst/>
            </a:prstGeom>
            <a:noFill/>
            <a:ln w="6350">
              <a:solidFill>
                <a:srgbClr val="92A9B7"/>
              </a:solidFill>
              <a:miter lim="800000"/>
              <a:headEnd/>
              <a:tailEnd/>
            </a:ln>
          </p:spPr>
          <p:txBody>
            <a:bodyPr/>
            <a:lstStyle/>
            <a:p>
              <a:endParaRPr lang="es-MX"/>
            </a:p>
          </p:txBody>
        </p:sp>
        <p:sp>
          <p:nvSpPr>
            <p:cNvPr id="30779" name="Line 28"/>
            <p:cNvSpPr>
              <a:spLocks noChangeShapeType="1"/>
            </p:cNvSpPr>
            <p:nvPr/>
          </p:nvSpPr>
          <p:spPr bwMode="auto">
            <a:xfrm>
              <a:off x="2221" y="4225"/>
              <a:ext cx="0" cy="120"/>
            </a:xfrm>
            <a:prstGeom prst="line">
              <a:avLst/>
            </a:prstGeom>
            <a:noFill/>
            <a:ln w="6350">
              <a:solidFill>
                <a:srgbClr val="ABC6D6"/>
              </a:solidFill>
              <a:miter lim="800000"/>
              <a:headEnd/>
              <a:tailEnd/>
            </a:ln>
          </p:spPr>
          <p:txBody>
            <a:bodyPr/>
            <a:lstStyle/>
            <a:p>
              <a:endParaRPr lang="es-MX"/>
            </a:p>
          </p:txBody>
        </p:sp>
        <p:sp>
          <p:nvSpPr>
            <p:cNvPr id="30780" name="Line 29"/>
            <p:cNvSpPr>
              <a:spLocks noChangeShapeType="1"/>
            </p:cNvSpPr>
            <p:nvPr/>
          </p:nvSpPr>
          <p:spPr bwMode="auto">
            <a:xfrm>
              <a:off x="2221" y="4345"/>
              <a:ext cx="414" cy="0"/>
            </a:xfrm>
            <a:prstGeom prst="line">
              <a:avLst/>
            </a:prstGeom>
            <a:noFill/>
            <a:ln w="6350">
              <a:solidFill>
                <a:srgbClr val="92A9B7"/>
              </a:solidFill>
              <a:miter lim="800000"/>
              <a:headEnd/>
              <a:tailEnd/>
            </a:ln>
          </p:spPr>
          <p:txBody>
            <a:bodyPr/>
            <a:lstStyle/>
            <a:p>
              <a:endParaRPr lang="es-MX"/>
            </a:p>
          </p:txBody>
        </p:sp>
        <p:sp>
          <p:nvSpPr>
            <p:cNvPr id="30781" name="Line 30"/>
            <p:cNvSpPr>
              <a:spLocks noChangeShapeType="1"/>
            </p:cNvSpPr>
            <p:nvPr/>
          </p:nvSpPr>
          <p:spPr bwMode="auto">
            <a:xfrm>
              <a:off x="2635" y="4345"/>
              <a:ext cx="0" cy="60"/>
            </a:xfrm>
            <a:prstGeom prst="line">
              <a:avLst/>
            </a:prstGeom>
            <a:noFill/>
            <a:ln w="6350">
              <a:solidFill>
                <a:srgbClr val="ABC6D6"/>
              </a:solidFill>
              <a:miter lim="800000"/>
              <a:headEnd/>
              <a:tailEnd/>
            </a:ln>
          </p:spPr>
          <p:txBody>
            <a:bodyPr/>
            <a:lstStyle/>
            <a:p>
              <a:endParaRPr lang="es-MX"/>
            </a:p>
          </p:txBody>
        </p:sp>
      </p:grpSp>
      <p:grpSp>
        <p:nvGrpSpPr>
          <p:cNvPr id="17420" name="Group 31"/>
          <p:cNvGrpSpPr>
            <a:grpSpLocks/>
          </p:cNvGrpSpPr>
          <p:nvPr/>
        </p:nvGrpSpPr>
        <p:grpSpPr bwMode="auto">
          <a:xfrm>
            <a:off x="4495800" y="4572000"/>
            <a:ext cx="933450" cy="277812"/>
            <a:chOff x="2221" y="4122"/>
            <a:chExt cx="594" cy="283"/>
          </a:xfrm>
        </p:grpSpPr>
        <p:sp>
          <p:nvSpPr>
            <p:cNvPr id="30758" name="Freeform 32"/>
            <p:cNvSpPr>
              <a:spLocks/>
            </p:cNvSpPr>
            <p:nvPr/>
          </p:nvSpPr>
          <p:spPr bwMode="auto">
            <a:xfrm>
              <a:off x="2221" y="4182"/>
              <a:ext cx="456" cy="43"/>
            </a:xfrm>
            <a:custGeom>
              <a:avLst/>
              <a:gdLst>
                <a:gd name="T0" fmla="*/ 414 w 456"/>
                <a:gd name="T1" fmla="*/ 43 h 43"/>
                <a:gd name="T2" fmla="*/ 0 w 456"/>
                <a:gd name="T3" fmla="*/ 43 h 43"/>
                <a:gd name="T4" fmla="*/ 43 w 456"/>
                <a:gd name="T5" fmla="*/ 0 h 43"/>
                <a:gd name="T6" fmla="*/ 456 w 456"/>
                <a:gd name="T7" fmla="*/ 0 h 43"/>
                <a:gd name="T8" fmla="*/ 414 w 456"/>
                <a:gd name="T9" fmla="*/ 43 h 43"/>
                <a:gd name="T10" fmla="*/ 0 60000 65536"/>
                <a:gd name="T11" fmla="*/ 0 60000 65536"/>
                <a:gd name="T12" fmla="*/ 0 60000 65536"/>
                <a:gd name="T13" fmla="*/ 0 60000 65536"/>
                <a:gd name="T14" fmla="*/ 0 60000 65536"/>
                <a:gd name="T15" fmla="*/ 0 w 456"/>
                <a:gd name="T16" fmla="*/ 0 h 43"/>
                <a:gd name="T17" fmla="*/ 456 w 456"/>
                <a:gd name="T18" fmla="*/ 43 h 43"/>
              </a:gdLst>
              <a:ahLst/>
              <a:cxnLst>
                <a:cxn ang="T10">
                  <a:pos x="T0" y="T1"/>
                </a:cxn>
                <a:cxn ang="T11">
                  <a:pos x="T2" y="T3"/>
                </a:cxn>
                <a:cxn ang="T12">
                  <a:pos x="T4" y="T5"/>
                </a:cxn>
                <a:cxn ang="T13">
                  <a:pos x="T6" y="T7"/>
                </a:cxn>
                <a:cxn ang="T14">
                  <a:pos x="T8" y="T9"/>
                </a:cxn>
              </a:cxnLst>
              <a:rect l="T15" t="T16" r="T17" b="T18"/>
              <a:pathLst>
                <a:path w="456" h="43">
                  <a:moveTo>
                    <a:pt x="414" y="43"/>
                  </a:moveTo>
                  <a:lnTo>
                    <a:pt x="0" y="43"/>
                  </a:lnTo>
                  <a:lnTo>
                    <a:pt x="43" y="0"/>
                  </a:lnTo>
                  <a:lnTo>
                    <a:pt x="456" y="0"/>
                  </a:lnTo>
                  <a:lnTo>
                    <a:pt x="414" y="43"/>
                  </a:lnTo>
                  <a:close/>
                </a:path>
              </a:pathLst>
            </a:custGeom>
            <a:solidFill>
              <a:srgbClr val="798C98"/>
            </a:solidFill>
            <a:ln w="9525">
              <a:noFill/>
              <a:round/>
              <a:headEnd/>
              <a:tailEnd/>
            </a:ln>
          </p:spPr>
          <p:txBody>
            <a:bodyPr/>
            <a:lstStyle/>
            <a:p>
              <a:endParaRPr lang="es-MX"/>
            </a:p>
          </p:txBody>
        </p:sp>
        <p:sp>
          <p:nvSpPr>
            <p:cNvPr id="30759" name="Line 33"/>
            <p:cNvSpPr>
              <a:spLocks noChangeShapeType="1"/>
            </p:cNvSpPr>
            <p:nvPr/>
          </p:nvSpPr>
          <p:spPr bwMode="auto">
            <a:xfrm flipV="1">
              <a:off x="2635" y="4182"/>
              <a:ext cx="42" cy="43"/>
            </a:xfrm>
            <a:prstGeom prst="line">
              <a:avLst/>
            </a:prstGeom>
            <a:noFill/>
            <a:ln w="1270">
              <a:solidFill>
                <a:srgbClr val="798C98"/>
              </a:solidFill>
              <a:miter lim="800000"/>
              <a:headEnd/>
              <a:tailEnd/>
            </a:ln>
          </p:spPr>
          <p:txBody>
            <a:bodyPr/>
            <a:lstStyle/>
            <a:p>
              <a:endParaRPr lang="es-MX"/>
            </a:p>
          </p:txBody>
        </p:sp>
        <p:sp>
          <p:nvSpPr>
            <p:cNvPr id="30760" name="Freeform 34"/>
            <p:cNvSpPr>
              <a:spLocks/>
            </p:cNvSpPr>
            <p:nvPr/>
          </p:nvSpPr>
          <p:spPr bwMode="auto">
            <a:xfrm>
              <a:off x="2635" y="4122"/>
              <a:ext cx="180" cy="163"/>
            </a:xfrm>
            <a:custGeom>
              <a:avLst/>
              <a:gdLst>
                <a:gd name="T0" fmla="*/ 138 w 180"/>
                <a:gd name="T1" fmla="*/ 163 h 163"/>
                <a:gd name="T2" fmla="*/ 0 w 180"/>
                <a:gd name="T3" fmla="*/ 43 h 163"/>
                <a:gd name="T4" fmla="*/ 42 w 180"/>
                <a:gd name="T5" fmla="*/ 0 h 163"/>
                <a:gd name="T6" fmla="*/ 180 w 180"/>
                <a:gd name="T7" fmla="*/ 120 h 163"/>
                <a:gd name="T8" fmla="*/ 138 w 180"/>
                <a:gd name="T9" fmla="*/ 163 h 163"/>
                <a:gd name="T10" fmla="*/ 0 60000 65536"/>
                <a:gd name="T11" fmla="*/ 0 60000 65536"/>
                <a:gd name="T12" fmla="*/ 0 60000 65536"/>
                <a:gd name="T13" fmla="*/ 0 60000 65536"/>
                <a:gd name="T14" fmla="*/ 0 60000 65536"/>
                <a:gd name="T15" fmla="*/ 0 w 180"/>
                <a:gd name="T16" fmla="*/ 0 h 163"/>
                <a:gd name="T17" fmla="*/ 180 w 180"/>
                <a:gd name="T18" fmla="*/ 163 h 163"/>
              </a:gdLst>
              <a:ahLst/>
              <a:cxnLst>
                <a:cxn ang="T10">
                  <a:pos x="T0" y="T1"/>
                </a:cxn>
                <a:cxn ang="T11">
                  <a:pos x="T2" y="T3"/>
                </a:cxn>
                <a:cxn ang="T12">
                  <a:pos x="T4" y="T5"/>
                </a:cxn>
                <a:cxn ang="T13">
                  <a:pos x="T6" y="T7"/>
                </a:cxn>
                <a:cxn ang="T14">
                  <a:pos x="T8" y="T9"/>
                </a:cxn>
              </a:cxnLst>
              <a:rect l="T15" t="T16" r="T17" b="T18"/>
              <a:pathLst>
                <a:path w="180" h="163">
                  <a:moveTo>
                    <a:pt x="138" y="163"/>
                  </a:moveTo>
                  <a:lnTo>
                    <a:pt x="0" y="43"/>
                  </a:lnTo>
                  <a:lnTo>
                    <a:pt x="42" y="0"/>
                  </a:lnTo>
                  <a:lnTo>
                    <a:pt x="180" y="120"/>
                  </a:lnTo>
                  <a:lnTo>
                    <a:pt x="138" y="163"/>
                  </a:lnTo>
                  <a:close/>
                </a:path>
              </a:pathLst>
            </a:custGeom>
            <a:solidFill>
              <a:srgbClr val="A0B9C8"/>
            </a:solidFill>
            <a:ln w="9525">
              <a:noFill/>
              <a:round/>
              <a:headEnd/>
              <a:tailEnd/>
            </a:ln>
          </p:spPr>
          <p:txBody>
            <a:bodyPr/>
            <a:lstStyle/>
            <a:p>
              <a:endParaRPr lang="es-MX"/>
            </a:p>
          </p:txBody>
        </p:sp>
        <p:sp>
          <p:nvSpPr>
            <p:cNvPr id="30761" name="Line 35"/>
            <p:cNvSpPr>
              <a:spLocks noChangeShapeType="1"/>
            </p:cNvSpPr>
            <p:nvPr/>
          </p:nvSpPr>
          <p:spPr bwMode="auto">
            <a:xfrm flipV="1">
              <a:off x="2773" y="4242"/>
              <a:ext cx="42" cy="43"/>
            </a:xfrm>
            <a:prstGeom prst="line">
              <a:avLst/>
            </a:prstGeom>
            <a:noFill/>
            <a:ln w="1270">
              <a:solidFill>
                <a:srgbClr val="A0B9C8"/>
              </a:solidFill>
              <a:miter lim="800000"/>
              <a:headEnd/>
              <a:tailEnd/>
            </a:ln>
          </p:spPr>
          <p:txBody>
            <a:bodyPr/>
            <a:lstStyle/>
            <a:p>
              <a:endParaRPr lang="es-MX"/>
            </a:p>
          </p:txBody>
        </p:sp>
        <p:sp>
          <p:nvSpPr>
            <p:cNvPr id="30762" name="Freeform 36"/>
            <p:cNvSpPr>
              <a:spLocks/>
            </p:cNvSpPr>
            <p:nvPr/>
          </p:nvSpPr>
          <p:spPr bwMode="auto">
            <a:xfrm>
              <a:off x="2221" y="4165"/>
              <a:ext cx="552" cy="240"/>
            </a:xfrm>
            <a:custGeom>
              <a:avLst/>
              <a:gdLst>
                <a:gd name="T0" fmla="*/ 414 w 552"/>
                <a:gd name="T1" fmla="*/ 240 h 240"/>
                <a:gd name="T2" fmla="*/ 552 w 552"/>
                <a:gd name="T3" fmla="*/ 120 h 240"/>
                <a:gd name="T4" fmla="*/ 414 w 552"/>
                <a:gd name="T5" fmla="*/ 0 h 240"/>
                <a:gd name="T6" fmla="*/ 414 w 552"/>
                <a:gd name="T7" fmla="*/ 60 h 240"/>
                <a:gd name="T8" fmla="*/ 0 w 552"/>
                <a:gd name="T9" fmla="*/ 60 h 240"/>
                <a:gd name="T10" fmla="*/ 0 w 552"/>
                <a:gd name="T11" fmla="*/ 180 h 240"/>
                <a:gd name="T12" fmla="*/ 414 w 552"/>
                <a:gd name="T13" fmla="*/ 180 h 240"/>
                <a:gd name="T14" fmla="*/ 414 w 552"/>
                <a:gd name="T15" fmla="*/ 240 h 240"/>
                <a:gd name="T16" fmla="*/ 0 60000 65536"/>
                <a:gd name="T17" fmla="*/ 0 60000 65536"/>
                <a:gd name="T18" fmla="*/ 0 60000 65536"/>
                <a:gd name="T19" fmla="*/ 0 60000 65536"/>
                <a:gd name="T20" fmla="*/ 0 60000 65536"/>
                <a:gd name="T21" fmla="*/ 0 60000 65536"/>
                <a:gd name="T22" fmla="*/ 0 60000 65536"/>
                <a:gd name="T23" fmla="*/ 0 60000 65536"/>
                <a:gd name="T24" fmla="*/ 0 w 552"/>
                <a:gd name="T25" fmla="*/ 0 h 240"/>
                <a:gd name="T26" fmla="*/ 552 w 552"/>
                <a:gd name="T27" fmla="*/ 240 h 24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52" h="240">
                  <a:moveTo>
                    <a:pt x="414" y="240"/>
                  </a:moveTo>
                  <a:lnTo>
                    <a:pt x="552" y="120"/>
                  </a:lnTo>
                  <a:lnTo>
                    <a:pt x="414" y="0"/>
                  </a:lnTo>
                  <a:lnTo>
                    <a:pt x="414" y="60"/>
                  </a:lnTo>
                  <a:lnTo>
                    <a:pt x="0" y="60"/>
                  </a:lnTo>
                  <a:lnTo>
                    <a:pt x="0" y="180"/>
                  </a:lnTo>
                  <a:lnTo>
                    <a:pt x="414" y="180"/>
                  </a:lnTo>
                  <a:lnTo>
                    <a:pt x="414" y="240"/>
                  </a:lnTo>
                  <a:close/>
                </a:path>
              </a:pathLst>
            </a:custGeom>
            <a:solidFill>
              <a:srgbClr val="9CB5C4"/>
            </a:solidFill>
            <a:ln w="9525">
              <a:noFill/>
              <a:round/>
              <a:headEnd/>
              <a:tailEnd/>
            </a:ln>
          </p:spPr>
          <p:txBody>
            <a:bodyPr/>
            <a:lstStyle/>
            <a:p>
              <a:endParaRPr lang="es-MX"/>
            </a:p>
          </p:txBody>
        </p:sp>
        <p:sp>
          <p:nvSpPr>
            <p:cNvPr id="30763" name="Line 37"/>
            <p:cNvSpPr>
              <a:spLocks noChangeShapeType="1"/>
            </p:cNvSpPr>
            <p:nvPr/>
          </p:nvSpPr>
          <p:spPr bwMode="auto">
            <a:xfrm flipV="1">
              <a:off x="2635" y="4285"/>
              <a:ext cx="138" cy="120"/>
            </a:xfrm>
            <a:prstGeom prst="line">
              <a:avLst/>
            </a:prstGeom>
            <a:noFill/>
            <a:ln w="6350">
              <a:solidFill>
                <a:srgbClr val="ADC8D9"/>
              </a:solidFill>
              <a:miter lim="800000"/>
              <a:headEnd/>
              <a:tailEnd/>
            </a:ln>
          </p:spPr>
          <p:txBody>
            <a:bodyPr/>
            <a:lstStyle/>
            <a:p>
              <a:endParaRPr lang="es-MX"/>
            </a:p>
          </p:txBody>
        </p:sp>
        <p:sp>
          <p:nvSpPr>
            <p:cNvPr id="30764" name="Line 38"/>
            <p:cNvSpPr>
              <a:spLocks noChangeShapeType="1"/>
            </p:cNvSpPr>
            <p:nvPr/>
          </p:nvSpPr>
          <p:spPr bwMode="auto">
            <a:xfrm flipH="1" flipV="1">
              <a:off x="2635" y="4165"/>
              <a:ext cx="138" cy="120"/>
            </a:xfrm>
            <a:prstGeom prst="line">
              <a:avLst/>
            </a:prstGeom>
            <a:noFill/>
            <a:ln w="6350">
              <a:solidFill>
                <a:srgbClr val="ADC8D9"/>
              </a:solidFill>
              <a:miter lim="800000"/>
              <a:headEnd/>
              <a:tailEnd/>
            </a:ln>
          </p:spPr>
          <p:txBody>
            <a:bodyPr/>
            <a:lstStyle/>
            <a:p>
              <a:endParaRPr lang="es-MX"/>
            </a:p>
          </p:txBody>
        </p:sp>
        <p:sp>
          <p:nvSpPr>
            <p:cNvPr id="30765" name="Line 39"/>
            <p:cNvSpPr>
              <a:spLocks noChangeShapeType="1"/>
            </p:cNvSpPr>
            <p:nvPr/>
          </p:nvSpPr>
          <p:spPr bwMode="auto">
            <a:xfrm>
              <a:off x="2635" y="4165"/>
              <a:ext cx="0" cy="60"/>
            </a:xfrm>
            <a:prstGeom prst="line">
              <a:avLst/>
            </a:prstGeom>
            <a:noFill/>
            <a:ln w="6350">
              <a:solidFill>
                <a:srgbClr val="ABC6D6"/>
              </a:solidFill>
              <a:miter lim="800000"/>
              <a:headEnd/>
              <a:tailEnd/>
            </a:ln>
          </p:spPr>
          <p:txBody>
            <a:bodyPr/>
            <a:lstStyle/>
            <a:p>
              <a:endParaRPr lang="es-MX"/>
            </a:p>
          </p:txBody>
        </p:sp>
        <p:sp>
          <p:nvSpPr>
            <p:cNvPr id="30766" name="Line 40"/>
            <p:cNvSpPr>
              <a:spLocks noChangeShapeType="1"/>
            </p:cNvSpPr>
            <p:nvPr/>
          </p:nvSpPr>
          <p:spPr bwMode="auto">
            <a:xfrm flipH="1">
              <a:off x="2221" y="4225"/>
              <a:ext cx="414" cy="0"/>
            </a:xfrm>
            <a:prstGeom prst="line">
              <a:avLst/>
            </a:prstGeom>
            <a:noFill/>
            <a:ln w="6350">
              <a:solidFill>
                <a:srgbClr val="92A9B7"/>
              </a:solidFill>
              <a:miter lim="800000"/>
              <a:headEnd/>
              <a:tailEnd/>
            </a:ln>
          </p:spPr>
          <p:txBody>
            <a:bodyPr/>
            <a:lstStyle/>
            <a:p>
              <a:endParaRPr lang="es-MX"/>
            </a:p>
          </p:txBody>
        </p:sp>
        <p:sp>
          <p:nvSpPr>
            <p:cNvPr id="30767" name="Line 41"/>
            <p:cNvSpPr>
              <a:spLocks noChangeShapeType="1"/>
            </p:cNvSpPr>
            <p:nvPr/>
          </p:nvSpPr>
          <p:spPr bwMode="auto">
            <a:xfrm>
              <a:off x="2221" y="4225"/>
              <a:ext cx="0" cy="120"/>
            </a:xfrm>
            <a:prstGeom prst="line">
              <a:avLst/>
            </a:prstGeom>
            <a:noFill/>
            <a:ln w="6350">
              <a:solidFill>
                <a:srgbClr val="ABC6D6"/>
              </a:solidFill>
              <a:miter lim="800000"/>
              <a:headEnd/>
              <a:tailEnd/>
            </a:ln>
          </p:spPr>
          <p:txBody>
            <a:bodyPr/>
            <a:lstStyle/>
            <a:p>
              <a:endParaRPr lang="es-MX"/>
            </a:p>
          </p:txBody>
        </p:sp>
        <p:sp>
          <p:nvSpPr>
            <p:cNvPr id="30768" name="Line 42"/>
            <p:cNvSpPr>
              <a:spLocks noChangeShapeType="1"/>
            </p:cNvSpPr>
            <p:nvPr/>
          </p:nvSpPr>
          <p:spPr bwMode="auto">
            <a:xfrm>
              <a:off x="2221" y="4345"/>
              <a:ext cx="414" cy="0"/>
            </a:xfrm>
            <a:prstGeom prst="line">
              <a:avLst/>
            </a:prstGeom>
            <a:noFill/>
            <a:ln w="6350">
              <a:solidFill>
                <a:srgbClr val="92A9B7"/>
              </a:solidFill>
              <a:miter lim="800000"/>
              <a:headEnd/>
              <a:tailEnd/>
            </a:ln>
          </p:spPr>
          <p:txBody>
            <a:bodyPr/>
            <a:lstStyle/>
            <a:p>
              <a:endParaRPr lang="es-MX"/>
            </a:p>
          </p:txBody>
        </p:sp>
        <p:sp>
          <p:nvSpPr>
            <p:cNvPr id="30769" name="Line 43"/>
            <p:cNvSpPr>
              <a:spLocks noChangeShapeType="1"/>
            </p:cNvSpPr>
            <p:nvPr/>
          </p:nvSpPr>
          <p:spPr bwMode="auto">
            <a:xfrm>
              <a:off x="2635" y="4345"/>
              <a:ext cx="0" cy="60"/>
            </a:xfrm>
            <a:prstGeom prst="line">
              <a:avLst/>
            </a:prstGeom>
            <a:noFill/>
            <a:ln w="6350">
              <a:solidFill>
                <a:srgbClr val="ABC6D6"/>
              </a:solidFill>
              <a:miter lim="800000"/>
              <a:headEnd/>
              <a:tailEnd/>
            </a:ln>
          </p:spPr>
          <p:txBody>
            <a:bodyPr/>
            <a:lstStyle/>
            <a:p>
              <a:endParaRPr lang="es-MX"/>
            </a:p>
          </p:txBody>
        </p:sp>
      </p:grpSp>
      <p:grpSp>
        <p:nvGrpSpPr>
          <p:cNvPr id="17421" name="Group 44"/>
          <p:cNvGrpSpPr>
            <a:grpSpLocks/>
          </p:cNvGrpSpPr>
          <p:nvPr/>
        </p:nvGrpSpPr>
        <p:grpSpPr bwMode="auto">
          <a:xfrm>
            <a:off x="4495800" y="4114800"/>
            <a:ext cx="931863" cy="276225"/>
            <a:chOff x="2221" y="4122"/>
            <a:chExt cx="594" cy="283"/>
          </a:xfrm>
        </p:grpSpPr>
        <p:sp>
          <p:nvSpPr>
            <p:cNvPr id="30746" name="Freeform 45"/>
            <p:cNvSpPr>
              <a:spLocks/>
            </p:cNvSpPr>
            <p:nvPr/>
          </p:nvSpPr>
          <p:spPr bwMode="auto">
            <a:xfrm>
              <a:off x="2221" y="4182"/>
              <a:ext cx="456" cy="43"/>
            </a:xfrm>
            <a:custGeom>
              <a:avLst/>
              <a:gdLst>
                <a:gd name="T0" fmla="*/ 414 w 456"/>
                <a:gd name="T1" fmla="*/ 43 h 43"/>
                <a:gd name="T2" fmla="*/ 0 w 456"/>
                <a:gd name="T3" fmla="*/ 43 h 43"/>
                <a:gd name="T4" fmla="*/ 43 w 456"/>
                <a:gd name="T5" fmla="*/ 0 h 43"/>
                <a:gd name="T6" fmla="*/ 456 w 456"/>
                <a:gd name="T7" fmla="*/ 0 h 43"/>
                <a:gd name="T8" fmla="*/ 414 w 456"/>
                <a:gd name="T9" fmla="*/ 43 h 43"/>
                <a:gd name="T10" fmla="*/ 0 60000 65536"/>
                <a:gd name="T11" fmla="*/ 0 60000 65536"/>
                <a:gd name="T12" fmla="*/ 0 60000 65536"/>
                <a:gd name="T13" fmla="*/ 0 60000 65536"/>
                <a:gd name="T14" fmla="*/ 0 60000 65536"/>
                <a:gd name="T15" fmla="*/ 0 w 456"/>
                <a:gd name="T16" fmla="*/ 0 h 43"/>
                <a:gd name="T17" fmla="*/ 456 w 456"/>
                <a:gd name="T18" fmla="*/ 43 h 43"/>
              </a:gdLst>
              <a:ahLst/>
              <a:cxnLst>
                <a:cxn ang="T10">
                  <a:pos x="T0" y="T1"/>
                </a:cxn>
                <a:cxn ang="T11">
                  <a:pos x="T2" y="T3"/>
                </a:cxn>
                <a:cxn ang="T12">
                  <a:pos x="T4" y="T5"/>
                </a:cxn>
                <a:cxn ang="T13">
                  <a:pos x="T6" y="T7"/>
                </a:cxn>
                <a:cxn ang="T14">
                  <a:pos x="T8" y="T9"/>
                </a:cxn>
              </a:cxnLst>
              <a:rect l="T15" t="T16" r="T17" b="T18"/>
              <a:pathLst>
                <a:path w="456" h="43">
                  <a:moveTo>
                    <a:pt x="414" y="43"/>
                  </a:moveTo>
                  <a:lnTo>
                    <a:pt x="0" y="43"/>
                  </a:lnTo>
                  <a:lnTo>
                    <a:pt x="43" y="0"/>
                  </a:lnTo>
                  <a:lnTo>
                    <a:pt x="456" y="0"/>
                  </a:lnTo>
                  <a:lnTo>
                    <a:pt x="414" y="43"/>
                  </a:lnTo>
                  <a:close/>
                </a:path>
              </a:pathLst>
            </a:custGeom>
            <a:solidFill>
              <a:srgbClr val="798C98"/>
            </a:solidFill>
            <a:ln w="9525">
              <a:noFill/>
              <a:round/>
              <a:headEnd/>
              <a:tailEnd/>
            </a:ln>
          </p:spPr>
          <p:txBody>
            <a:bodyPr/>
            <a:lstStyle/>
            <a:p>
              <a:endParaRPr lang="es-MX"/>
            </a:p>
          </p:txBody>
        </p:sp>
        <p:sp>
          <p:nvSpPr>
            <p:cNvPr id="30747" name="Line 46"/>
            <p:cNvSpPr>
              <a:spLocks noChangeShapeType="1"/>
            </p:cNvSpPr>
            <p:nvPr/>
          </p:nvSpPr>
          <p:spPr bwMode="auto">
            <a:xfrm flipV="1">
              <a:off x="2635" y="4182"/>
              <a:ext cx="42" cy="43"/>
            </a:xfrm>
            <a:prstGeom prst="line">
              <a:avLst/>
            </a:prstGeom>
            <a:noFill/>
            <a:ln w="1270">
              <a:solidFill>
                <a:srgbClr val="798C98"/>
              </a:solidFill>
              <a:miter lim="800000"/>
              <a:headEnd/>
              <a:tailEnd/>
            </a:ln>
          </p:spPr>
          <p:txBody>
            <a:bodyPr/>
            <a:lstStyle/>
            <a:p>
              <a:endParaRPr lang="es-MX"/>
            </a:p>
          </p:txBody>
        </p:sp>
        <p:sp>
          <p:nvSpPr>
            <p:cNvPr id="30748" name="Freeform 47"/>
            <p:cNvSpPr>
              <a:spLocks/>
            </p:cNvSpPr>
            <p:nvPr/>
          </p:nvSpPr>
          <p:spPr bwMode="auto">
            <a:xfrm>
              <a:off x="2635" y="4122"/>
              <a:ext cx="180" cy="163"/>
            </a:xfrm>
            <a:custGeom>
              <a:avLst/>
              <a:gdLst>
                <a:gd name="T0" fmla="*/ 138 w 180"/>
                <a:gd name="T1" fmla="*/ 163 h 163"/>
                <a:gd name="T2" fmla="*/ 0 w 180"/>
                <a:gd name="T3" fmla="*/ 43 h 163"/>
                <a:gd name="T4" fmla="*/ 42 w 180"/>
                <a:gd name="T5" fmla="*/ 0 h 163"/>
                <a:gd name="T6" fmla="*/ 180 w 180"/>
                <a:gd name="T7" fmla="*/ 120 h 163"/>
                <a:gd name="T8" fmla="*/ 138 w 180"/>
                <a:gd name="T9" fmla="*/ 163 h 163"/>
                <a:gd name="T10" fmla="*/ 0 60000 65536"/>
                <a:gd name="T11" fmla="*/ 0 60000 65536"/>
                <a:gd name="T12" fmla="*/ 0 60000 65536"/>
                <a:gd name="T13" fmla="*/ 0 60000 65536"/>
                <a:gd name="T14" fmla="*/ 0 60000 65536"/>
                <a:gd name="T15" fmla="*/ 0 w 180"/>
                <a:gd name="T16" fmla="*/ 0 h 163"/>
                <a:gd name="T17" fmla="*/ 180 w 180"/>
                <a:gd name="T18" fmla="*/ 163 h 163"/>
              </a:gdLst>
              <a:ahLst/>
              <a:cxnLst>
                <a:cxn ang="T10">
                  <a:pos x="T0" y="T1"/>
                </a:cxn>
                <a:cxn ang="T11">
                  <a:pos x="T2" y="T3"/>
                </a:cxn>
                <a:cxn ang="T12">
                  <a:pos x="T4" y="T5"/>
                </a:cxn>
                <a:cxn ang="T13">
                  <a:pos x="T6" y="T7"/>
                </a:cxn>
                <a:cxn ang="T14">
                  <a:pos x="T8" y="T9"/>
                </a:cxn>
              </a:cxnLst>
              <a:rect l="T15" t="T16" r="T17" b="T18"/>
              <a:pathLst>
                <a:path w="180" h="163">
                  <a:moveTo>
                    <a:pt x="138" y="163"/>
                  </a:moveTo>
                  <a:lnTo>
                    <a:pt x="0" y="43"/>
                  </a:lnTo>
                  <a:lnTo>
                    <a:pt x="42" y="0"/>
                  </a:lnTo>
                  <a:lnTo>
                    <a:pt x="180" y="120"/>
                  </a:lnTo>
                  <a:lnTo>
                    <a:pt x="138" y="163"/>
                  </a:lnTo>
                  <a:close/>
                </a:path>
              </a:pathLst>
            </a:custGeom>
            <a:solidFill>
              <a:srgbClr val="A0B9C8"/>
            </a:solidFill>
            <a:ln w="9525">
              <a:noFill/>
              <a:round/>
              <a:headEnd/>
              <a:tailEnd/>
            </a:ln>
          </p:spPr>
          <p:txBody>
            <a:bodyPr/>
            <a:lstStyle/>
            <a:p>
              <a:endParaRPr lang="es-MX"/>
            </a:p>
          </p:txBody>
        </p:sp>
        <p:sp>
          <p:nvSpPr>
            <p:cNvPr id="30749" name="Line 48"/>
            <p:cNvSpPr>
              <a:spLocks noChangeShapeType="1"/>
            </p:cNvSpPr>
            <p:nvPr/>
          </p:nvSpPr>
          <p:spPr bwMode="auto">
            <a:xfrm flipV="1">
              <a:off x="2773" y="4242"/>
              <a:ext cx="42" cy="43"/>
            </a:xfrm>
            <a:prstGeom prst="line">
              <a:avLst/>
            </a:prstGeom>
            <a:noFill/>
            <a:ln w="1270">
              <a:solidFill>
                <a:srgbClr val="A0B9C8"/>
              </a:solidFill>
              <a:miter lim="800000"/>
              <a:headEnd/>
              <a:tailEnd/>
            </a:ln>
          </p:spPr>
          <p:txBody>
            <a:bodyPr/>
            <a:lstStyle/>
            <a:p>
              <a:endParaRPr lang="es-MX"/>
            </a:p>
          </p:txBody>
        </p:sp>
        <p:sp>
          <p:nvSpPr>
            <p:cNvPr id="30750" name="Freeform 49"/>
            <p:cNvSpPr>
              <a:spLocks/>
            </p:cNvSpPr>
            <p:nvPr/>
          </p:nvSpPr>
          <p:spPr bwMode="auto">
            <a:xfrm>
              <a:off x="2221" y="4165"/>
              <a:ext cx="552" cy="240"/>
            </a:xfrm>
            <a:custGeom>
              <a:avLst/>
              <a:gdLst>
                <a:gd name="T0" fmla="*/ 414 w 552"/>
                <a:gd name="T1" fmla="*/ 240 h 240"/>
                <a:gd name="T2" fmla="*/ 552 w 552"/>
                <a:gd name="T3" fmla="*/ 120 h 240"/>
                <a:gd name="T4" fmla="*/ 414 w 552"/>
                <a:gd name="T5" fmla="*/ 0 h 240"/>
                <a:gd name="T6" fmla="*/ 414 w 552"/>
                <a:gd name="T7" fmla="*/ 60 h 240"/>
                <a:gd name="T8" fmla="*/ 0 w 552"/>
                <a:gd name="T9" fmla="*/ 60 h 240"/>
                <a:gd name="T10" fmla="*/ 0 w 552"/>
                <a:gd name="T11" fmla="*/ 180 h 240"/>
                <a:gd name="T12" fmla="*/ 414 w 552"/>
                <a:gd name="T13" fmla="*/ 180 h 240"/>
                <a:gd name="T14" fmla="*/ 414 w 552"/>
                <a:gd name="T15" fmla="*/ 240 h 240"/>
                <a:gd name="T16" fmla="*/ 0 60000 65536"/>
                <a:gd name="T17" fmla="*/ 0 60000 65536"/>
                <a:gd name="T18" fmla="*/ 0 60000 65536"/>
                <a:gd name="T19" fmla="*/ 0 60000 65536"/>
                <a:gd name="T20" fmla="*/ 0 60000 65536"/>
                <a:gd name="T21" fmla="*/ 0 60000 65536"/>
                <a:gd name="T22" fmla="*/ 0 60000 65536"/>
                <a:gd name="T23" fmla="*/ 0 60000 65536"/>
                <a:gd name="T24" fmla="*/ 0 w 552"/>
                <a:gd name="T25" fmla="*/ 0 h 240"/>
                <a:gd name="T26" fmla="*/ 552 w 552"/>
                <a:gd name="T27" fmla="*/ 240 h 24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52" h="240">
                  <a:moveTo>
                    <a:pt x="414" y="240"/>
                  </a:moveTo>
                  <a:lnTo>
                    <a:pt x="552" y="120"/>
                  </a:lnTo>
                  <a:lnTo>
                    <a:pt x="414" y="0"/>
                  </a:lnTo>
                  <a:lnTo>
                    <a:pt x="414" y="60"/>
                  </a:lnTo>
                  <a:lnTo>
                    <a:pt x="0" y="60"/>
                  </a:lnTo>
                  <a:lnTo>
                    <a:pt x="0" y="180"/>
                  </a:lnTo>
                  <a:lnTo>
                    <a:pt x="414" y="180"/>
                  </a:lnTo>
                  <a:lnTo>
                    <a:pt x="414" y="240"/>
                  </a:lnTo>
                  <a:close/>
                </a:path>
              </a:pathLst>
            </a:custGeom>
            <a:solidFill>
              <a:srgbClr val="9CB5C4"/>
            </a:solidFill>
            <a:ln w="9525">
              <a:noFill/>
              <a:round/>
              <a:headEnd/>
              <a:tailEnd/>
            </a:ln>
          </p:spPr>
          <p:txBody>
            <a:bodyPr/>
            <a:lstStyle/>
            <a:p>
              <a:endParaRPr lang="es-MX"/>
            </a:p>
          </p:txBody>
        </p:sp>
        <p:sp>
          <p:nvSpPr>
            <p:cNvPr id="30751" name="Line 50"/>
            <p:cNvSpPr>
              <a:spLocks noChangeShapeType="1"/>
            </p:cNvSpPr>
            <p:nvPr/>
          </p:nvSpPr>
          <p:spPr bwMode="auto">
            <a:xfrm flipV="1">
              <a:off x="2635" y="4285"/>
              <a:ext cx="138" cy="120"/>
            </a:xfrm>
            <a:prstGeom prst="line">
              <a:avLst/>
            </a:prstGeom>
            <a:noFill/>
            <a:ln w="6350">
              <a:solidFill>
                <a:srgbClr val="ADC8D9"/>
              </a:solidFill>
              <a:miter lim="800000"/>
              <a:headEnd/>
              <a:tailEnd/>
            </a:ln>
          </p:spPr>
          <p:txBody>
            <a:bodyPr/>
            <a:lstStyle/>
            <a:p>
              <a:endParaRPr lang="es-MX"/>
            </a:p>
          </p:txBody>
        </p:sp>
        <p:sp>
          <p:nvSpPr>
            <p:cNvPr id="30752" name="Line 51"/>
            <p:cNvSpPr>
              <a:spLocks noChangeShapeType="1"/>
            </p:cNvSpPr>
            <p:nvPr/>
          </p:nvSpPr>
          <p:spPr bwMode="auto">
            <a:xfrm flipH="1" flipV="1">
              <a:off x="2635" y="4165"/>
              <a:ext cx="138" cy="120"/>
            </a:xfrm>
            <a:prstGeom prst="line">
              <a:avLst/>
            </a:prstGeom>
            <a:noFill/>
            <a:ln w="6350">
              <a:solidFill>
                <a:srgbClr val="ADC8D9"/>
              </a:solidFill>
              <a:miter lim="800000"/>
              <a:headEnd/>
              <a:tailEnd/>
            </a:ln>
          </p:spPr>
          <p:txBody>
            <a:bodyPr/>
            <a:lstStyle/>
            <a:p>
              <a:endParaRPr lang="es-MX"/>
            </a:p>
          </p:txBody>
        </p:sp>
        <p:sp>
          <p:nvSpPr>
            <p:cNvPr id="30753" name="Line 52"/>
            <p:cNvSpPr>
              <a:spLocks noChangeShapeType="1"/>
            </p:cNvSpPr>
            <p:nvPr/>
          </p:nvSpPr>
          <p:spPr bwMode="auto">
            <a:xfrm>
              <a:off x="2635" y="4165"/>
              <a:ext cx="0" cy="60"/>
            </a:xfrm>
            <a:prstGeom prst="line">
              <a:avLst/>
            </a:prstGeom>
            <a:noFill/>
            <a:ln w="6350">
              <a:solidFill>
                <a:srgbClr val="ABC6D6"/>
              </a:solidFill>
              <a:miter lim="800000"/>
              <a:headEnd/>
              <a:tailEnd/>
            </a:ln>
          </p:spPr>
          <p:txBody>
            <a:bodyPr/>
            <a:lstStyle/>
            <a:p>
              <a:endParaRPr lang="es-MX"/>
            </a:p>
          </p:txBody>
        </p:sp>
        <p:sp>
          <p:nvSpPr>
            <p:cNvPr id="30754" name="Line 53"/>
            <p:cNvSpPr>
              <a:spLocks noChangeShapeType="1"/>
            </p:cNvSpPr>
            <p:nvPr/>
          </p:nvSpPr>
          <p:spPr bwMode="auto">
            <a:xfrm flipH="1">
              <a:off x="2221" y="4225"/>
              <a:ext cx="414" cy="0"/>
            </a:xfrm>
            <a:prstGeom prst="line">
              <a:avLst/>
            </a:prstGeom>
            <a:noFill/>
            <a:ln w="6350">
              <a:solidFill>
                <a:srgbClr val="92A9B7"/>
              </a:solidFill>
              <a:miter lim="800000"/>
              <a:headEnd/>
              <a:tailEnd/>
            </a:ln>
          </p:spPr>
          <p:txBody>
            <a:bodyPr/>
            <a:lstStyle/>
            <a:p>
              <a:endParaRPr lang="es-MX"/>
            </a:p>
          </p:txBody>
        </p:sp>
        <p:sp>
          <p:nvSpPr>
            <p:cNvPr id="30755" name="Line 54"/>
            <p:cNvSpPr>
              <a:spLocks noChangeShapeType="1"/>
            </p:cNvSpPr>
            <p:nvPr/>
          </p:nvSpPr>
          <p:spPr bwMode="auto">
            <a:xfrm>
              <a:off x="2221" y="4225"/>
              <a:ext cx="0" cy="120"/>
            </a:xfrm>
            <a:prstGeom prst="line">
              <a:avLst/>
            </a:prstGeom>
            <a:noFill/>
            <a:ln w="6350">
              <a:solidFill>
                <a:srgbClr val="ABC6D6"/>
              </a:solidFill>
              <a:miter lim="800000"/>
              <a:headEnd/>
              <a:tailEnd/>
            </a:ln>
          </p:spPr>
          <p:txBody>
            <a:bodyPr/>
            <a:lstStyle/>
            <a:p>
              <a:endParaRPr lang="es-MX"/>
            </a:p>
          </p:txBody>
        </p:sp>
        <p:sp>
          <p:nvSpPr>
            <p:cNvPr id="30756" name="Line 55"/>
            <p:cNvSpPr>
              <a:spLocks noChangeShapeType="1"/>
            </p:cNvSpPr>
            <p:nvPr/>
          </p:nvSpPr>
          <p:spPr bwMode="auto">
            <a:xfrm>
              <a:off x="2221" y="4345"/>
              <a:ext cx="414" cy="0"/>
            </a:xfrm>
            <a:prstGeom prst="line">
              <a:avLst/>
            </a:prstGeom>
            <a:noFill/>
            <a:ln w="6350">
              <a:solidFill>
                <a:srgbClr val="92A9B7"/>
              </a:solidFill>
              <a:miter lim="800000"/>
              <a:headEnd/>
              <a:tailEnd/>
            </a:ln>
          </p:spPr>
          <p:txBody>
            <a:bodyPr/>
            <a:lstStyle/>
            <a:p>
              <a:endParaRPr lang="es-MX"/>
            </a:p>
          </p:txBody>
        </p:sp>
        <p:sp>
          <p:nvSpPr>
            <p:cNvPr id="30757" name="Line 56"/>
            <p:cNvSpPr>
              <a:spLocks noChangeShapeType="1"/>
            </p:cNvSpPr>
            <p:nvPr/>
          </p:nvSpPr>
          <p:spPr bwMode="auto">
            <a:xfrm>
              <a:off x="2635" y="4345"/>
              <a:ext cx="0" cy="60"/>
            </a:xfrm>
            <a:prstGeom prst="line">
              <a:avLst/>
            </a:prstGeom>
            <a:noFill/>
            <a:ln w="6350">
              <a:solidFill>
                <a:srgbClr val="ABC6D6"/>
              </a:solidFill>
              <a:miter lim="800000"/>
              <a:headEnd/>
              <a:tailEnd/>
            </a:ln>
          </p:spPr>
          <p:txBody>
            <a:bodyPr/>
            <a:lstStyle/>
            <a:p>
              <a:endParaRPr lang="es-MX"/>
            </a:p>
          </p:txBody>
        </p:sp>
      </p:grpSp>
      <p:pic>
        <p:nvPicPr>
          <p:cNvPr id="17422" name="Picture 57"/>
          <p:cNvPicPr>
            <a:picLocks noChangeAspect="1" noChangeArrowheads="1"/>
          </p:cNvPicPr>
          <p:nvPr/>
        </p:nvPicPr>
        <p:blipFill>
          <a:blip r:embed="rId7" cstate="print"/>
          <a:srcRect/>
          <a:stretch>
            <a:fillRect/>
          </a:stretch>
        </p:blipFill>
        <p:spPr bwMode="auto">
          <a:xfrm>
            <a:off x="1752600" y="3276600"/>
            <a:ext cx="398463" cy="407988"/>
          </a:xfrm>
          <a:prstGeom prst="rect">
            <a:avLst/>
          </a:prstGeom>
          <a:noFill/>
          <a:ln w="9525">
            <a:noFill/>
            <a:miter lim="800000"/>
            <a:headEnd/>
            <a:tailEnd/>
          </a:ln>
        </p:spPr>
      </p:pic>
      <p:pic>
        <p:nvPicPr>
          <p:cNvPr id="17423" name="Picture 58"/>
          <p:cNvPicPr>
            <a:picLocks noChangeAspect="1" noChangeArrowheads="1"/>
          </p:cNvPicPr>
          <p:nvPr/>
        </p:nvPicPr>
        <p:blipFill>
          <a:blip r:embed="rId7" cstate="print"/>
          <a:srcRect/>
          <a:stretch>
            <a:fillRect/>
          </a:stretch>
        </p:blipFill>
        <p:spPr bwMode="auto">
          <a:xfrm>
            <a:off x="1752600" y="3886200"/>
            <a:ext cx="376237" cy="381000"/>
          </a:xfrm>
          <a:prstGeom prst="rect">
            <a:avLst/>
          </a:prstGeom>
          <a:noFill/>
          <a:ln w="9525">
            <a:noFill/>
            <a:miter lim="800000"/>
            <a:headEnd/>
            <a:tailEnd/>
          </a:ln>
        </p:spPr>
      </p:pic>
      <p:pic>
        <p:nvPicPr>
          <p:cNvPr id="17424" name="Picture 59"/>
          <p:cNvPicPr>
            <a:picLocks noChangeAspect="1" noChangeArrowheads="1"/>
          </p:cNvPicPr>
          <p:nvPr/>
        </p:nvPicPr>
        <p:blipFill>
          <a:blip r:embed="rId7" cstate="print"/>
          <a:srcRect/>
          <a:stretch>
            <a:fillRect/>
          </a:stretch>
        </p:blipFill>
        <p:spPr bwMode="auto">
          <a:xfrm>
            <a:off x="1752600" y="4495800"/>
            <a:ext cx="379413" cy="381000"/>
          </a:xfrm>
          <a:prstGeom prst="rect">
            <a:avLst/>
          </a:prstGeom>
          <a:noFill/>
          <a:ln w="9525">
            <a:noFill/>
            <a:miter lim="800000"/>
            <a:headEnd/>
            <a:tailEnd/>
          </a:ln>
        </p:spPr>
      </p:pic>
      <p:sp>
        <p:nvSpPr>
          <p:cNvPr id="17425" name="Text Box 60"/>
          <p:cNvSpPr txBox="1">
            <a:spLocks noChangeArrowheads="1"/>
          </p:cNvSpPr>
          <p:nvPr/>
        </p:nvSpPr>
        <p:spPr bwMode="auto">
          <a:xfrm>
            <a:off x="685800" y="3733800"/>
            <a:ext cx="838200" cy="384175"/>
          </a:xfrm>
          <a:prstGeom prst="rect">
            <a:avLst/>
          </a:prstGeom>
          <a:noFill/>
          <a:ln w="9525">
            <a:noFill/>
            <a:miter lim="800000"/>
            <a:headEnd/>
            <a:tailEnd/>
          </a:ln>
        </p:spPr>
        <p:txBody>
          <a:bodyPr lIns="0" tIns="0" rIns="0" bIns="0"/>
          <a:lstStyle/>
          <a:p>
            <a:pPr>
              <a:buFont typeface="Tahoma" pitchFamily="34" charset="0"/>
              <a:buNone/>
              <a:defRPr/>
            </a:pPr>
            <a:r>
              <a:rPr lang="en-US" sz="1200" b="1" dirty="0">
                <a:solidFill>
                  <a:schemeClr val="accent2"/>
                </a:solidFill>
                <a:latin typeface="+mn-lt"/>
              </a:rPr>
              <a:t>Bank’s </a:t>
            </a:r>
          </a:p>
          <a:p>
            <a:pPr>
              <a:buFont typeface="Tahoma" pitchFamily="34" charset="0"/>
              <a:buNone/>
              <a:defRPr/>
            </a:pPr>
            <a:r>
              <a:rPr lang="en-US" sz="1200" b="1" dirty="0">
                <a:solidFill>
                  <a:schemeClr val="accent2"/>
                </a:solidFill>
                <a:latin typeface="+mn-lt"/>
              </a:rPr>
              <a:t>systems</a:t>
            </a:r>
          </a:p>
          <a:p>
            <a:pPr>
              <a:buFont typeface="Tahoma" pitchFamily="34" charset="0"/>
              <a:buNone/>
              <a:defRPr/>
            </a:pPr>
            <a:endParaRPr lang="en-US" sz="1200" dirty="0">
              <a:solidFill>
                <a:srgbClr val="003366"/>
              </a:solidFill>
              <a:latin typeface="+mn-lt"/>
            </a:endParaRPr>
          </a:p>
        </p:txBody>
      </p:sp>
      <p:sp>
        <p:nvSpPr>
          <p:cNvPr id="17426" name="AutoShape 61"/>
          <p:cNvSpPr>
            <a:spLocks/>
          </p:cNvSpPr>
          <p:nvPr/>
        </p:nvSpPr>
        <p:spPr bwMode="auto">
          <a:xfrm rot="10800000">
            <a:off x="1447800" y="3352800"/>
            <a:ext cx="233362" cy="1295400"/>
          </a:xfrm>
          <a:prstGeom prst="rightBrace">
            <a:avLst>
              <a:gd name="adj1" fmla="val 46259"/>
              <a:gd name="adj2" fmla="val 50000"/>
            </a:avLst>
          </a:prstGeom>
          <a:noFill/>
          <a:ln w="12700" cap="sq">
            <a:solidFill>
              <a:schemeClr val="tx1"/>
            </a:solidFill>
            <a:round/>
            <a:headEnd/>
            <a:tailEnd/>
          </a:ln>
        </p:spPr>
        <p:txBody>
          <a:bodyPr wrap="none" anchor="ctr"/>
          <a:lstStyle/>
          <a:p>
            <a:pPr eaLnBrk="0" hangingPunct="0"/>
            <a:endParaRPr lang="es-MX"/>
          </a:p>
        </p:txBody>
      </p:sp>
      <p:sp>
        <p:nvSpPr>
          <p:cNvPr id="17427" name="AutoShape 62"/>
          <p:cNvSpPr>
            <a:spLocks/>
          </p:cNvSpPr>
          <p:nvPr/>
        </p:nvSpPr>
        <p:spPr bwMode="auto">
          <a:xfrm rot="5400000">
            <a:off x="6934200" y="3352800"/>
            <a:ext cx="228600" cy="2667000"/>
          </a:xfrm>
          <a:prstGeom prst="rightBrace">
            <a:avLst>
              <a:gd name="adj1" fmla="val 97222"/>
              <a:gd name="adj2" fmla="val 50000"/>
            </a:avLst>
          </a:prstGeom>
          <a:noFill/>
          <a:ln w="9525">
            <a:solidFill>
              <a:schemeClr val="tx1"/>
            </a:solidFill>
            <a:round/>
            <a:headEnd/>
            <a:tailEnd/>
          </a:ln>
        </p:spPr>
        <p:txBody>
          <a:bodyPr wrap="none" anchor="ctr"/>
          <a:lstStyle/>
          <a:p>
            <a:pPr eaLnBrk="0" hangingPunct="0"/>
            <a:endParaRPr lang="es-MX"/>
          </a:p>
        </p:txBody>
      </p:sp>
      <p:sp>
        <p:nvSpPr>
          <p:cNvPr id="17428" name="AutoShape 63"/>
          <p:cNvSpPr>
            <a:spLocks noChangeArrowheads="1"/>
          </p:cNvSpPr>
          <p:nvPr/>
        </p:nvSpPr>
        <p:spPr bwMode="auto">
          <a:xfrm>
            <a:off x="6553200" y="4876800"/>
            <a:ext cx="914400" cy="622300"/>
          </a:xfrm>
          <a:prstGeom prst="flowChartMultidocument">
            <a:avLst/>
          </a:prstGeom>
          <a:solidFill>
            <a:srgbClr val="99CCFF"/>
          </a:solidFill>
          <a:ln w="9525">
            <a:solidFill>
              <a:schemeClr val="tx1"/>
            </a:solidFill>
            <a:miter lim="800000"/>
            <a:headEnd/>
            <a:tailEnd/>
          </a:ln>
        </p:spPr>
        <p:txBody>
          <a:bodyPr wrap="none" anchor="ctr"/>
          <a:lstStyle/>
          <a:p>
            <a:pPr eaLnBrk="0" hangingPunct="0"/>
            <a:endParaRPr lang="es-MX"/>
          </a:p>
        </p:txBody>
      </p:sp>
      <p:sp>
        <p:nvSpPr>
          <p:cNvPr id="17429" name="Text Box 64"/>
          <p:cNvSpPr txBox="1">
            <a:spLocks noChangeArrowheads="1"/>
          </p:cNvSpPr>
          <p:nvPr/>
        </p:nvSpPr>
        <p:spPr bwMode="auto">
          <a:xfrm>
            <a:off x="7772400" y="4876800"/>
            <a:ext cx="1143000" cy="685800"/>
          </a:xfrm>
          <a:prstGeom prst="rect">
            <a:avLst/>
          </a:prstGeom>
          <a:noFill/>
          <a:ln w="9525">
            <a:noFill/>
            <a:miter lim="800000"/>
            <a:headEnd/>
            <a:tailEnd/>
          </a:ln>
        </p:spPr>
        <p:txBody>
          <a:bodyPr lIns="0" tIns="0" rIns="0" bIns="0"/>
          <a:lstStyle/>
          <a:p>
            <a:pPr>
              <a:buFont typeface="Tahoma" pitchFamily="34" charset="0"/>
              <a:buNone/>
              <a:defRPr/>
            </a:pPr>
            <a:r>
              <a:rPr lang="en-US" sz="1100" b="1" dirty="0">
                <a:solidFill>
                  <a:schemeClr val="accent2"/>
                </a:solidFill>
                <a:latin typeface="+mn-lt"/>
              </a:rPr>
              <a:t>“Financial Statement”</a:t>
            </a:r>
          </a:p>
          <a:p>
            <a:pPr>
              <a:buFont typeface="Tahoma" pitchFamily="34" charset="0"/>
              <a:buNone/>
              <a:defRPr/>
            </a:pPr>
            <a:r>
              <a:rPr lang="en-US" sz="1100" b="1" dirty="0">
                <a:solidFill>
                  <a:schemeClr val="accent2"/>
                </a:solidFill>
                <a:latin typeface="+mn-lt"/>
              </a:rPr>
              <a:t>per person, per institution</a:t>
            </a:r>
          </a:p>
        </p:txBody>
      </p:sp>
      <p:sp>
        <p:nvSpPr>
          <p:cNvPr id="17430" name="AutoShape 73"/>
          <p:cNvSpPr>
            <a:spLocks noChangeArrowheads="1"/>
          </p:cNvSpPr>
          <p:nvPr/>
        </p:nvSpPr>
        <p:spPr bwMode="auto">
          <a:xfrm>
            <a:off x="2286000" y="4038600"/>
            <a:ext cx="304800" cy="152400"/>
          </a:xfrm>
          <a:prstGeom prst="rightArrow">
            <a:avLst>
              <a:gd name="adj1" fmla="val 50000"/>
              <a:gd name="adj2" fmla="val 50000"/>
            </a:avLst>
          </a:prstGeom>
          <a:solidFill>
            <a:srgbClr val="FFCC99"/>
          </a:solidFill>
          <a:ln w="9525">
            <a:miter lim="800000"/>
            <a:headEnd/>
            <a:tailEnd/>
          </a:ln>
          <a:scene3d>
            <a:camera prst="legacyPerspectiveTopRight"/>
            <a:lightRig rig="legacyFlat3" dir="b"/>
          </a:scene3d>
          <a:sp3d extrusionH="201600" prstMaterial="legacyMatte">
            <a:bevelT w="13500" h="13500" prst="angle"/>
            <a:bevelB w="13500" h="13500" prst="angle"/>
            <a:extrusionClr>
              <a:srgbClr val="FFCC99"/>
            </a:extrusionClr>
          </a:sp3d>
        </p:spPr>
        <p:txBody>
          <a:bodyPr wrap="none" anchor="ctr">
            <a:flatTx/>
          </a:bodyPr>
          <a:lstStyle/>
          <a:p>
            <a:pPr eaLnBrk="0" hangingPunct="0"/>
            <a:endParaRPr lang="es-MX"/>
          </a:p>
        </p:txBody>
      </p:sp>
      <p:sp>
        <p:nvSpPr>
          <p:cNvPr id="17431" name="AutoShape 74"/>
          <p:cNvSpPr>
            <a:spLocks noChangeArrowheads="1"/>
          </p:cNvSpPr>
          <p:nvPr/>
        </p:nvSpPr>
        <p:spPr bwMode="auto">
          <a:xfrm rot="-1308084">
            <a:off x="2303400" y="4623150"/>
            <a:ext cx="304800" cy="152400"/>
          </a:xfrm>
          <a:prstGeom prst="rightArrow">
            <a:avLst>
              <a:gd name="adj1" fmla="val 50000"/>
              <a:gd name="adj2" fmla="val 50000"/>
            </a:avLst>
          </a:prstGeom>
          <a:solidFill>
            <a:srgbClr val="FFCC99"/>
          </a:solidFill>
          <a:ln w="9525">
            <a:miter lim="800000"/>
            <a:headEnd/>
            <a:tailEnd/>
          </a:ln>
          <a:scene3d>
            <a:camera prst="legacyPerspectiveTopRight"/>
            <a:lightRig rig="legacyFlat3" dir="b"/>
          </a:scene3d>
          <a:sp3d extrusionH="201600" prstMaterial="legacyMatte">
            <a:bevelT w="13500" h="13500" prst="angle"/>
            <a:bevelB w="13500" h="13500" prst="angle"/>
            <a:extrusionClr>
              <a:srgbClr val="FFCC99"/>
            </a:extrusionClr>
          </a:sp3d>
        </p:spPr>
        <p:txBody>
          <a:bodyPr wrap="none" anchor="ctr">
            <a:flatTx/>
          </a:bodyPr>
          <a:lstStyle/>
          <a:p>
            <a:pPr eaLnBrk="0" hangingPunct="0"/>
            <a:endParaRPr lang="es-MX"/>
          </a:p>
        </p:txBody>
      </p:sp>
      <p:sp>
        <p:nvSpPr>
          <p:cNvPr id="17432" name="AutoShape 75"/>
          <p:cNvSpPr>
            <a:spLocks noChangeArrowheads="1"/>
          </p:cNvSpPr>
          <p:nvPr/>
        </p:nvSpPr>
        <p:spPr bwMode="auto">
          <a:xfrm rot="1320000">
            <a:off x="2303448" y="3480541"/>
            <a:ext cx="304800" cy="152400"/>
          </a:xfrm>
          <a:prstGeom prst="rightArrow">
            <a:avLst>
              <a:gd name="adj1" fmla="val 50000"/>
              <a:gd name="adj2" fmla="val 50000"/>
            </a:avLst>
          </a:prstGeom>
          <a:solidFill>
            <a:srgbClr val="FFCC99"/>
          </a:solidFill>
          <a:ln w="9525">
            <a:miter lim="800000"/>
            <a:headEnd/>
            <a:tailEnd/>
          </a:ln>
          <a:scene3d>
            <a:camera prst="legacyPerspectiveTopRight"/>
            <a:lightRig rig="legacyFlat3" dir="b"/>
          </a:scene3d>
          <a:sp3d extrusionH="201600" prstMaterial="legacyMatte">
            <a:bevelT w="13500" h="13500" prst="angle"/>
            <a:bevelB w="13500" h="13500" prst="angle"/>
            <a:extrusionClr>
              <a:srgbClr val="FFCC99"/>
            </a:extrusionClr>
          </a:sp3d>
        </p:spPr>
        <p:txBody>
          <a:bodyPr wrap="none" anchor="ctr">
            <a:flatTx/>
          </a:bodyPr>
          <a:lstStyle/>
          <a:p>
            <a:pPr eaLnBrk="0" hangingPunct="0"/>
            <a:endParaRPr lang="es-MX"/>
          </a:p>
        </p:txBody>
      </p:sp>
      <p:sp>
        <p:nvSpPr>
          <p:cNvPr id="73" name="Rectangle 78"/>
          <p:cNvSpPr txBox="1">
            <a:spLocks noChangeArrowheads="1"/>
          </p:cNvSpPr>
          <p:nvPr/>
        </p:nvSpPr>
        <p:spPr bwMode="auto">
          <a:xfrm>
            <a:off x="704850" y="5486400"/>
            <a:ext cx="7683500" cy="1066800"/>
          </a:xfrm>
          <a:prstGeom prst="rect">
            <a:avLst/>
          </a:prstGeom>
          <a:noFill/>
          <a:ln w="9525">
            <a:noFill/>
            <a:miter lim="800000"/>
            <a:headEnd/>
            <a:tailEnd/>
          </a:ln>
        </p:spPr>
        <p:txBody>
          <a:bodyPr/>
          <a:lstStyle/>
          <a:p>
            <a:pPr marL="457200" indent="-457200">
              <a:spcBef>
                <a:spcPct val="20000"/>
              </a:spcBef>
              <a:buFont typeface="Wingdings" pitchFamily="2" charset="2"/>
              <a:buChar char="§"/>
            </a:pPr>
            <a:endParaRPr lang="es-MX" sz="1400">
              <a:solidFill>
                <a:schemeClr val="accent2"/>
              </a:solidFill>
              <a:latin typeface="Verdana" pitchFamily="34" charset="0"/>
            </a:endParaRPr>
          </a:p>
        </p:txBody>
      </p:sp>
      <p:sp>
        <p:nvSpPr>
          <p:cNvPr id="30745" name="Rectangle 2"/>
          <p:cNvSpPr>
            <a:spLocks noGrp="1" noChangeArrowheads="1"/>
          </p:cNvSpPr>
          <p:nvPr>
            <p:ph type="title"/>
          </p:nvPr>
        </p:nvSpPr>
        <p:spPr>
          <a:xfrm>
            <a:off x="1066800" y="304800"/>
            <a:ext cx="7391400" cy="1143000"/>
          </a:xfrm>
        </p:spPr>
        <p:txBody>
          <a:bodyPr/>
          <a:lstStyle/>
          <a:p>
            <a:pPr eaLnBrk="1" hangingPunct="1"/>
            <a:r>
              <a:rPr lang="en-US" dirty="0" smtClean="0">
                <a:solidFill>
                  <a:schemeClr val="accent2"/>
                </a:solidFill>
              </a:rPr>
              <a:t>Deposit Insurance            Monitoring System</a:t>
            </a:r>
            <a:endParaRPr lang="es-MX" dirty="0" smtClean="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fade">
                                      <p:cBhvr>
                                        <p:cTn id="7" dur="2000"/>
                                        <p:tgtEl>
                                          <p:spTgt spid="17412"/>
                                        </p:tgtEl>
                                      </p:cBhvr>
                                    </p:animEffect>
                                  </p:childTnLst>
                                </p:cTn>
                              </p:par>
                              <p:par>
                                <p:cTn id="8" presetID="10" presetClass="entr" presetSubtype="0" fill="hold" nodeType="withEffect">
                                  <p:stCondLst>
                                    <p:cond delay="0"/>
                                  </p:stCondLst>
                                  <p:childTnLst>
                                    <p:set>
                                      <p:cBhvr>
                                        <p:cTn id="9" dur="1" fill="hold">
                                          <p:stCondLst>
                                            <p:cond delay="0"/>
                                          </p:stCondLst>
                                        </p:cTn>
                                        <p:tgtEl>
                                          <p:spTgt spid="17413"/>
                                        </p:tgtEl>
                                        <p:attrNameLst>
                                          <p:attrName>style.visibility</p:attrName>
                                        </p:attrNameLst>
                                      </p:cBhvr>
                                      <p:to>
                                        <p:strVal val="visible"/>
                                      </p:to>
                                    </p:set>
                                    <p:animEffect transition="in" filter="fade">
                                      <p:cBhvr>
                                        <p:cTn id="10" dur="2000"/>
                                        <p:tgtEl>
                                          <p:spTgt spid="17413"/>
                                        </p:tgtEl>
                                      </p:cBhvr>
                                    </p:animEffect>
                                  </p:childTnLst>
                                </p:cTn>
                              </p:par>
                              <p:par>
                                <p:cTn id="11" presetID="10" presetClass="entr" presetSubtype="0" fill="hold" nodeType="withEffect">
                                  <p:stCondLst>
                                    <p:cond delay="0"/>
                                  </p:stCondLst>
                                  <p:childTnLst>
                                    <p:set>
                                      <p:cBhvr>
                                        <p:cTn id="12" dur="1" fill="hold">
                                          <p:stCondLst>
                                            <p:cond delay="0"/>
                                          </p:stCondLst>
                                        </p:cTn>
                                        <p:tgtEl>
                                          <p:spTgt spid="17414"/>
                                        </p:tgtEl>
                                        <p:attrNameLst>
                                          <p:attrName>style.visibility</p:attrName>
                                        </p:attrNameLst>
                                      </p:cBhvr>
                                      <p:to>
                                        <p:strVal val="visible"/>
                                      </p:to>
                                    </p:set>
                                    <p:animEffect transition="in" filter="fade">
                                      <p:cBhvr>
                                        <p:cTn id="13" dur="2000"/>
                                        <p:tgtEl>
                                          <p:spTgt spid="17414"/>
                                        </p:tgtEl>
                                      </p:cBhvr>
                                    </p:animEffect>
                                  </p:childTnLst>
                                </p:cTn>
                              </p:par>
                              <p:par>
                                <p:cTn id="14" presetID="10" presetClass="entr" presetSubtype="0" fill="hold" nodeType="withEffect">
                                  <p:stCondLst>
                                    <p:cond delay="0"/>
                                  </p:stCondLst>
                                  <p:childTnLst>
                                    <p:set>
                                      <p:cBhvr>
                                        <p:cTn id="15" dur="1" fill="hold">
                                          <p:stCondLst>
                                            <p:cond delay="0"/>
                                          </p:stCondLst>
                                        </p:cTn>
                                        <p:tgtEl>
                                          <p:spTgt spid="17415"/>
                                        </p:tgtEl>
                                        <p:attrNameLst>
                                          <p:attrName>style.visibility</p:attrName>
                                        </p:attrNameLst>
                                      </p:cBhvr>
                                      <p:to>
                                        <p:strVal val="visible"/>
                                      </p:to>
                                    </p:set>
                                    <p:animEffect transition="in" filter="fade">
                                      <p:cBhvr>
                                        <p:cTn id="16" dur="2000"/>
                                        <p:tgtEl>
                                          <p:spTgt spid="17415"/>
                                        </p:tgtEl>
                                      </p:cBhvr>
                                    </p:animEffect>
                                  </p:childTnLst>
                                </p:cTn>
                              </p:par>
                              <p:par>
                                <p:cTn id="17" presetID="10" presetClass="entr" presetSubtype="0" fill="hold" nodeType="withEffect">
                                  <p:stCondLst>
                                    <p:cond delay="0"/>
                                  </p:stCondLst>
                                  <p:childTnLst>
                                    <p:set>
                                      <p:cBhvr>
                                        <p:cTn id="18" dur="1" fill="hold">
                                          <p:stCondLst>
                                            <p:cond delay="0"/>
                                          </p:stCondLst>
                                        </p:cTn>
                                        <p:tgtEl>
                                          <p:spTgt spid="17417"/>
                                        </p:tgtEl>
                                        <p:attrNameLst>
                                          <p:attrName>style.visibility</p:attrName>
                                        </p:attrNameLst>
                                      </p:cBhvr>
                                      <p:to>
                                        <p:strVal val="visible"/>
                                      </p:to>
                                    </p:set>
                                    <p:animEffect transition="in" filter="fade">
                                      <p:cBhvr>
                                        <p:cTn id="19" dur="2000"/>
                                        <p:tgtEl>
                                          <p:spTgt spid="17417"/>
                                        </p:tgtEl>
                                      </p:cBhvr>
                                    </p:animEffect>
                                  </p:childTnLst>
                                </p:cTn>
                              </p:par>
                              <p:par>
                                <p:cTn id="20" presetID="10" presetClass="entr" presetSubtype="0" fill="hold" nodeType="withEffect">
                                  <p:stCondLst>
                                    <p:cond delay="0"/>
                                  </p:stCondLst>
                                  <p:childTnLst>
                                    <p:set>
                                      <p:cBhvr>
                                        <p:cTn id="21" dur="1" fill="hold">
                                          <p:stCondLst>
                                            <p:cond delay="0"/>
                                          </p:stCondLst>
                                        </p:cTn>
                                        <p:tgtEl>
                                          <p:spTgt spid="17418"/>
                                        </p:tgtEl>
                                        <p:attrNameLst>
                                          <p:attrName>style.visibility</p:attrName>
                                        </p:attrNameLst>
                                      </p:cBhvr>
                                      <p:to>
                                        <p:strVal val="visible"/>
                                      </p:to>
                                    </p:set>
                                    <p:animEffect transition="in" filter="fade">
                                      <p:cBhvr>
                                        <p:cTn id="22" dur="2000"/>
                                        <p:tgtEl>
                                          <p:spTgt spid="17418"/>
                                        </p:tgtEl>
                                      </p:cBhvr>
                                    </p:animEffect>
                                  </p:childTnLst>
                                </p:cTn>
                              </p:par>
                              <p:par>
                                <p:cTn id="23" presetID="10" presetClass="entr" presetSubtype="0" fill="hold" nodeType="withEffect">
                                  <p:stCondLst>
                                    <p:cond delay="0"/>
                                  </p:stCondLst>
                                  <p:childTnLst>
                                    <p:set>
                                      <p:cBhvr>
                                        <p:cTn id="24" dur="1" fill="hold">
                                          <p:stCondLst>
                                            <p:cond delay="0"/>
                                          </p:stCondLst>
                                        </p:cTn>
                                        <p:tgtEl>
                                          <p:spTgt spid="17419"/>
                                        </p:tgtEl>
                                        <p:attrNameLst>
                                          <p:attrName>style.visibility</p:attrName>
                                        </p:attrNameLst>
                                      </p:cBhvr>
                                      <p:to>
                                        <p:strVal val="visible"/>
                                      </p:to>
                                    </p:set>
                                    <p:animEffect transition="in" filter="fade">
                                      <p:cBhvr>
                                        <p:cTn id="25" dur="2000"/>
                                        <p:tgtEl>
                                          <p:spTgt spid="17419"/>
                                        </p:tgtEl>
                                      </p:cBhvr>
                                    </p:animEffect>
                                  </p:childTnLst>
                                </p:cTn>
                              </p:par>
                              <p:par>
                                <p:cTn id="26" presetID="10" presetClass="entr" presetSubtype="0" fill="hold" nodeType="withEffect">
                                  <p:stCondLst>
                                    <p:cond delay="0"/>
                                  </p:stCondLst>
                                  <p:childTnLst>
                                    <p:set>
                                      <p:cBhvr>
                                        <p:cTn id="27" dur="1" fill="hold">
                                          <p:stCondLst>
                                            <p:cond delay="0"/>
                                          </p:stCondLst>
                                        </p:cTn>
                                        <p:tgtEl>
                                          <p:spTgt spid="17420"/>
                                        </p:tgtEl>
                                        <p:attrNameLst>
                                          <p:attrName>style.visibility</p:attrName>
                                        </p:attrNameLst>
                                      </p:cBhvr>
                                      <p:to>
                                        <p:strVal val="visible"/>
                                      </p:to>
                                    </p:set>
                                    <p:animEffect transition="in" filter="fade">
                                      <p:cBhvr>
                                        <p:cTn id="28" dur="2000"/>
                                        <p:tgtEl>
                                          <p:spTgt spid="17420"/>
                                        </p:tgtEl>
                                      </p:cBhvr>
                                    </p:animEffect>
                                  </p:childTnLst>
                                </p:cTn>
                              </p:par>
                              <p:par>
                                <p:cTn id="29" presetID="10" presetClass="entr" presetSubtype="0" fill="hold" nodeType="withEffect">
                                  <p:stCondLst>
                                    <p:cond delay="0"/>
                                  </p:stCondLst>
                                  <p:childTnLst>
                                    <p:set>
                                      <p:cBhvr>
                                        <p:cTn id="30" dur="1" fill="hold">
                                          <p:stCondLst>
                                            <p:cond delay="0"/>
                                          </p:stCondLst>
                                        </p:cTn>
                                        <p:tgtEl>
                                          <p:spTgt spid="17421"/>
                                        </p:tgtEl>
                                        <p:attrNameLst>
                                          <p:attrName>style.visibility</p:attrName>
                                        </p:attrNameLst>
                                      </p:cBhvr>
                                      <p:to>
                                        <p:strVal val="visible"/>
                                      </p:to>
                                    </p:set>
                                    <p:animEffect transition="in" filter="fade">
                                      <p:cBhvr>
                                        <p:cTn id="31" dur="2000"/>
                                        <p:tgtEl>
                                          <p:spTgt spid="17421"/>
                                        </p:tgtEl>
                                      </p:cBhvr>
                                    </p:animEffect>
                                  </p:childTnLst>
                                </p:cTn>
                              </p:par>
                              <p:par>
                                <p:cTn id="32" presetID="10" presetClass="entr" presetSubtype="0" fill="hold" nodeType="withEffect">
                                  <p:stCondLst>
                                    <p:cond delay="0"/>
                                  </p:stCondLst>
                                  <p:childTnLst>
                                    <p:set>
                                      <p:cBhvr>
                                        <p:cTn id="33" dur="1" fill="hold">
                                          <p:stCondLst>
                                            <p:cond delay="0"/>
                                          </p:stCondLst>
                                        </p:cTn>
                                        <p:tgtEl>
                                          <p:spTgt spid="17422"/>
                                        </p:tgtEl>
                                        <p:attrNameLst>
                                          <p:attrName>style.visibility</p:attrName>
                                        </p:attrNameLst>
                                      </p:cBhvr>
                                      <p:to>
                                        <p:strVal val="visible"/>
                                      </p:to>
                                    </p:set>
                                    <p:animEffect transition="in" filter="fade">
                                      <p:cBhvr>
                                        <p:cTn id="34" dur="2000"/>
                                        <p:tgtEl>
                                          <p:spTgt spid="17422"/>
                                        </p:tgtEl>
                                      </p:cBhvr>
                                    </p:animEffect>
                                  </p:childTnLst>
                                </p:cTn>
                              </p:par>
                              <p:par>
                                <p:cTn id="35" presetID="10" presetClass="entr" presetSubtype="0" fill="hold" nodeType="withEffect">
                                  <p:stCondLst>
                                    <p:cond delay="0"/>
                                  </p:stCondLst>
                                  <p:childTnLst>
                                    <p:set>
                                      <p:cBhvr>
                                        <p:cTn id="36" dur="1" fill="hold">
                                          <p:stCondLst>
                                            <p:cond delay="0"/>
                                          </p:stCondLst>
                                        </p:cTn>
                                        <p:tgtEl>
                                          <p:spTgt spid="17423"/>
                                        </p:tgtEl>
                                        <p:attrNameLst>
                                          <p:attrName>style.visibility</p:attrName>
                                        </p:attrNameLst>
                                      </p:cBhvr>
                                      <p:to>
                                        <p:strVal val="visible"/>
                                      </p:to>
                                    </p:set>
                                    <p:animEffect transition="in" filter="fade">
                                      <p:cBhvr>
                                        <p:cTn id="37" dur="2000"/>
                                        <p:tgtEl>
                                          <p:spTgt spid="17423"/>
                                        </p:tgtEl>
                                      </p:cBhvr>
                                    </p:animEffect>
                                  </p:childTnLst>
                                </p:cTn>
                              </p:par>
                              <p:par>
                                <p:cTn id="38" presetID="10" presetClass="entr" presetSubtype="0" fill="hold" nodeType="withEffect">
                                  <p:stCondLst>
                                    <p:cond delay="0"/>
                                  </p:stCondLst>
                                  <p:childTnLst>
                                    <p:set>
                                      <p:cBhvr>
                                        <p:cTn id="39" dur="1" fill="hold">
                                          <p:stCondLst>
                                            <p:cond delay="0"/>
                                          </p:stCondLst>
                                        </p:cTn>
                                        <p:tgtEl>
                                          <p:spTgt spid="17424"/>
                                        </p:tgtEl>
                                        <p:attrNameLst>
                                          <p:attrName>style.visibility</p:attrName>
                                        </p:attrNameLst>
                                      </p:cBhvr>
                                      <p:to>
                                        <p:strVal val="visible"/>
                                      </p:to>
                                    </p:set>
                                    <p:animEffect transition="in" filter="fade">
                                      <p:cBhvr>
                                        <p:cTn id="40" dur="2000"/>
                                        <p:tgtEl>
                                          <p:spTgt spid="17424"/>
                                        </p:tgtEl>
                                      </p:cBhvr>
                                    </p:animEffect>
                                  </p:childTnLst>
                                </p:cTn>
                              </p:par>
                              <p:par>
                                <p:cTn id="41" presetID="10" presetClass="entr" presetSubtype="0" fill="hold" nodeType="withEffect">
                                  <p:stCondLst>
                                    <p:cond delay="0"/>
                                  </p:stCondLst>
                                  <p:childTnLst>
                                    <p:set>
                                      <p:cBhvr>
                                        <p:cTn id="42" dur="1" fill="hold">
                                          <p:stCondLst>
                                            <p:cond delay="0"/>
                                          </p:stCondLst>
                                        </p:cTn>
                                        <p:tgtEl>
                                          <p:spTgt spid="17425"/>
                                        </p:tgtEl>
                                        <p:attrNameLst>
                                          <p:attrName>style.visibility</p:attrName>
                                        </p:attrNameLst>
                                      </p:cBhvr>
                                      <p:to>
                                        <p:strVal val="visible"/>
                                      </p:to>
                                    </p:set>
                                    <p:animEffect transition="in" filter="fade">
                                      <p:cBhvr>
                                        <p:cTn id="43" dur="2000"/>
                                        <p:tgtEl>
                                          <p:spTgt spid="17425"/>
                                        </p:tgtEl>
                                      </p:cBhvr>
                                    </p:animEffect>
                                  </p:childTnLst>
                                </p:cTn>
                              </p:par>
                              <p:par>
                                <p:cTn id="44" presetID="10" presetClass="entr" presetSubtype="0" fill="hold" nodeType="withEffect">
                                  <p:stCondLst>
                                    <p:cond delay="0"/>
                                  </p:stCondLst>
                                  <p:childTnLst>
                                    <p:set>
                                      <p:cBhvr>
                                        <p:cTn id="45" dur="1" fill="hold">
                                          <p:stCondLst>
                                            <p:cond delay="0"/>
                                          </p:stCondLst>
                                        </p:cTn>
                                        <p:tgtEl>
                                          <p:spTgt spid="17426"/>
                                        </p:tgtEl>
                                        <p:attrNameLst>
                                          <p:attrName>style.visibility</p:attrName>
                                        </p:attrNameLst>
                                      </p:cBhvr>
                                      <p:to>
                                        <p:strVal val="visible"/>
                                      </p:to>
                                    </p:set>
                                    <p:animEffect transition="in" filter="fade">
                                      <p:cBhvr>
                                        <p:cTn id="46" dur="2000"/>
                                        <p:tgtEl>
                                          <p:spTgt spid="17426"/>
                                        </p:tgtEl>
                                      </p:cBhvr>
                                    </p:animEffect>
                                  </p:childTnLst>
                                </p:cTn>
                              </p:par>
                              <p:par>
                                <p:cTn id="47" presetID="10" presetClass="entr" presetSubtype="0" fill="hold" nodeType="withEffect">
                                  <p:stCondLst>
                                    <p:cond delay="0"/>
                                  </p:stCondLst>
                                  <p:childTnLst>
                                    <p:set>
                                      <p:cBhvr>
                                        <p:cTn id="48" dur="1" fill="hold">
                                          <p:stCondLst>
                                            <p:cond delay="0"/>
                                          </p:stCondLst>
                                        </p:cTn>
                                        <p:tgtEl>
                                          <p:spTgt spid="17427"/>
                                        </p:tgtEl>
                                        <p:attrNameLst>
                                          <p:attrName>style.visibility</p:attrName>
                                        </p:attrNameLst>
                                      </p:cBhvr>
                                      <p:to>
                                        <p:strVal val="visible"/>
                                      </p:to>
                                    </p:set>
                                    <p:animEffect transition="in" filter="fade">
                                      <p:cBhvr>
                                        <p:cTn id="49" dur="2000"/>
                                        <p:tgtEl>
                                          <p:spTgt spid="17427"/>
                                        </p:tgtEl>
                                      </p:cBhvr>
                                    </p:animEffect>
                                  </p:childTnLst>
                                </p:cTn>
                              </p:par>
                              <p:par>
                                <p:cTn id="50" presetID="10" presetClass="entr" presetSubtype="0" fill="hold" nodeType="withEffect">
                                  <p:stCondLst>
                                    <p:cond delay="0"/>
                                  </p:stCondLst>
                                  <p:childTnLst>
                                    <p:set>
                                      <p:cBhvr>
                                        <p:cTn id="51" dur="1" fill="hold">
                                          <p:stCondLst>
                                            <p:cond delay="0"/>
                                          </p:stCondLst>
                                        </p:cTn>
                                        <p:tgtEl>
                                          <p:spTgt spid="17428"/>
                                        </p:tgtEl>
                                        <p:attrNameLst>
                                          <p:attrName>style.visibility</p:attrName>
                                        </p:attrNameLst>
                                      </p:cBhvr>
                                      <p:to>
                                        <p:strVal val="visible"/>
                                      </p:to>
                                    </p:set>
                                    <p:animEffect transition="in" filter="fade">
                                      <p:cBhvr>
                                        <p:cTn id="52" dur="2000"/>
                                        <p:tgtEl>
                                          <p:spTgt spid="17428"/>
                                        </p:tgtEl>
                                      </p:cBhvr>
                                    </p:animEffect>
                                  </p:childTnLst>
                                </p:cTn>
                              </p:par>
                              <p:par>
                                <p:cTn id="53" presetID="10" presetClass="entr" presetSubtype="0" fill="hold" nodeType="withEffect">
                                  <p:stCondLst>
                                    <p:cond delay="0"/>
                                  </p:stCondLst>
                                  <p:childTnLst>
                                    <p:set>
                                      <p:cBhvr>
                                        <p:cTn id="54" dur="1" fill="hold">
                                          <p:stCondLst>
                                            <p:cond delay="0"/>
                                          </p:stCondLst>
                                        </p:cTn>
                                        <p:tgtEl>
                                          <p:spTgt spid="17429"/>
                                        </p:tgtEl>
                                        <p:attrNameLst>
                                          <p:attrName>style.visibility</p:attrName>
                                        </p:attrNameLst>
                                      </p:cBhvr>
                                      <p:to>
                                        <p:strVal val="visible"/>
                                      </p:to>
                                    </p:set>
                                    <p:animEffect transition="in" filter="fade">
                                      <p:cBhvr>
                                        <p:cTn id="55" dur="2000"/>
                                        <p:tgtEl>
                                          <p:spTgt spid="17429"/>
                                        </p:tgtEl>
                                      </p:cBhvr>
                                    </p:animEffect>
                                  </p:childTnLst>
                                </p:cTn>
                              </p:par>
                              <p:par>
                                <p:cTn id="56" presetID="10" presetClass="entr" presetSubtype="0" fill="hold" nodeType="withEffect">
                                  <p:stCondLst>
                                    <p:cond delay="0"/>
                                  </p:stCondLst>
                                  <p:childTnLst>
                                    <p:set>
                                      <p:cBhvr>
                                        <p:cTn id="57" dur="1" fill="hold">
                                          <p:stCondLst>
                                            <p:cond delay="0"/>
                                          </p:stCondLst>
                                        </p:cTn>
                                        <p:tgtEl>
                                          <p:spTgt spid="17430"/>
                                        </p:tgtEl>
                                        <p:attrNameLst>
                                          <p:attrName>style.visibility</p:attrName>
                                        </p:attrNameLst>
                                      </p:cBhvr>
                                      <p:to>
                                        <p:strVal val="visible"/>
                                      </p:to>
                                    </p:set>
                                    <p:animEffect transition="in" filter="fade">
                                      <p:cBhvr>
                                        <p:cTn id="58" dur="2000"/>
                                        <p:tgtEl>
                                          <p:spTgt spid="17430"/>
                                        </p:tgtEl>
                                      </p:cBhvr>
                                    </p:animEffect>
                                  </p:childTnLst>
                                </p:cTn>
                              </p:par>
                              <p:par>
                                <p:cTn id="59" presetID="10" presetClass="entr" presetSubtype="0" fill="hold" nodeType="withEffect">
                                  <p:stCondLst>
                                    <p:cond delay="0"/>
                                  </p:stCondLst>
                                  <p:childTnLst>
                                    <p:set>
                                      <p:cBhvr>
                                        <p:cTn id="60" dur="1" fill="hold">
                                          <p:stCondLst>
                                            <p:cond delay="0"/>
                                          </p:stCondLst>
                                        </p:cTn>
                                        <p:tgtEl>
                                          <p:spTgt spid="17431"/>
                                        </p:tgtEl>
                                        <p:attrNameLst>
                                          <p:attrName>style.visibility</p:attrName>
                                        </p:attrNameLst>
                                      </p:cBhvr>
                                      <p:to>
                                        <p:strVal val="visible"/>
                                      </p:to>
                                    </p:set>
                                    <p:animEffect transition="in" filter="fade">
                                      <p:cBhvr>
                                        <p:cTn id="61" dur="2000"/>
                                        <p:tgtEl>
                                          <p:spTgt spid="17431"/>
                                        </p:tgtEl>
                                      </p:cBhvr>
                                    </p:animEffect>
                                  </p:childTnLst>
                                </p:cTn>
                              </p:par>
                              <p:par>
                                <p:cTn id="62" presetID="10" presetClass="entr" presetSubtype="0" fill="hold" nodeType="withEffect">
                                  <p:stCondLst>
                                    <p:cond delay="0"/>
                                  </p:stCondLst>
                                  <p:childTnLst>
                                    <p:set>
                                      <p:cBhvr>
                                        <p:cTn id="63" dur="1" fill="hold">
                                          <p:stCondLst>
                                            <p:cond delay="0"/>
                                          </p:stCondLst>
                                        </p:cTn>
                                        <p:tgtEl>
                                          <p:spTgt spid="17432"/>
                                        </p:tgtEl>
                                        <p:attrNameLst>
                                          <p:attrName>style.visibility</p:attrName>
                                        </p:attrNameLst>
                                      </p:cBhvr>
                                      <p:to>
                                        <p:strVal val="visible"/>
                                      </p:to>
                                    </p:set>
                                    <p:animEffect transition="in" filter="fade">
                                      <p:cBhvr>
                                        <p:cTn id="64" dur="2000"/>
                                        <p:tgtEl>
                                          <p:spTgt spid="17432"/>
                                        </p:tgtEl>
                                      </p:cBhvr>
                                    </p:animEffect>
                                  </p:childTnLst>
                                </p:cTn>
                              </p:par>
                              <p:par>
                                <p:cTn id="65" presetID="10" presetClass="entr" presetSubtype="0" fill="hold" nodeType="withEffect">
                                  <p:stCondLst>
                                    <p:cond delay="0"/>
                                  </p:stCondLst>
                                  <p:childTnLst>
                                    <p:set>
                                      <p:cBhvr>
                                        <p:cTn id="66" dur="1" fill="hold">
                                          <p:stCondLst>
                                            <p:cond delay="0"/>
                                          </p:stCondLst>
                                        </p:cTn>
                                        <p:tgtEl>
                                          <p:spTgt spid="73"/>
                                        </p:tgtEl>
                                        <p:attrNameLst>
                                          <p:attrName>style.visibility</p:attrName>
                                        </p:attrNameLst>
                                      </p:cBhvr>
                                      <p:to>
                                        <p:strVal val="visible"/>
                                      </p:to>
                                    </p:set>
                                    <p:animEffect transition="in" filter="fade">
                                      <p:cBhvr>
                                        <p:cTn id="67" dur="2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3B20658F-3CD6-4DCB-91CC-95969844DF0F}" type="slidenum">
              <a:rPr lang="en-US" smtClean="0"/>
              <a:pPr>
                <a:defRPr/>
              </a:pPr>
              <a:t>15</a:t>
            </a:fld>
            <a:endParaRPr lang="en-US" sz="2000">
              <a:latin typeface="Arial" charset="0"/>
            </a:endParaRPr>
          </a:p>
        </p:txBody>
      </p:sp>
      <p:pic>
        <p:nvPicPr>
          <p:cNvPr id="31746"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31748" name="Rectangle 2"/>
          <p:cNvSpPr>
            <a:spLocks noGrp="1" noChangeArrowheads="1"/>
          </p:cNvSpPr>
          <p:nvPr>
            <p:ph type="title"/>
          </p:nvPr>
        </p:nvSpPr>
        <p:spPr>
          <a:xfrm>
            <a:off x="914400" y="228600"/>
            <a:ext cx="8001000" cy="1143000"/>
          </a:xfrm>
        </p:spPr>
        <p:txBody>
          <a:bodyPr/>
          <a:lstStyle/>
          <a:p>
            <a:pPr eaLnBrk="1" hangingPunct="1"/>
            <a:r>
              <a:rPr lang="en-US" dirty="0" smtClean="0"/>
              <a:t>Inspection Visits</a:t>
            </a:r>
            <a:endParaRPr lang="es-MX" dirty="0" smtClean="0"/>
          </a:p>
        </p:txBody>
      </p:sp>
      <p:sp>
        <p:nvSpPr>
          <p:cNvPr id="9" name="Rectangle 8"/>
          <p:cNvSpPr>
            <a:spLocks noChangeArrowheads="1"/>
          </p:cNvSpPr>
          <p:nvPr/>
        </p:nvSpPr>
        <p:spPr bwMode="auto">
          <a:xfrm>
            <a:off x="838200" y="1600200"/>
            <a:ext cx="7620000" cy="4081117"/>
          </a:xfrm>
          <a:prstGeom prst="rect">
            <a:avLst/>
          </a:prstGeom>
          <a:noFill/>
          <a:ln w="9525" algn="ctr">
            <a:noFill/>
            <a:miter lim="800000"/>
            <a:headEnd/>
            <a:tailEnd/>
          </a:ln>
        </p:spPr>
        <p:txBody>
          <a:bodyPr wrap="square">
            <a:spAutoFit/>
          </a:bodyPr>
          <a:lstStyle/>
          <a:p>
            <a:pPr marL="269875" lvl="1" indent="-269875" algn="just">
              <a:spcBef>
                <a:spcPct val="30000"/>
              </a:spcBef>
              <a:spcAft>
                <a:spcPct val="30000"/>
              </a:spcAft>
              <a:buFontTx/>
              <a:buChar char="•"/>
              <a:tabLst>
                <a:tab pos="623888" algn="l"/>
              </a:tabLst>
              <a:defRPr/>
            </a:pPr>
            <a:r>
              <a:rPr lang="en-US" sz="1800" dirty="0" smtClean="0">
                <a:solidFill>
                  <a:srgbClr val="233893"/>
                </a:solidFill>
                <a:latin typeface="Verdana" pitchFamily="34" charset="0"/>
                <a:ea typeface="Verdana" pitchFamily="34" charset="0"/>
                <a:cs typeface="Verdana" pitchFamily="34" charset="0"/>
              </a:rPr>
              <a:t>Inspection visits have </a:t>
            </a:r>
            <a:r>
              <a:rPr lang="en-US" sz="1800" b="1" dirty="0" smtClean="0">
                <a:solidFill>
                  <a:srgbClr val="233893"/>
                </a:solidFill>
                <a:latin typeface="Verdana" pitchFamily="34" charset="0"/>
                <a:ea typeface="Verdana" pitchFamily="34" charset="0"/>
                <a:cs typeface="Verdana" pitchFamily="34" charset="0"/>
              </a:rPr>
              <a:t>three possible outcomes</a:t>
            </a:r>
            <a:r>
              <a:rPr lang="en-US" sz="1800" dirty="0" smtClean="0">
                <a:solidFill>
                  <a:srgbClr val="233893"/>
                </a:solidFill>
                <a:latin typeface="Verdana" pitchFamily="34" charset="0"/>
                <a:ea typeface="Verdana" pitchFamily="34" charset="0"/>
                <a:cs typeface="Verdana" pitchFamily="34" charset="0"/>
              </a:rPr>
              <a:t>: </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Information provided by the bank is </a:t>
            </a:r>
            <a:r>
              <a:rPr lang="en-US" sz="1800" b="1" dirty="0" smtClean="0">
                <a:solidFill>
                  <a:srgbClr val="233893"/>
                </a:solidFill>
                <a:latin typeface="Verdana" pitchFamily="34" charset="0"/>
                <a:ea typeface="Verdana" pitchFamily="34" charset="0"/>
                <a:cs typeface="Verdana" pitchFamily="34" charset="0"/>
              </a:rPr>
              <a:t>compliant</a:t>
            </a:r>
            <a:r>
              <a:rPr lang="en-US" sz="1800" dirty="0" smtClean="0">
                <a:solidFill>
                  <a:srgbClr val="233893"/>
                </a:solidFill>
                <a:latin typeface="Verdana" pitchFamily="34" charset="0"/>
                <a:ea typeface="Verdana" pitchFamily="34" charset="0"/>
                <a:cs typeface="Verdana" pitchFamily="34" charset="0"/>
              </a:rPr>
              <a:t>.</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Information is </a:t>
            </a:r>
            <a:r>
              <a:rPr lang="en-US" sz="1800" b="1" dirty="0" smtClean="0">
                <a:solidFill>
                  <a:srgbClr val="233893"/>
                </a:solidFill>
                <a:latin typeface="Verdana" pitchFamily="34" charset="0"/>
                <a:ea typeface="Verdana" pitchFamily="34" charset="0"/>
                <a:cs typeface="Verdana" pitchFamily="34" charset="0"/>
              </a:rPr>
              <a:t>non-compliant with the IPAB’s rules </a:t>
            </a:r>
            <a:r>
              <a:rPr lang="en-US" sz="1800" dirty="0" smtClean="0">
                <a:solidFill>
                  <a:srgbClr val="233893"/>
                </a:solidFill>
                <a:latin typeface="Verdana" pitchFamily="34" charset="0"/>
                <a:ea typeface="Verdana" pitchFamily="34" charset="0"/>
                <a:cs typeface="Verdana" pitchFamily="34" charset="0"/>
              </a:rPr>
              <a:t>for classification of information in which case the bank may be penalized.</a:t>
            </a:r>
          </a:p>
          <a:p>
            <a:pPr marL="1184275" lvl="4" indent="-269875" algn="just">
              <a:spcBef>
                <a:spcPct val="30000"/>
              </a:spcBef>
              <a:spcAft>
                <a:spcPct val="30000"/>
              </a:spcAft>
              <a:buFont typeface="Courier New" pitchFamily="49" charset="0"/>
              <a:buChar char="o"/>
              <a:tabLst>
                <a:tab pos="623888" algn="l"/>
              </a:tabLst>
              <a:defRPr/>
            </a:pPr>
            <a:r>
              <a:rPr lang="en-US" sz="1800" dirty="0" smtClean="0">
                <a:solidFill>
                  <a:srgbClr val="233893"/>
                </a:solidFill>
                <a:latin typeface="Verdana" pitchFamily="34" charset="0"/>
                <a:ea typeface="Verdana" pitchFamily="34" charset="0"/>
                <a:cs typeface="Verdana" pitchFamily="34" charset="0"/>
              </a:rPr>
              <a:t>The bank is given a period of time to correct the issues identified during the inspection visit in order to be compliant. The bank must develop a </a:t>
            </a:r>
            <a:r>
              <a:rPr lang="en-US" sz="1800" b="1" dirty="0" smtClean="0">
                <a:solidFill>
                  <a:srgbClr val="233893"/>
                </a:solidFill>
                <a:latin typeface="Verdana" pitchFamily="34" charset="0"/>
                <a:ea typeface="Verdana" pitchFamily="34" charset="0"/>
                <a:cs typeface="Verdana" pitchFamily="34" charset="0"/>
              </a:rPr>
              <a:t>Work Plan</a:t>
            </a:r>
            <a:r>
              <a:rPr lang="en-US" sz="1800" dirty="0" smtClean="0">
                <a:solidFill>
                  <a:srgbClr val="233893"/>
                </a:solidFill>
                <a:latin typeface="Verdana" pitchFamily="34" charset="0"/>
                <a:ea typeface="Verdana" pitchFamily="34" charset="0"/>
                <a:cs typeface="Verdana" pitchFamily="34" charset="0"/>
              </a:rPr>
              <a:t> to address the problem.</a:t>
            </a:r>
          </a:p>
          <a:p>
            <a:pPr marL="727075" lvl="3" indent="-269875" algn="just">
              <a:spcBef>
                <a:spcPct val="30000"/>
              </a:spcBef>
              <a:spcAft>
                <a:spcPct val="30000"/>
              </a:spcAft>
              <a:buFont typeface="Wingdings" pitchFamily="2" charset="2"/>
              <a:buChar char="Ø"/>
              <a:tabLst>
                <a:tab pos="623888" algn="l"/>
              </a:tabLst>
              <a:defRPr/>
            </a:pPr>
            <a:r>
              <a:rPr lang="en-US" sz="1800" dirty="0" smtClean="0">
                <a:solidFill>
                  <a:srgbClr val="233893"/>
                </a:solidFill>
                <a:latin typeface="Verdana" pitchFamily="34" charset="0"/>
                <a:ea typeface="Verdana" pitchFamily="34" charset="0"/>
                <a:cs typeface="Verdana" pitchFamily="34" charset="0"/>
              </a:rPr>
              <a:t>Information provided by the bank is compliant, but there are possible improvements that could be implemented, in which case there may be </a:t>
            </a:r>
            <a:r>
              <a:rPr lang="en-US" sz="1800" b="1" dirty="0" smtClean="0">
                <a:solidFill>
                  <a:srgbClr val="233893"/>
                </a:solidFill>
                <a:latin typeface="Verdana" pitchFamily="34" charset="0"/>
                <a:ea typeface="Verdana" pitchFamily="34" charset="0"/>
                <a:cs typeface="Verdana" pitchFamily="34" charset="0"/>
              </a:rPr>
              <a:t>corrective actions by banks</a:t>
            </a:r>
            <a:r>
              <a:rPr lang="en-US" sz="1800" dirty="0" smtClean="0">
                <a:solidFill>
                  <a:srgbClr val="233893"/>
                </a:solidFill>
                <a:latin typeface="Verdana" pitchFamily="34" charset="0"/>
                <a:ea typeface="Verdana" pitchFamily="34" charset="0"/>
                <a:cs typeface="Verdana" pitchFamily="34" charset="0"/>
              </a:rPr>
              <a:t>. </a:t>
            </a:r>
            <a:endParaRPr lang="en-US" sz="1800" dirty="0">
              <a:solidFill>
                <a:srgbClr val="233893"/>
              </a:solidFill>
              <a:latin typeface="Verdana" pitchFamily="34" charset="0"/>
              <a:ea typeface="Verdana" pitchFamily="34" charset="0"/>
              <a:cs typeface="Verdana" pitchFamily="34" charset="0"/>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40A4B24A-C9A0-42C9-B9CD-0D41AA61C496}" type="slidenum">
              <a:rPr lang="en-US" smtClean="0"/>
              <a:pPr>
                <a:defRPr/>
              </a:pPr>
              <a:t>16</a:t>
            </a:fld>
            <a:endParaRPr lang="en-US" sz="2000" dirty="0">
              <a:latin typeface="Arial" charset="0"/>
            </a:endParaRPr>
          </a:p>
        </p:txBody>
      </p:sp>
      <p:pic>
        <p:nvPicPr>
          <p:cNvPr id="1179"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1180" name="Rectangle 2"/>
          <p:cNvSpPr>
            <a:spLocks noGrp="1" noChangeArrowheads="1"/>
          </p:cNvSpPr>
          <p:nvPr>
            <p:ph type="title"/>
          </p:nvPr>
        </p:nvSpPr>
        <p:spPr>
          <a:xfrm>
            <a:off x="1066800" y="381000"/>
            <a:ext cx="8001000" cy="990600"/>
          </a:xfrm>
        </p:spPr>
        <p:txBody>
          <a:bodyPr/>
          <a:lstStyle/>
          <a:p>
            <a:pPr eaLnBrk="1" hangingPunct="1"/>
            <a:r>
              <a:rPr lang="en-US" dirty="0" smtClean="0"/>
              <a:t>Inspection Visits</a:t>
            </a:r>
            <a:endParaRPr lang="es-MX" dirty="0" smtClean="0"/>
          </a:p>
        </p:txBody>
      </p:sp>
      <p:graphicFrame>
        <p:nvGraphicFramePr>
          <p:cNvPr id="1174" name="Object 153"/>
          <p:cNvGraphicFramePr>
            <a:graphicFrameLocks noChangeAspect="1"/>
          </p:cNvGraphicFramePr>
          <p:nvPr/>
        </p:nvGraphicFramePr>
        <p:xfrm>
          <a:off x="1193800" y="1981200"/>
          <a:ext cx="7313613" cy="3638550"/>
        </p:xfrm>
        <a:graphic>
          <a:graphicData uri="http://schemas.openxmlformats.org/presentationml/2006/ole">
            <p:oleObj spid="_x0000_s1177" name="Hoja de cálculo" r:id="rId4" imgW="5734112" imgH="2790720" progId="Excel.Sheet.1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1174"/>
                                        </p:tgtEl>
                                        <p:attrNameLst>
                                          <p:attrName>style.visibility</p:attrName>
                                        </p:attrNameLst>
                                      </p:cBhvr>
                                      <p:to>
                                        <p:strVal val="visible"/>
                                      </p:to>
                                    </p:set>
                                    <p:anim calcmode="lin" valueType="num">
                                      <p:cBhvr>
                                        <p:cTn id="7" dur="2000" fill="hold"/>
                                        <p:tgtEl>
                                          <p:spTgt spid="1174"/>
                                        </p:tgtEl>
                                        <p:attrNameLst>
                                          <p:attrName>ppt_w</p:attrName>
                                        </p:attrNameLst>
                                      </p:cBhvr>
                                      <p:tavLst>
                                        <p:tav tm="0">
                                          <p:val>
                                            <p:fltVal val="0"/>
                                          </p:val>
                                        </p:tav>
                                        <p:tav tm="100000">
                                          <p:val>
                                            <p:strVal val="#ppt_w"/>
                                          </p:val>
                                        </p:tav>
                                      </p:tavLst>
                                    </p:anim>
                                    <p:anim calcmode="lin" valueType="num">
                                      <p:cBhvr>
                                        <p:cTn id="8" dur="2000" fill="hold"/>
                                        <p:tgtEl>
                                          <p:spTgt spid="1174"/>
                                        </p:tgtEl>
                                        <p:attrNameLst>
                                          <p:attrName>ppt_h</p:attrName>
                                        </p:attrNameLst>
                                      </p:cBhvr>
                                      <p:tavLst>
                                        <p:tav tm="0">
                                          <p:val>
                                            <p:fltVal val="0"/>
                                          </p:val>
                                        </p:tav>
                                        <p:tav tm="100000">
                                          <p:val>
                                            <p:strVal val="#ppt_h"/>
                                          </p:val>
                                        </p:tav>
                                      </p:tavLst>
                                    </p:anim>
                                    <p:anim calcmode="lin" valueType="num">
                                      <p:cBhvr>
                                        <p:cTn id="9" dur="2000" fill="hold"/>
                                        <p:tgtEl>
                                          <p:spTgt spid="1174"/>
                                        </p:tgtEl>
                                        <p:attrNameLst>
                                          <p:attrName>style.rotation</p:attrName>
                                        </p:attrNameLst>
                                      </p:cBhvr>
                                      <p:tavLst>
                                        <p:tav tm="0">
                                          <p:val>
                                            <p:fltVal val="90"/>
                                          </p:val>
                                        </p:tav>
                                        <p:tav tm="100000">
                                          <p:val>
                                            <p:fltVal val="0"/>
                                          </p:val>
                                        </p:tav>
                                      </p:tavLst>
                                    </p:anim>
                                    <p:animEffect transition="in" filter="fade">
                                      <p:cBhvr>
                                        <p:cTn id="10" dur="2000"/>
                                        <p:tgtEl>
                                          <p:spTgt spid="11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4F83773E-14BD-40A9-8BCE-13663A574185}" type="slidenum">
              <a:rPr lang="en-US" smtClean="0"/>
              <a:pPr>
                <a:defRPr/>
              </a:pPr>
              <a:t>17</a:t>
            </a:fld>
            <a:endParaRPr lang="en-US" sz="2000" dirty="0">
              <a:latin typeface="Arial" charset="0"/>
            </a:endParaRPr>
          </a:p>
        </p:txBody>
      </p:sp>
      <p:pic>
        <p:nvPicPr>
          <p:cNvPr id="2058"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2059" name="Rectangle 2"/>
          <p:cNvSpPr>
            <a:spLocks noGrp="1" noChangeArrowheads="1"/>
          </p:cNvSpPr>
          <p:nvPr>
            <p:ph type="title"/>
          </p:nvPr>
        </p:nvSpPr>
        <p:spPr>
          <a:xfrm>
            <a:off x="990600" y="381000"/>
            <a:ext cx="8001000" cy="1066800"/>
          </a:xfrm>
        </p:spPr>
        <p:txBody>
          <a:bodyPr/>
          <a:lstStyle/>
          <a:p>
            <a:pPr eaLnBrk="1" hangingPunct="1"/>
            <a:r>
              <a:rPr lang="en-US" dirty="0" smtClean="0"/>
              <a:t/>
            </a:r>
            <a:br>
              <a:rPr lang="en-US" dirty="0" smtClean="0"/>
            </a:br>
            <a:r>
              <a:rPr lang="en-US" dirty="0" smtClean="0"/>
              <a:t>Inspection Visits</a:t>
            </a:r>
            <a:br>
              <a:rPr lang="en-US" dirty="0" smtClean="0"/>
            </a:br>
            <a:endParaRPr lang="es-MX" dirty="0" smtClean="0"/>
          </a:p>
        </p:txBody>
      </p:sp>
      <p:graphicFrame>
        <p:nvGraphicFramePr>
          <p:cNvPr id="2053" name="Object 8"/>
          <p:cNvGraphicFramePr>
            <a:graphicFrameLocks noChangeAspect="1"/>
          </p:cNvGraphicFramePr>
          <p:nvPr/>
        </p:nvGraphicFramePr>
        <p:xfrm>
          <a:off x="1143000" y="2514600"/>
          <a:ext cx="7353300" cy="2616200"/>
        </p:xfrm>
        <a:graphic>
          <a:graphicData uri="http://schemas.openxmlformats.org/presentationml/2006/ole">
            <p:oleObj spid="_x0000_s2056" name="Hoja de cálculo" r:id="rId4" imgW="10686999" imgH="3724380" progId="Excel.Sheet.12">
              <p:embed/>
            </p:oleObj>
          </a:graphicData>
        </a:graphic>
      </p:graphicFrame>
      <p:sp>
        <p:nvSpPr>
          <p:cNvPr id="10" name="Text Box 2"/>
          <p:cNvSpPr txBox="1">
            <a:spLocks noChangeArrowheads="1"/>
          </p:cNvSpPr>
          <p:nvPr/>
        </p:nvSpPr>
        <p:spPr bwMode="auto">
          <a:xfrm>
            <a:off x="1066800" y="1770063"/>
            <a:ext cx="7772400" cy="332399"/>
          </a:xfrm>
          <a:prstGeom prst="rect">
            <a:avLst/>
          </a:prstGeom>
          <a:noFill/>
          <a:ln w="12700" cap="sq">
            <a:noFill/>
            <a:miter lim="800000"/>
            <a:headEnd type="none" w="sm" len="sm"/>
            <a:tailEnd type="none" w="sm" len="sm"/>
          </a:ln>
        </p:spPr>
        <p:txBody>
          <a:bodyPr wrap="square" lIns="54864" tIns="27432" rIns="54864" bIns="27432">
            <a:spAutoFit/>
          </a:bodyPr>
          <a:lstStyle/>
          <a:p>
            <a:pPr defTabSz="549275"/>
            <a:r>
              <a:rPr lang="en-US" sz="1800" b="1" dirty="0">
                <a:solidFill>
                  <a:srgbClr val="233893"/>
                </a:solidFill>
                <a:latin typeface="Verdana" pitchFamily="34" charset="0"/>
                <a:ea typeface="Verdana" pitchFamily="34" charset="0"/>
                <a:cs typeface="Verdana" pitchFamily="34" charset="0"/>
              </a:rPr>
              <a:t>Most relevant observations/findings detected by IPAB </a:t>
            </a:r>
            <a:endParaRPr lang="es-ES" sz="1800" b="1" dirty="0">
              <a:solidFill>
                <a:srgbClr val="233893"/>
              </a:solidFill>
              <a:latin typeface="Verdana" pitchFamily="34" charset="0"/>
              <a:ea typeface="Verdana" pitchFamily="34" charset="0"/>
              <a:cs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fade">
                                      <p:cBhvr>
                                        <p:cTn id="7" dur="2000"/>
                                        <p:tgtEl>
                                          <p:spTgt spid="20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F4ACB863-34B8-48B2-98CC-7DF8B8DA0046}" type="slidenum">
              <a:rPr lang="en-US" smtClean="0"/>
              <a:pPr>
                <a:defRPr/>
              </a:pPr>
              <a:t>18</a:t>
            </a:fld>
            <a:endParaRPr lang="en-US" sz="2000" dirty="0">
              <a:latin typeface="Arial" charset="0"/>
            </a:endParaRPr>
          </a:p>
        </p:txBody>
      </p:sp>
      <p:sp>
        <p:nvSpPr>
          <p:cNvPr id="11" name="Rectangle 3"/>
          <p:cNvSpPr txBox="1">
            <a:spLocks noChangeArrowheads="1"/>
          </p:cNvSpPr>
          <p:nvPr/>
        </p:nvSpPr>
        <p:spPr bwMode="auto">
          <a:xfrm>
            <a:off x="1066800" y="1676400"/>
            <a:ext cx="8077200" cy="3200400"/>
          </a:xfrm>
          <a:prstGeom prst="rect">
            <a:avLst/>
          </a:prstGeom>
          <a:noFill/>
          <a:ln w="9525">
            <a:noFill/>
            <a:miter lim="800000"/>
            <a:headEnd/>
            <a:tailEnd/>
          </a:ln>
        </p:spPr>
        <p:txBody>
          <a:bodyPr/>
          <a:lstStyle/>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Why do we need Data Quality?</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Does it have all the required information?</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Can we verify it?</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Can it be used?</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Is it secure?</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Can it be easily obtained?</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Can it be fixed? How long will it take to correct it?</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Can it be exported?</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Is it an automated process?</a:t>
            </a:r>
          </a:p>
          <a:p>
            <a:pPr marL="265113" indent="-265113" eaLnBrk="0" hangingPunct="0">
              <a:lnSpc>
                <a:spcPct val="90000"/>
              </a:lnSpc>
              <a:spcBef>
                <a:spcPct val="50000"/>
              </a:spcBef>
              <a:buFontTx/>
              <a:buChar char="•"/>
              <a:defRPr/>
            </a:pPr>
            <a:r>
              <a:rPr lang="en-US" sz="1800" kern="0" dirty="0">
                <a:solidFill>
                  <a:srgbClr val="233893"/>
                </a:solidFill>
                <a:latin typeface="Verdana" pitchFamily="34" charset="0"/>
                <a:ea typeface="Verdana" pitchFamily="34" charset="0"/>
                <a:cs typeface="Verdana" pitchFamily="34" charset="0"/>
              </a:rPr>
              <a:t>Which are the benefits or impacts for having or not data quality</a:t>
            </a:r>
            <a:r>
              <a:rPr lang="en-US" sz="1800" kern="0" dirty="0" smtClean="0">
                <a:solidFill>
                  <a:srgbClr val="233893"/>
                </a:solidFill>
                <a:latin typeface="Verdana" pitchFamily="34" charset="0"/>
                <a:ea typeface="Verdana" pitchFamily="34" charset="0"/>
                <a:cs typeface="Verdana" pitchFamily="34" charset="0"/>
              </a:rPr>
              <a:t>?</a:t>
            </a:r>
            <a:endParaRPr lang="en-US" sz="1800" kern="0" dirty="0">
              <a:solidFill>
                <a:srgbClr val="233893"/>
              </a:solidFill>
              <a:latin typeface="Verdana" pitchFamily="34" charset="0"/>
              <a:ea typeface="Verdana" pitchFamily="34" charset="0"/>
              <a:cs typeface="Verdana" pitchFamily="34" charset="0"/>
            </a:endParaRPr>
          </a:p>
        </p:txBody>
      </p:sp>
      <p:sp>
        <p:nvSpPr>
          <p:cNvPr id="37891" name="Rectangle 2"/>
          <p:cNvSpPr>
            <a:spLocks noGrp="1" noChangeArrowheads="1"/>
          </p:cNvSpPr>
          <p:nvPr>
            <p:ph type="title"/>
          </p:nvPr>
        </p:nvSpPr>
        <p:spPr>
          <a:xfrm>
            <a:off x="1066800" y="228600"/>
            <a:ext cx="7391400" cy="1143000"/>
          </a:xfrm>
        </p:spPr>
        <p:txBody>
          <a:bodyPr/>
          <a:lstStyle/>
          <a:p>
            <a:pPr eaLnBrk="1" hangingPunct="1"/>
            <a:r>
              <a:rPr lang="en-US" dirty="0" smtClean="0"/>
              <a:t>Depositors Data Quality        for Resolution Purposes</a:t>
            </a:r>
            <a:endParaRPr lang="es-MX" dirty="0" smtClean="0"/>
          </a:p>
        </p:txBody>
      </p:sp>
      <p:sp>
        <p:nvSpPr>
          <p:cNvPr id="6" name="Rectangle 2"/>
          <p:cNvSpPr txBox="1">
            <a:spLocks noChangeArrowheads="1"/>
          </p:cNvSpPr>
          <p:nvPr/>
        </p:nvSpPr>
        <p:spPr bwMode="auto">
          <a:xfrm>
            <a:off x="1066800" y="5638800"/>
            <a:ext cx="7391400" cy="1143000"/>
          </a:xfrm>
          <a:prstGeom prst="rect">
            <a:avLst/>
          </a:prstGeom>
          <a:noFill/>
          <a:ln w="9525">
            <a:noFill/>
            <a:miter lim="800000"/>
            <a:headEnd/>
            <a:tailEnd/>
          </a:ln>
        </p:spPr>
        <p:txBody>
          <a:bodyPr anchor="ctr"/>
          <a:lstStyle/>
          <a:p>
            <a:pPr algn="ctr">
              <a:defRPr/>
            </a:pPr>
            <a:r>
              <a:rPr lang="en-US" b="1" kern="0" dirty="0">
                <a:solidFill>
                  <a:srgbClr val="233893"/>
                </a:solidFill>
                <a:latin typeface="Arial" charset="0"/>
              </a:rPr>
              <a:t>Avoid the “Garbage In - Garbage Out” Principle</a:t>
            </a:r>
            <a:endParaRPr lang="es-MX" b="1" kern="0" dirty="0">
              <a:solidFill>
                <a:srgbClr val="233893"/>
              </a:solidFill>
              <a:latin typeface="Arial" charset="0"/>
            </a:endParaRPr>
          </a:p>
        </p:txBody>
      </p:sp>
      <p:pic>
        <p:nvPicPr>
          <p:cNvPr id="37893"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5680A021-9340-47AF-85BF-44E75E0D0A0C}" type="slidenum">
              <a:rPr lang="en-US" smtClean="0"/>
              <a:pPr>
                <a:defRPr/>
              </a:pPr>
              <a:t>19</a:t>
            </a:fld>
            <a:endParaRPr lang="en-US" sz="2000" dirty="0">
              <a:latin typeface="Arial" charset="0"/>
            </a:endParaRPr>
          </a:p>
        </p:txBody>
      </p:sp>
      <p:sp>
        <p:nvSpPr>
          <p:cNvPr id="38914" name="Rectangle 2"/>
          <p:cNvSpPr>
            <a:spLocks noGrp="1" noChangeArrowheads="1"/>
          </p:cNvSpPr>
          <p:nvPr>
            <p:ph type="title"/>
          </p:nvPr>
        </p:nvSpPr>
        <p:spPr>
          <a:xfrm>
            <a:off x="1066800" y="228600"/>
            <a:ext cx="7696200" cy="1143000"/>
          </a:xfrm>
        </p:spPr>
        <p:txBody>
          <a:bodyPr/>
          <a:lstStyle/>
          <a:p>
            <a:pPr eaLnBrk="1" hangingPunct="1"/>
            <a:r>
              <a:rPr lang="en-US" dirty="0" smtClean="0">
                <a:solidFill>
                  <a:schemeClr val="accent2"/>
                </a:solidFill>
              </a:rPr>
              <a:t>Amendments to the Legal Framework (underway)</a:t>
            </a:r>
            <a:endParaRPr lang="es-MX" dirty="0" smtClean="0">
              <a:solidFill>
                <a:schemeClr val="accent2"/>
              </a:solidFill>
            </a:endParaRPr>
          </a:p>
        </p:txBody>
      </p:sp>
      <p:pic>
        <p:nvPicPr>
          <p:cNvPr id="38915"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10" name="Rectangle 3"/>
          <p:cNvSpPr txBox="1">
            <a:spLocks noChangeArrowheads="1"/>
          </p:cNvSpPr>
          <p:nvPr/>
        </p:nvSpPr>
        <p:spPr bwMode="auto">
          <a:xfrm>
            <a:off x="1143000" y="1676400"/>
            <a:ext cx="7620000" cy="4419600"/>
          </a:xfrm>
          <a:prstGeom prst="rect">
            <a:avLst/>
          </a:prstGeom>
          <a:noFill/>
          <a:ln w="9525">
            <a:noFill/>
            <a:miter lim="800000"/>
            <a:headEnd/>
            <a:tailEnd/>
          </a:ln>
        </p:spPr>
        <p:txBody>
          <a:bodyPr/>
          <a:lstStyle/>
          <a:p>
            <a:pPr marL="354013" indent="-354013" algn="just" eaLnBrk="0" hangingPunct="0">
              <a:defRPr/>
            </a:pPr>
            <a:endParaRPr lang="en-US" sz="1800" kern="0" dirty="0">
              <a:solidFill>
                <a:srgbClr val="FF0000"/>
              </a:solidFill>
              <a:latin typeface="+mn-lt"/>
              <a:ea typeface="+mn-ea"/>
            </a:endParaRPr>
          </a:p>
        </p:txBody>
      </p:sp>
      <p:sp>
        <p:nvSpPr>
          <p:cNvPr id="6" name="5 CuadroTexto"/>
          <p:cNvSpPr txBox="1"/>
          <p:nvPr/>
        </p:nvSpPr>
        <p:spPr>
          <a:xfrm>
            <a:off x="1219200" y="1676400"/>
            <a:ext cx="7315200" cy="3954929"/>
          </a:xfrm>
          <a:prstGeom prst="rect">
            <a:avLst/>
          </a:prstGeom>
          <a:noFill/>
        </p:spPr>
        <p:txBody>
          <a:bodyPr wrap="square" rtlCol="0">
            <a:spAutoFit/>
          </a:bodyPr>
          <a:lstStyle/>
          <a:p>
            <a:pPr marL="358775" indent="-358775" algn="just" eaLnBrk="0" hangingPunct="0">
              <a:buFontTx/>
              <a:buChar char="•"/>
              <a:defRPr/>
            </a:pPr>
            <a:r>
              <a:rPr lang="en-US" sz="1800" kern="0" dirty="0" smtClean="0">
                <a:solidFill>
                  <a:srgbClr val="233893"/>
                </a:solidFill>
                <a:latin typeface="Verdana" pitchFamily="34" charset="0"/>
                <a:ea typeface="Verdana" pitchFamily="34" charset="0"/>
                <a:cs typeface="Verdana" pitchFamily="34" charset="0"/>
              </a:rPr>
              <a:t>A Financial Reform Package is currently under consideration by Congress by which a specific process for the resolution of insolvent banks shall be established (insolvent bank liquidation). This proposed process consists of a special regime that seeks to strike a balance between economic efficiency and legal certainty.</a:t>
            </a:r>
            <a:endParaRPr lang="en-US" sz="1800" kern="0" dirty="0">
              <a:solidFill>
                <a:srgbClr val="233893"/>
              </a:solidFill>
              <a:latin typeface="Verdana" pitchFamily="34" charset="0"/>
              <a:ea typeface="Verdana" pitchFamily="34" charset="0"/>
              <a:cs typeface="Verdana" pitchFamily="34" charset="0"/>
            </a:endParaRPr>
          </a:p>
          <a:p>
            <a:pPr marL="354013" indent="-354013" algn="just" eaLnBrk="0" hangingPunct="0">
              <a:buFontTx/>
              <a:buChar char="•"/>
              <a:defRPr/>
            </a:pPr>
            <a:endParaRPr lang="en-US" sz="1800" kern="0" dirty="0">
              <a:solidFill>
                <a:srgbClr val="233893"/>
              </a:solidFill>
              <a:latin typeface="Verdana" pitchFamily="34" charset="0"/>
              <a:ea typeface="Verdana" pitchFamily="34" charset="0"/>
              <a:cs typeface="Verdana" pitchFamily="34" charset="0"/>
            </a:endParaRPr>
          </a:p>
          <a:p>
            <a:pPr marL="354013" indent="-354013" algn="just" eaLnBrk="0" hangingPunct="0">
              <a:buFontTx/>
              <a:buChar char="•"/>
              <a:defRPr/>
            </a:pPr>
            <a:r>
              <a:rPr lang="en-US" sz="1800" kern="0" dirty="0">
                <a:solidFill>
                  <a:srgbClr val="233893"/>
                </a:solidFill>
                <a:latin typeface="Verdana" pitchFamily="34" charset="0"/>
                <a:ea typeface="Verdana" pitchFamily="34" charset="0"/>
                <a:cs typeface="Verdana" pitchFamily="34" charset="0"/>
              </a:rPr>
              <a:t>Some of the changes </a:t>
            </a:r>
            <a:r>
              <a:rPr lang="en-US" sz="1800" kern="0" dirty="0" smtClean="0">
                <a:solidFill>
                  <a:srgbClr val="233893"/>
                </a:solidFill>
                <a:latin typeface="Verdana" pitchFamily="34" charset="0"/>
                <a:ea typeface="Verdana" pitchFamily="34" charset="0"/>
                <a:cs typeface="Verdana" pitchFamily="34" charset="0"/>
              </a:rPr>
              <a:t>include: </a:t>
            </a:r>
          </a:p>
          <a:p>
            <a:pPr marL="363538" lvl="2" algn="just" eaLnBrk="0" hangingPunct="0">
              <a:spcBef>
                <a:spcPts val="600"/>
              </a:spcBef>
              <a:spcAft>
                <a:spcPts val="600"/>
              </a:spcAft>
              <a:buFont typeface="Wingdings" pitchFamily="2" charset="2"/>
              <a:buChar char="Ø"/>
              <a:defRPr/>
            </a:pPr>
            <a:r>
              <a:rPr lang="en-US" sz="1800" kern="0" dirty="0" smtClean="0">
                <a:solidFill>
                  <a:srgbClr val="233893"/>
                </a:solidFill>
                <a:latin typeface="Verdana" pitchFamily="34" charset="0"/>
                <a:ea typeface="Verdana" pitchFamily="34" charset="0"/>
                <a:cs typeface="Verdana" pitchFamily="34" charset="0"/>
              </a:rPr>
              <a:t> Information Management Systems</a:t>
            </a:r>
            <a:endParaRPr lang="en-US" sz="1800" kern="0" dirty="0">
              <a:solidFill>
                <a:srgbClr val="233893"/>
              </a:solidFill>
              <a:latin typeface="Verdana" pitchFamily="34" charset="0"/>
              <a:ea typeface="Verdana" pitchFamily="34" charset="0"/>
              <a:cs typeface="Verdana" pitchFamily="34" charset="0"/>
            </a:endParaRPr>
          </a:p>
          <a:p>
            <a:pPr marL="363538" lvl="3" algn="just">
              <a:spcBef>
                <a:spcPts val="600"/>
              </a:spcBef>
              <a:spcAft>
                <a:spcPts val="600"/>
              </a:spcAft>
              <a:buFont typeface="Wingdings" pitchFamily="2" charset="2"/>
              <a:buChar char="Ø"/>
            </a:pPr>
            <a:r>
              <a:rPr lang="en-US" sz="1800" dirty="0" smtClean="0">
                <a:solidFill>
                  <a:srgbClr val="233893"/>
                </a:solidFill>
                <a:latin typeface="Verdana" pitchFamily="34" charset="0"/>
                <a:ea typeface="Verdana" pitchFamily="34" charset="0"/>
                <a:cs typeface="Verdana" pitchFamily="34" charset="0"/>
              </a:rPr>
              <a:t> Carry-out direct inspection visits in member banks</a:t>
            </a:r>
          </a:p>
          <a:p>
            <a:pPr marL="363538" lvl="3" algn="just">
              <a:spcBef>
                <a:spcPts val="600"/>
              </a:spcBef>
              <a:spcAft>
                <a:spcPts val="600"/>
              </a:spcAft>
              <a:buFont typeface="Wingdings" pitchFamily="2" charset="2"/>
              <a:buChar char="Ø"/>
            </a:pPr>
            <a:r>
              <a:rPr lang="en-US" sz="1800" dirty="0" smtClean="0">
                <a:solidFill>
                  <a:srgbClr val="233893"/>
                </a:solidFill>
                <a:latin typeface="Verdana" pitchFamily="34" charset="0"/>
                <a:ea typeface="Verdana" pitchFamily="34" charset="0"/>
                <a:cs typeface="Verdana" pitchFamily="34" charset="0"/>
              </a:rPr>
              <a:t> Set-off of insured liabilities</a:t>
            </a:r>
          </a:p>
          <a:p>
            <a:pPr marL="363538" lvl="3" algn="just">
              <a:spcBef>
                <a:spcPts val="600"/>
              </a:spcBef>
              <a:spcAft>
                <a:spcPts val="600"/>
              </a:spcAft>
              <a:buFont typeface="Wingdings" pitchFamily="2" charset="2"/>
              <a:buChar char="Ø"/>
            </a:pPr>
            <a:r>
              <a:rPr lang="en-US" sz="1800" dirty="0" smtClean="0">
                <a:solidFill>
                  <a:srgbClr val="233893"/>
                </a:solidFill>
                <a:latin typeface="Verdana" pitchFamily="34" charset="0"/>
                <a:ea typeface="Verdana" pitchFamily="34" charset="0"/>
                <a:cs typeface="Verdana" pitchFamily="34" charset="0"/>
              </a:rPr>
              <a:t> Eliminate claims form for reimbursement </a:t>
            </a: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8458200" y="6172200"/>
            <a:ext cx="685800" cy="533400"/>
          </a:xfrm>
        </p:spPr>
        <p:txBody>
          <a:bodyPr/>
          <a:lstStyle/>
          <a:p>
            <a:pPr>
              <a:defRPr/>
            </a:pPr>
            <a:r>
              <a:rPr lang="en-US" dirty="0" smtClean="0"/>
              <a:t> </a:t>
            </a:r>
            <a:fld id="{BE8C7537-1974-48EC-8A59-BBAE3AD07860}" type="slidenum">
              <a:rPr lang="en-US" smtClean="0"/>
              <a:pPr>
                <a:defRPr/>
              </a:pPr>
              <a:t>2</a:t>
            </a:fld>
            <a:endParaRPr lang="en-US" sz="2000" dirty="0">
              <a:latin typeface="Arial" charset="0"/>
            </a:endParaRPr>
          </a:p>
        </p:txBody>
      </p:sp>
      <p:sp>
        <p:nvSpPr>
          <p:cNvPr id="16386" name="Rectangle 2"/>
          <p:cNvSpPr>
            <a:spLocks noGrp="1" noChangeArrowheads="1"/>
          </p:cNvSpPr>
          <p:nvPr>
            <p:ph type="title"/>
          </p:nvPr>
        </p:nvSpPr>
        <p:spPr>
          <a:xfrm>
            <a:off x="1066800" y="228600"/>
            <a:ext cx="7543800" cy="1143000"/>
          </a:xfrm>
        </p:spPr>
        <p:txBody>
          <a:bodyPr/>
          <a:lstStyle/>
          <a:p>
            <a:pPr eaLnBrk="1" hangingPunct="1"/>
            <a:r>
              <a:rPr lang="es-MX" dirty="0" err="1" smtClean="0"/>
              <a:t>Introduction</a:t>
            </a:r>
            <a:r>
              <a:rPr lang="es-MX" dirty="0" smtClean="0"/>
              <a:t>: IPAB </a:t>
            </a:r>
            <a:br>
              <a:rPr lang="es-MX" dirty="0" smtClean="0"/>
            </a:br>
            <a:r>
              <a:rPr lang="es-MX" dirty="0" err="1" smtClean="0"/>
              <a:t>Overview</a:t>
            </a:r>
            <a:endParaRPr lang="es-MX" dirty="0" smtClean="0"/>
          </a:p>
        </p:txBody>
      </p:sp>
      <p:sp>
        <p:nvSpPr>
          <p:cNvPr id="4100" name="Rectangle 3"/>
          <p:cNvSpPr>
            <a:spLocks noGrp="1" noChangeArrowheads="1"/>
          </p:cNvSpPr>
          <p:nvPr>
            <p:ph type="body" idx="1"/>
          </p:nvPr>
        </p:nvSpPr>
        <p:spPr>
          <a:xfrm>
            <a:off x="1066800" y="2057400"/>
            <a:ext cx="7467600" cy="4038600"/>
          </a:xfrm>
        </p:spPr>
        <p:txBody>
          <a:bodyPr/>
          <a:lstStyle/>
          <a:p>
            <a:pPr lvl="2" algn="just" eaLnBrk="1" hangingPunct="1">
              <a:buFont typeface="Courier New" pitchFamily="49" charset="0"/>
              <a:buChar char="o"/>
            </a:pPr>
            <a:r>
              <a:rPr lang="es-ES" sz="1800" dirty="0" err="1" smtClean="0">
                <a:latin typeface="Verdana" pitchFamily="34" charset="0"/>
                <a:ea typeface="Verdana" pitchFamily="34" charset="0"/>
                <a:cs typeface="Verdana" pitchFamily="34" charset="0"/>
              </a:rPr>
              <a:t>Public</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agency</a:t>
            </a:r>
            <a:endParaRPr lang="en-US" sz="1800" dirty="0" smtClean="0">
              <a:latin typeface="Verdana" pitchFamily="34" charset="0"/>
              <a:ea typeface="Verdana" pitchFamily="34" charset="0"/>
              <a:cs typeface="Verdana" pitchFamily="34" charset="0"/>
            </a:endParaRPr>
          </a:p>
          <a:p>
            <a:pPr lvl="2" algn="just" eaLnBrk="1" hangingPunct="1">
              <a:buFont typeface="Courier New" pitchFamily="49" charset="0"/>
              <a:buChar char="o"/>
            </a:pPr>
            <a:r>
              <a:rPr lang="en-US" sz="1800" dirty="0" smtClean="0">
                <a:latin typeface="Verdana" pitchFamily="34" charset="0"/>
                <a:ea typeface="Verdana" pitchFamily="34" charset="0"/>
                <a:cs typeface="Verdana" pitchFamily="34" charset="0"/>
              </a:rPr>
              <a:t>Deposit insurer</a:t>
            </a:r>
          </a:p>
          <a:p>
            <a:pPr lvl="2" algn="just" eaLnBrk="1" hangingPunct="1">
              <a:buFont typeface="Courier New" pitchFamily="49" charset="0"/>
              <a:buChar char="o"/>
            </a:pPr>
            <a:r>
              <a:rPr lang="es-ES" sz="1800" dirty="0" err="1" smtClean="0">
                <a:latin typeface="Verdana" pitchFamily="34" charset="0"/>
                <a:ea typeface="Verdana" pitchFamily="34" charset="0"/>
                <a:cs typeface="Verdana" pitchFamily="34" charset="0"/>
              </a:rPr>
              <a:t>Resolution</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authority</a:t>
            </a:r>
            <a:endParaRPr lang="es-ES" sz="1800" dirty="0" smtClean="0">
              <a:latin typeface="Verdana" pitchFamily="34" charset="0"/>
              <a:ea typeface="Verdana" pitchFamily="34" charset="0"/>
              <a:cs typeface="Verdana" pitchFamily="34" charset="0"/>
            </a:endParaRPr>
          </a:p>
          <a:p>
            <a:pPr lvl="2" algn="just" eaLnBrk="1" hangingPunct="1">
              <a:buFont typeface="Courier New" pitchFamily="49" charset="0"/>
              <a:buChar char="o"/>
            </a:pPr>
            <a:r>
              <a:rPr lang="es-ES" sz="1800" dirty="0" err="1" smtClean="0">
                <a:latin typeface="Verdana" pitchFamily="34" charset="0"/>
                <a:ea typeface="Verdana" pitchFamily="34" charset="0"/>
                <a:cs typeface="Verdana" pitchFamily="34" charset="0"/>
              </a:rPr>
              <a:t>Member</a:t>
            </a:r>
            <a:r>
              <a:rPr lang="es-ES" sz="1800" dirty="0" smtClean="0">
                <a:latin typeface="Verdana" pitchFamily="34" charset="0"/>
                <a:ea typeface="Verdana" pitchFamily="34" charset="0"/>
                <a:cs typeface="Verdana" pitchFamily="34" charset="0"/>
              </a:rPr>
              <a:t> of </a:t>
            </a:r>
            <a:r>
              <a:rPr lang="es-ES" sz="1800" dirty="0" err="1" smtClean="0">
                <a:latin typeface="Verdana" pitchFamily="34" charset="0"/>
                <a:ea typeface="Verdana" pitchFamily="34" charset="0"/>
                <a:cs typeface="Verdana" pitchFamily="34" charset="0"/>
              </a:rPr>
              <a:t>the</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financial</a:t>
            </a:r>
            <a:r>
              <a:rPr lang="es-ES" sz="1800" dirty="0" smtClean="0">
                <a:latin typeface="Verdana" pitchFamily="34" charset="0"/>
                <a:ea typeface="Verdana" pitchFamily="34" charset="0"/>
                <a:cs typeface="Verdana" pitchFamily="34" charset="0"/>
              </a:rPr>
              <a:t> safety net</a:t>
            </a:r>
            <a:endParaRPr lang="en-US" sz="1800" dirty="0" smtClean="0">
              <a:latin typeface="Verdana" pitchFamily="34" charset="0"/>
              <a:ea typeface="Verdana" pitchFamily="34" charset="0"/>
              <a:cs typeface="Verdana" pitchFamily="34" charset="0"/>
            </a:endParaRPr>
          </a:p>
          <a:p>
            <a:pPr eaLnBrk="1" hangingPunct="1"/>
            <a:endParaRPr lang="es-ES" sz="1800" dirty="0" smtClean="0">
              <a:latin typeface="Verdana" pitchFamily="34" charset="0"/>
              <a:ea typeface="Verdana" pitchFamily="34" charset="0"/>
              <a:cs typeface="Verdana" pitchFamily="34" charset="0"/>
            </a:endParaRPr>
          </a:p>
          <a:p>
            <a:pPr algn="just"/>
            <a:r>
              <a:rPr lang="es-ES" sz="1800" dirty="0" err="1" smtClean="0">
                <a:latin typeface="Verdana" pitchFamily="34" charset="0"/>
                <a:ea typeface="Verdana" pitchFamily="34" charset="0"/>
                <a:cs typeface="Verdana" pitchFamily="34" charset="0"/>
              </a:rPr>
              <a:t>Banking</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system</a:t>
            </a:r>
            <a:r>
              <a:rPr lang="es-ES" sz="1800" dirty="0" smtClean="0">
                <a:latin typeface="Verdana" pitchFamily="34" charset="0"/>
                <a:ea typeface="Verdana" pitchFamily="34" charset="0"/>
                <a:cs typeface="Verdana" pitchFamily="34" charset="0"/>
              </a:rPr>
              <a:t>: 43 </a:t>
            </a:r>
            <a:r>
              <a:rPr lang="es-ES" sz="1800" dirty="0" err="1" smtClean="0">
                <a:latin typeface="Verdana" pitchFamily="34" charset="0"/>
                <a:ea typeface="Verdana" pitchFamily="34" charset="0"/>
                <a:cs typeface="Verdana" pitchFamily="34" charset="0"/>
              </a:rPr>
              <a:t>commercial</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banks</a:t>
            </a:r>
            <a:r>
              <a:rPr lang="es-ES" sz="1800" dirty="0" smtClean="0">
                <a:latin typeface="Verdana" pitchFamily="34" charset="0"/>
                <a:ea typeface="Verdana" pitchFamily="34" charset="0"/>
                <a:cs typeface="Verdana" pitchFamily="34" charset="0"/>
              </a:rPr>
              <a:t> (in </a:t>
            </a:r>
            <a:r>
              <a:rPr lang="es-ES" sz="1800" dirty="0" err="1" smtClean="0">
                <a:latin typeface="Verdana" pitchFamily="34" charset="0"/>
                <a:ea typeface="Verdana" pitchFamily="34" charset="0"/>
                <a:cs typeface="Verdana" pitchFamily="34" charset="0"/>
              </a:rPr>
              <a:t>operation</a:t>
            </a:r>
            <a:r>
              <a:rPr lang="es-ES" sz="1800" dirty="0" smtClean="0">
                <a:latin typeface="Verdana" pitchFamily="34" charset="0"/>
                <a:ea typeface="Verdana" pitchFamily="34" charset="0"/>
                <a:cs typeface="Verdana" pitchFamily="34" charset="0"/>
              </a:rPr>
              <a:t>), </a:t>
            </a:r>
            <a:r>
              <a:rPr lang="en-US" sz="1800" b="1" dirty="0" smtClean="0">
                <a:latin typeface="Verdana" pitchFamily="34" charset="0"/>
                <a:ea typeface="Verdana" pitchFamily="34" charset="0"/>
                <a:cs typeface="Verdana" pitchFamily="34" charset="0"/>
              </a:rPr>
              <a:t>36</a:t>
            </a:r>
            <a:r>
              <a:rPr lang="en-US" sz="1800" dirty="0" smtClean="0">
                <a:latin typeface="Verdana" pitchFamily="34" charset="0"/>
                <a:ea typeface="Verdana" pitchFamily="34" charset="0"/>
                <a:cs typeface="Verdana" pitchFamily="34" charset="0"/>
              </a:rPr>
              <a:t> of which </a:t>
            </a:r>
            <a:r>
              <a:rPr lang="en-US" sz="1800" b="1" dirty="0" smtClean="0">
                <a:latin typeface="Verdana" pitchFamily="34" charset="0"/>
                <a:ea typeface="Verdana" pitchFamily="34" charset="0"/>
                <a:cs typeface="Verdana" pitchFamily="34" charset="0"/>
              </a:rPr>
              <a:t>hold insured deposits. </a:t>
            </a:r>
          </a:p>
          <a:p>
            <a:pPr algn="just"/>
            <a:endParaRPr lang="en-US" sz="1800" b="1" dirty="0" smtClean="0">
              <a:latin typeface="Verdana" pitchFamily="34" charset="0"/>
              <a:ea typeface="Verdana" pitchFamily="34" charset="0"/>
              <a:cs typeface="Verdana" pitchFamily="34" charset="0"/>
            </a:endParaRPr>
          </a:p>
          <a:p>
            <a:pPr algn="just"/>
            <a:r>
              <a:rPr lang="en-US" sz="1800" dirty="0" smtClean="0">
                <a:latin typeface="Verdana" pitchFamily="34" charset="0"/>
                <a:ea typeface="Verdana" pitchFamily="34" charset="0"/>
                <a:cs typeface="Verdana" pitchFamily="34" charset="0"/>
              </a:rPr>
              <a:t>At the end of September 2013, the </a:t>
            </a:r>
            <a:r>
              <a:rPr lang="en-US" sz="1800" b="1" dirty="0" smtClean="0">
                <a:latin typeface="Verdana" pitchFamily="34" charset="0"/>
                <a:ea typeface="Verdana" pitchFamily="34" charset="0"/>
                <a:cs typeface="Verdana" pitchFamily="34" charset="0"/>
              </a:rPr>
              <a:t>balance of fully insured deposits</a:t>
            </a:r>
            <a:r>
              <a:rPr lang="en-US" sz="1800" dirty="0" smtClean="0">
                <a:latin typeface="Verdana" pitchFamily="34" charset="0"/>
                <a:ea typeface="Verdana" pitchFamily="34" charset="0"/>
                <a:cs typeface="Verdana" pitchFamily="34" charset="0"/>
              </a:rPr>
              <a:t> was approximately equal to $113 billion US dollars, which represent 26.9% of the commercial banking sector’s total liabilities and 9.15% of the nominal GDP as of 2013Q3.</a:t>
            </a:r>
          </a:p>
          <a:p>
            <a:pPr eaLnBrk="1" hangingPunct="1"/>
            <a:endParaRPr lang="es-MX" sz="1700" dirty="0" smtClean="0"/>
          </a:p>
        </p:txBody>
      </p:sp>
      <p:sp>
        <p:nvSpPr>
          <p:cNvPr id="11" name="Text Box 21"/>
          <p:cNvSpPr txBox="1">
            <a:spLocks noChangeArrowheads="1"/>
          </p:cNvSpPr>
          <p:nvPr/>
        </p:nvSpPr>
        <p:spPr bwMode="auto">
          <a:xfrm>
            <a:off x="1066800" y="1600200"/>
            <a:ext cx="1111202" cy="646331"/>
          </a:xfrm>
          <a:prstGeom prst="rect">
            <a:avLst/>
          </a:prstGeom>
          <a:noFill/>
          <a:ln w="12700" cap="sq">
            <a:noFill/>
            <a:miter lim="800000"/>
            <a:headEnd type="none" w="sm" len="sm"/>
            <a:tailEnd type="none" w="sm" len="sm"/>
          </a:ln>
        </p:spPr>
        <p:txBody>
          <a:bodyPr wrap="square">
            <a:spAutoFit/>
          </a:bodyPr>
          <a:lstStyle/>
          <a:p>
            <a:pPr>
              <a:buSzPct val="145000"/>
              <a:buFont typeface="Arial" pitchFamily="34" charset="0"/>
              <a:buChar char="•"/>
            </a:pPr>
            <a:r>
              <a:rPr lang="en-US" sz="1800" b="1" dirty="0" smtClean="0">
                <a:solidFill>
                  <a:srgbClr val="233893"/>
                </a:solidFill>
                <a:latin typeface="Verdana" pitchFamily="34" charset="0"/>
                <a:ea typeface="Verdana" pitchFamily="34" charset="0"/>
                <a:cs typeface="Verdana" pitchFamily="34" charset="0"/>
              </a:rPr>
              <a:t>  IPAB</a:t>
            </a:r>
          </a:p>
          <a:p>
            <a:pPr>
              <a:buSzPct val="145000"/>
              <a:buFont typeface="Arial" pitchFamily="34" charset="0"/>
              <a:buChar char="•"/>
            </a:pPr>
            <a:endParaRPr lang="en-US" sz="1800" b="1" dirty="0">
              <a:solidFill>
                <a:srgbClr val="233893"/>
              </a:solidFill>
              <a:latin typeface="Verdana" pitchFamily="34" charset="0"/>
              <a:ea typeface="Verdana" pitchFamily="34" charset="0"/>
              <a:cs typeface="Verdana" pitchFamily="34" charset="0"/>
            </a:endParaRPr>
          </a:p>
        </p:txBody>
      </p:sp>
      <p:pic>
        <p:nvPicPr>
          <p:cNvPr id="16392"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E15F1309-0678-43F4-AACF-20526966EDCD}" type="slidenum">
              <a:rPr lang="en-US" smtClean="0"/>
              <a:pPr>
                <a:defRPr/>
              </a:pPr>
              <a:t>20</a:t>
            </a:fld>
            <a:endParaRPr lang="en-US" sz="2000" dirty="0">
              <a:latin typeface="Arial" charset="0"/>
            </a:endParaRPr>
          </a:p>
        </p:txBody>
      </p:sp>
      <p:sp>
        <p:nvSpPr>
          <p:cNvPr id="5" name="Text Box 4"/>
          <p:cNvSpPr txBox="1">
            <a:spLocks noChangeArrowheads="1"/>
          </p:cNvSpPr>
          <p:nvPr/>
        </p:nvSpPr>
        <p:spPr bwMode="auto">
          <a:xfrm>
            <a:off x="1295400" y="3581400"/>
            <a:ext cx="7315200" cy="2738437"/>
          </a:xfrm>
          <a:prstGeom prst="rect">
            <a:avLst/>
          </a:prstGeom>
          <a:noFill/>
          <a:ln w="12700" cap="sq">
            <a:noFill/>
            <a:miter lim="800000"/>
            <a:headEnd type="none" w="sm" len="sm"/>
            <a:tailEnd type="none" w="sm" len="sm"/>
          </a:ln>
        </p:spPr>
        <p:txBody>
          <a:bodyPr>
            <a:spAutoFit/>
          </a:bodyPr>
          <a:lstStyle/>
          <a:p>
            <a:pPr algn="ctr"/>
            <a:r>
              <a:rPr lang="en-US" sz="4400" dirty="0">
                <a:solidFill>
                  <a:srgbClr val="233893"/>
                </a:solidFill>
                <a:latin typeface="Tahoma" pitchFamily="34" charset="0"/>
              </a:rPr>
              <a:t>Thank you for your attention</a:t>
            </a:r>
          </a:p>
          <a:p>
            <a:pPr algn="ctr"/>
            <a:endParaRPr lang="en-US" sz="3200" dirty="0">
              <a:solidFill>
                <a:srgbClr val="233893"/>
              </a:solidFill>
              <a:latin typeface="Tahoma" pitchFamily="34" charset="0"/>
            </a:endParaRPr>
          </a:p>
          <a:p>
            <a:pPr algn="ctr"/>
            <a:r>
              <a:rPr lang="en-US" sz="3200" dirty="0">
                <a:solidFill>
                  <a:srgbClr val="233893"/>
                </a:solidFill>
                <a:latin typeface="Tahoma" pitchFamily="34" charset="0"/>
              </a:rPr>
              <a:t>Mario Luna</a:t>
            </a:r>
          </a:p>
          <a:p>
            <a:pPr algn="ctr"/>
            <a:r>
              <a:rPr lang="en-US" sz="3200" dirty="0">
                <a:solidFill>
                  <a:srgbClr val="FF0000"/>
                </a:solidFill>
                <a:latin typeface="Tahoma" pitchFamily="34" charset="0"/>
                <a:hlinkClick r:id="rId2"/>
              </a:rPr>
              <a:t>mrluna@ipab.org.mx</a:t>
            </a:r>
            <a:endParaRPr lang="en-US" sz="3200" dirty="0">
              <a:solidFill>
                <a:srgbClr val="FF0000"/>
              </a:solidFill>
              <a:latin typeface="Tahoma" pitchFamily="34" charset="0"/>
            </a:endParaRPr>
          </a:p>
          <a:p>
            <a:pPr algn="ctr"/>
            <a:r>
              <a:rPr lang="en-US" sz="3200" dirty="0">
                <a:solidFill>
                  <a:srgbClr val="233893"/>
                </a:solidFill>
                <a:latin typeface="Tahoma" pitchFamily="34" charset="0"/>
              </a:rPr>
              <a:t>www.ipab.org.mx</a:t>
            </a:r>
          </a:p>
        </p:txBody>
      </p:sp>
      <p:pic>
        <p:nvPicPr>
          <p:cNvPr id="39939"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3810000" y="2057400"/>
            <a:ext cx="2209800" cy="1447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0"/>
                                        <p:tgtEl>
                                          <p:spTgt spid="5"/>
                                        </p:tgtEl>
                                      </p:cBhvr>
                                    </p:animEffect>
                                    <p:anim calcmode="lin" valueType="num">
                                      <p:cBhvr>
                                        <p:cTn id="8" dur="3000" fill="hold"/>
                                        <p:tgtEl>
                                          <p:spTgt spid="5"/>
                                        </p:tgtEl>
                                        <p:attrNameLst>
                                          <p:attrName>ppt_x</p:attrName>
                                        </p:attrNameLst>
                                      </p:cBhvr>
                                      <p:tavLst>
                                        <p:tav tm="0">
                                          <p:val>
                                            <p:strVal val="#ppt_x"/>
                                          </p:val>
                                        </p:tav>
                                        <p:tav tm="100000">
                                          <p:val>
                                            <p:strVal val="#ppt_x"/>
                                          </p:val>
                                        </p:tav>
                                      </p:tavLst>
                                    </p:anim>
                                    <p:anim calcmode="lin" valueType="num">
                                      <p:cBhvr>
                                        <p:cTn id="9" dur="3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28600"/>
            <a:ext cx="7391400" cy="1143000"/>
          </a:xfrm>
        </p:spPr>
        <p:txBody>
          <a:bodyPr/>
          <a:lstStyle/>
          <a:p>
            <a:r>
              <a:rPr lang="es-MX" dirty="0" err="1" smtClean="0"/>
              <a:t>Introduction</a:t>
            </a:r>
            <a:r>
              <a:rPr lang="es-MX" dirty="0" smtClean="0"/>
              <a:t>: IPAB </a:t>
            </a:r>
            <a:br>
              <a:rPr lang="es-MX" dirty="0" smtClean="0"/>
            </a:br>
            <a:r>
              <a:rPr lang="es-MX" dirty="0" err="1" smtClean="0"/>
              <a:t>Overview</a:t>
            </a:r>
            <a:endParaRPr lang="es-MX" dirty="0"/>
          </a:p>
        </p:txBody>
      </p:sp>
      <p:sp>
        <p:nvSpPr>
          <p:cNvPr id="3" name="2 Marcador de contenido"/>
          <p:cNvSpPr>
            <a:spLocks noGrp="1"/>
          </p:cNvSpPr>
          <p:nvPr>
            <p:ph idx="1"/>
          </p:nvPr>
        </p:nvSpPr>
        <p:spPr>
          <a:xfrm>
            <a:off x="1066800" y="1600200"/>
            <a:ext cx="7391400" cy="3886200"/>
          </a:xfrm>
        </p:spPr>
        <p:txBody>
          <a:bodyPr/>
          <a:lstStyle/>
          <a:p>
            <a:pPr algn="just"/>
            <a:r>
              <a:rPr lang="en-US" sz="1800" dirty="0" smtClean="0">
                <a:latin typeface="Verdana" pitchFamily="34" charset="0"/>
                <a:ea typeface="Verdana" pitchFamily="34" charset="0"/>
                <a:cs typeface="Verdana" pitchFamily="34" charset="0"/>
              </a:rPr>
              <a:t>Approximately </a:t>
            </a:r>
            <a:r>
              <a:rPr lang="en-US" sz="1800" b="1" dirty="0" smtClean="0">
                <a:latin typeface="Verdana" pitchFamily="34" charset="0"/>
                <a:ea typeface="Verdana" pitchFamily="34" charset="0"/>
                <a:cs typeface="Verdana" pitchFamily="34" charset="0"/>
              </a:rPr>
              <a:t>99.90%</a:t>
            </a:r>
            <a:r>
              <a:rPr lang="en-US" sz="1800" dirty="0" smtClean="0">
                <a:latin typeface="Verdana" pitchFamily="34" charset="0"/>
                <a:ea typeface="Verdana" pitchFamily="34" charset="0"/>
                <a:cs typeface="Verdana" pitchFamily="34" charset="0"/>
              </a:rPr>
              <a:t> of deposits in the 126.7 million accounts are fully insured by IPAB. </a:t>
            </a:r>
          </a:p>
          <a:p>
            <a:pPr algn="just"/>
            <a:endParaRPr lang="en-US" sz="1800" dirty="0" smtClean="0">
              <a:latin typeface="Verdana" pitchFamily="34" charset="0"/>
              <a:ea typeface="Verdana" pitchFamily="34" charset="0"/>
              <a:cs typeface="Verdana" pitchFamily="34" charset="0"/>
            </a:endParaRPr>
          </a:p>
          <a:p>
            <a:pPr algn="just"/>
            <a:r>
              <a:rPr lang="es-ES" sz="1800" dirty="0" err="1" smtClean="0">
                <a:latin typeface="Verdana" pitchFamily="34" charset="0"/>
                <a:ea typeface="Verdana" pitchFamily="34" charset="0"/>
                <a:cs typeface="Verdana" pitchFamily="34" charset="0"/>
              </a:rPr>
              <a:t>Coverage</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Limit</a:t>
            </a:r>
            <a:r>
              <a:rPr lang="es-ES" sz="1800" dirty="0" smtClean="0">
                <a:latin typeface="Verdana" pitchFamily="34" charset="0"/>
                <a:ea typeface="Verdana" pitchFamily="34" charset="0"/>
                <a:cs typeface="Verdana" pitchFamily="34" charset="0"/>
              </a:rPr>
              <a:t>: 400,000 </a:t>
            </a:r>
            <a:r>
              <a:rPr lang="es-ES" sz="1800" dirty="0" err="1" smtClean="0">
                <a:latin typeface="Verdana" pitchFamily="34" charset="0"/>
                <a:ea typeface="Verdana" pitchFamily="34" charset="0"/>
                <a:cs typeface="Verdana" pitchFamily="34" charset="0"/>
              </a:rPr>
              <a:t>UDIs</a:t>
            </a:r>
            <a:r>
              <a:rPr lang="es-ES" sz="1800" dirty="0" smtClean="0">
                <a:latin typeface="Verdana" pitchFamily="34" charset="0"/>
                <a:ea typeface="Verdana" pitchFamily="34" charset="0"/>
                <a:cs typeface="Verdana" pitchFamily="34" charset="0"/>
              </a:rPr>
              <a:t> – USD $154,085 (o</a:t>
            </a:r>
            <a:r>
              <a:rPr lang="en-US" sz="1800" dirty="0" err="1" smtClean="0">
                <a:latin typeface="Verdana" pitchFamily="34" charset="0"/>
                <a:ea typeface="Verdana" pitchFamily="34" charset="0"/>
                <a:cs typeface="Verdana" pitchFamily="34" charset="0"/>
              </a:rPr>
              <a:t>nly</a:t>
            </a:r>
            <a:r>
              <a:rPr lang="en-US" sz="1800" dirty="0" smtClean="0">
                <a:latin typeface="Verdana" pitchFamily="34" charset="0"/>
                <a:ea typeface="Verdana" pitchFamily="34" charset="0"/>
                <a:cs typeface="Verdana" pitchFamily="34" charset="0"/>
              </a:rPr>
              <a:t> </a:t>
            </a:r>
            <a:r>
              <a:rPr lang="en-US" sz="1800" b="1" dirty="0" smtClean="0">
                <a:latin typeface="Verdana" pitchFamily="34" charset="0"/>
                <a:ea typeface="Verdana" pitchFamily="34" charset="0"/>
                <a:cs typeface="Verdana" pitchFamily="34" charset="0"/>
              </a:rPr>
              <a:t>0.10%</a:t>
            </a:r>
            <a:r>
              <a:rPr lang="en-US" sz="1800" dirty="0" smtClean="0">
                <a:latin typeface="Verdana" pitchFamily="34" charset="0"/>
                <a:ea typeface="Verdana" pitchFamily="34" charset="0"/>
                <a:cs typeface="Verdana" pitchFamily="34" charset="0"/>
              </a:rPr>
              <a:t> of accounts hold deposits that </a:t>
            </a:r>
            <a:r>
              <a:rPr lang="en-US" sz="1800" b="1" dirty="0" smtClean="0">
                <a:latin typeface="Verdana" pitchFamily="34" charset="0"/>
                <a:ea typeface="Verdana" pitchFamily="34" charset="0"/>
                <a:cs typeface="Verdana" pitchFamily="34" charset="0"/>
              </a:rPr>
              <a:t>exceed the coverage limit</a:t>
            </a:r>
            <a:r>
              <a:rPr lang="en-US" sz="1800" dirty="0" smtClean="0">
                <a:latin typeface="Verdana" pitchFamily="34" charset="0"/>
                <a:ea typeface="Verdana" pitchFamily="34" charset="0"/>
                <a:cs typeface="Verdana" pitchFamily="34" charset="0"/>
              </a:rPr>
              <a:t>).</a:t>
            </a:r>
          </a:p>
          <a:p>
            <a:pPr algn="just"/>
            <a:endParaRPr lang="en-US" sz="1800" dirty="0" smtClean="0">
              <a:latin typeface="Verdana" pitchFamily="34" charset="0"/>
              <a:ea typeface="Verdana" pitchFamily="34" charset="0"/>
              <a:cs typeface="Verdana" pitchFamily="34" charset="0"/>
            </a:endParaRPr>
          </a:p>
          <a:p>
            <a:pPr algn="just"/>
            <a:r>
              <a:rPr lang="en-US" sz="1800" dirty="0" smtClean="0">
                <a:latin typeface="Verdana" pitchFamily="34" charset="0"/>
                <a:ea typeface="Verdana" pitchFamily="34" charset="0"/>
                <a:cs typeface="Verdana" pitchFamily="34" charset="0"/>
              </a:rPr>
              <a:t>At that date, </a:t>
            </a:r>
            <a:r>
              <a:rPr lang="en-US" sz="1800" b="1" dirty="0" smtClean="0">
                <a:latin typeface="Verdana" pitchFamily="34" charset="0"/>
                <a:ea typeface="Verdana" pitchFamily="34" charset="0"/>
                <a:cs typeface="Verdana" pitchFamily="34" charset="0"/>
              </a:rPr>
              <a:t>98.43%</a:t>
            </a:r>
            <a:r>
              <a:rPr lang="en-US" sz="1800" dirty="0" smtClean="0">
                <a:latin typeface="Verdana" pitchFamily="34" charset="0"/>
                <a:ea typeface="Verdana" pitchFamily="34" charset="0"/>
                <a:cs typeface="Verdana" pitchFamily="34" charset="0"/>
              </a:rPr>
              <a:t> of the insured deposits are held in </a:t>
            </a:r>
            <a:r>
              <a:rPr lang="en-US" sz="1800" b="1" dirty="0" smtClean="0">
                <a:latin typeface="Verdana" pitchFamily="34" charset="0"/>
                <a:ea typeface="Verdana" pitchFamily="34" charset="0"/>
                <a:cs typeface="Verdana" pitchFamily="34" charset="0"/>
              </a:rPr>
              <a:t>demand or sight deposit</a:t>
            </a:r>
            <a:r>
              <a:rPr lang="en-US" sz="1800" dirty="0" smtClean="0">
                <a:latin typeface="Verdana" pitchFamily="34" charset="0"/>
                <a:ea typeface="Verdana" pitchFamily="34" charset="0"/>
                <a:cs typeface="Verdana" pitchFamily="34" charset="0"/>
              </a:rPr>
              <a:t> accounts, while </a:t>
            </a:r>
            <a:r>
              <a:rPr lang="en-US" sz="1800" b="1" dirty="0" smtClean="0">
                <a:latin typeface="Verdana" pitchFamily="34" charset="0"/>
                <a:ea typeface="Verdana" pitchFamily="34" charset="0"/>
                <a:cs typeface="Verdana" pitchFamily="34" charset="0"/>
              </a:rPr>
              <a:t>1.57%</a:t>
            </a:r>
            <a:r>
              <a:rPr lang="en-US" sz="1800" dirty="0" smtClean="0">
                <a:latin typeface="Verdana" pitchFamily="34" charset="0"/>
                <a:ea typeface="Verdana" pitchFamily="34" charset="0"/>
                <a:cs typeface="Verdana" pitchFamily="34" charset="0"/>
              </a:rPr>
              <a:t> are held in </a:t>
            </a:r>
            <a:r>
              <a:rPr lang="en-US" sz="1800" b="1" dirty="0" smtClean="0">
                <a:latin typeface="Verdana" pitchFamily="34" charset="0"/>
                <a:ea typeface="Verdana" pitchFamily="34" charset="0"/>
                <a:cs typeface="Verdana" pitchFamily="34" charset="0"/>
              </a:rPr>
              <a:t>term deposits.</a:t>
            </a:r>
          </a:p>
          <a:p>
            <a:pPr algn="just"/>
            <a:endParaRPr lang="en-US" sz="1800" b="1" dirty="0" smtClean="0">
              <a:latin typeface="Verdana" pitchFamily="34" charset="0"/>
              <a:ea typeface="Verdana" pitchFamily="34" charset="0"/>
              <a:cs typeface="Verdana" pitchFamily="34" charset="0"/>
            </a:endParaRPr>
          </a:p>
          <a:p>
            <a:pPr algn="just" eaLnBrk="1" hangingPunct="1">
              <a:lnSpc>
                <a:spcPct val="150000"/>
              </a:lnSpc>
            </a:pPr>
            <a:r>
              <a:rPr lang="es-ES" sz="1800" dirty="0" smtClean="0">
                <a:latin typeface="Verdana" pitchFamily="34" charset="0"/>
                <a:ea typeface="Verdana" pitchFamily="34" charset="0"/>
                <a:cs typeface="Verdana" pitchFamily="34" charset="0"/>
              </a:rPr>
              <a:t>Bank </a:t>
            </a:r>
            <a:r>
              <a:rPr lang="es-ES" sz="1800" dirty="0" err="1" smtClean="0">
                <a:latin typeface="Verdana" pitchFamily="34" charset="0"/>
                <a:ea typeface="Verdana" pitchFamily="34" charset="0"/>
                <a:cs typeface="Verdana" pitchFamily="34" charset="0"/>
              </a:rPr>
              <a:t>Deposit</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Protection</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Fund</a:t>
            </a:r>
            <a:r>
              <a:rPr lang="es-ES" sz="1800" dirty="0" smtClean="0">
                <a:latin typeface="Verdana" pitchFamily="34" charset="0"/>
                <a:ea typeface="Verdana" pitchFamily="34" charset="0"/>
                <a:cs typeface="Verdana" pitchFamily="34" charset="0"/>
              </a:rPr>
              <a:t> balance: - USD $1.1 </a:t>
            </a:r>
            <a:r>
              <a:rPr lang="es-ES" sz="1800" dirty="0" err="1" smtClean="0">
                <a:latin typeface="Verdana" pitchFamily="34" charset="0"/>
                <a:ea typeface="Verdana" pitchFamily="34" charset="0"/>
                <a:cs typeface="Verdana" pitchFamily="34" charset="0"/>
              </a:rPr>
              <a:t>billion</a:t>
            </a:r>
            <a:r>
              <a:rPr lang="es-ES" sz="1800" dirty="0" smtClean="0">
                <a:latin typeface="Verdana" pitchFamily="34" charset="0"/>
                <a:ea typeface="Verdana" pitchFamily="34" charset="0"/>
                <a:cs typeface="Verdana" pitchFamily="34" charset="0"/>
              </a:rPr>
              <a:t>.</a:t>
            </a:r>
            <a:endParaRPr lang="en-US" sz="1800" dirty="0" smtClean="0">
              <a:latin typeface="Verdana" pitchFamily="34" charset="0"/>
              <a:ea typeface="Verdana" pitchFamily="34" charset="0"/>
              <a:cs typeface="Verdana" pitchFamily="34" charset="0"/>
            </a:endParaRPr>
          </a:p>
          <a:p>
            <a:endParaRPr lang="es-MX" dirty="0"/>
          </a:p>
        </p:txBody>
      </p:sp>
      <p:sp>
        <p:nvSpPr>
          <p:cNvPr id="4" name="3 Marcador de número de diapositiva"/>
          <p:cNvSpPr>
            <a:spLocks noGrp="1"/>
          </p:cNvSpPr>
          <p:nvPr>
            <p:ph type="sldNum" sz="quarter" idx="10"/>
          </p:nvPr>
        </p:nvSpPr>
        <p:spPr/>
        <p:txBody>
          <a:bodyPr/>
          <a:lstStyle/>
          <a:p>
            <a:pPr>
              <a:defRPr/>
            </a:pPr>
            <a:fld id="{6D3C4189-EF34-4DEB-B965-4E438CF9C533}" type="slidenum">
              <a:rPr lang="en-US" smtClean="0"/>
              <a:pPr>
                <a:defRPr/>
              </a:pPr>
              <a:t>3</a:t>
            </a:fld>
            <a:endParaRPr lang="en-US" sz="2000">
              <a:latin typeface="Arial" charset="0"/>
            </a:endParaRPr>
          </a:p>
        </p:txBody>
      </p:sp>
      <p:pic>
        <p:nvPicPr>
          <p:cNvPr id="5" name="Picture 2" descr="C:\Users\ipab10629\AppData\Local\Microsoft\Windows\Temporary Internet Files\Content.Outlook\WFZPFMI9\LogoIntegradoCOLOR.png"/>
          <p:cNvPicPr>
            <a:picLocks noChangeAspect="1" noChangeArrowheads="1"/>
          </p:cNvPicPr>
          <p:nvPr/>
        </p:nvPicPr>
        <p:blipFill>
          <a:blip r:embed="rId2"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2 Marcador de contenido"/>
          <p:cNvSpPr>
            <a:spLocks noGrp="1"/>
          </p:cNvSpPr>
          <p:nvPr>
            <p:ph idx="1"/>
          </p:nvPr>
        </p:nvSpPr>
        <p:spPr>
          <a:xfrm>
            <a:off x="1066800" y="1600200"/>
            <a:ext cx="7391400" cy="4343400"/>
          </a:xfrm>
        </p:spPr>
        <p:txBody>
          <a:bodyPr/>
          <a:lstStyle/>
          <a:p>
            <a:pPr algn="just">
              <a:buSzPct val="145000"/>
              <a:buFont typeface="Arial" pitchFamily="34" charset="0"/>
              <a:buChar char="•"/>
            </a:pPr>
            <a:r>
              <a:rPr lang="en-US" sz="1800" b="1" dirty="0" smtClean="0">
                <a:latin typeface="Verdana" pitchFamily="34" charset="0"/>
                <a:ea typeface="Verdana" pitchFamily="34" charset="0"/>
                <a:cs typeface="Verdana" pitchFamily="34" charset="0"/>
              </a:rPr>
              <a:t>Deposit insurance is automatic and free of charge</a:t>
            </a:r>
            <a:r>
              <a:rPr lang="en-US" sz="1800" dirty="0" smtClean="0">
                <a:latin typeface="Verdana" pitchFamily="34" charset="0"/>
                <a:ea typeface="Verdana" pitchFamily="34" charset="0"/>
                <a:cs typeface="Verdana" pitchFamily="34" charset="0"/>
              </a:rPr>
              <a:t> for those persons who perform operations deemed guaranteed in terms of the Bank Savings Protection Law (LPAB):</a:t>
            </a:r>
          </a:p>
          <a:p>
            <a:pPr algn="just">
              <a:buFontTx/>
              <a:buNone/>
            </a:pPr>
            <a:endParaRPr lang="en-US" sz="1800" dirty="0" smtClean="0">
              <a:latin typeface="Verdana" pitchFamily="34" charset="0"/>
              <a:ea typeface="Verdana" pitchFamily="34" charset="0"/>
              <a:cs typeface="Verdana" pitchFamily="34" charset="0"/>
            </a:endParaRPr>
          </a:p>
          <a:p>
            <a:pPr lvl="2" indent="-293688" algn="just">
              <a:spcBef>
                <a:spcPts val="1200"/>
              </a:spcBef>
              <a:buFont typeface="Wingdings" pitchFamily="2" charset="2"/>
              <a:buChar char="Ø"/>
            </a:pPr>
            <a:r>
              <a:rPr lang="en-US" sz="1800" dirty="0" smtClean="0">
                <a:latin typeface="Verdana" pitchFamily="34" charset="0"/>
                <a:ea typeface="Verdana" pitchFamily="34" charset="0"/>
                <a:cs typeface="Verdana" pitchFamily="34" charset="0"/>
              </a:rPr>
              <a:t>Checking accounts.</a:t>
            </a:r>
          </a:p>
          <a:p>
            <a:pPr lvl="2" algn="just">
              <a:spcBef>
                <a:spcPts val="1200"/>
              </a:spcBef>
              <a:buFont typeface="Wingdings" pitchFamily="2" charset="2"/>
              <a:buChar char="Ø"/>
            </a:pPr>
            <a:r>
              <a:rPr lang="en-US" sz="1800" dirty="0" smtClean="0">
                <a:latin typeface="Verdana" pitchFamily="34" charset="0"/>
                <a:ea typeface="Verdana" pitchFamily="34" charset="0"/>
                <a:cs typeface="Verdana" pitchFamily="34" charset="0"/>
              </a:rPr>
              <a:t>Savings accounts.</a:t>
            </a:r>
          </a:p>
          <a:p>
            <a:pPr lvl="2" algn="just">
              <a:spcBef>
                <a:spcPts val="1200"/>
              </a:spcBef>
              <a:buFont typeface="Wingdings" pitchFamily="2" charset="2"/>
              <a:buChar char="Ø"/>
            </a:pPr>
            <a:r>
              <a:rPr lang="en-US" sz="1800" dirty="0" smtClean="0">
                <a:latin typeface="Verdana" pitchFamily="34" charset="0"/>
                <a:ea typeface="Verdana" pitchFamily="34" charset="0"/>
                <a:cs typeface="Verdana" pitchFamily="34" charset="0"/>
              </a:rPr>
              <a:t>Term deposits or deposits that can be withdrawn with prior notice such as certificates of deposit.</a:t>
            </a:r>
          </a:p>
          <a:p>
            <a:pPr lvl="2">
              <a:spcBef>
                <a:spcPts val="1200"/>
              </a:spcBef>
              <a:buFont typeface="Wingdings" pitchFamily="2" charset="2"/>
              <a:buChar char="Ø"/>
            </a:pPr>
            <a:r>
              <a:rPr lang="en-US" sz="1800" dirty="0" smtClean="0">
                <a:latin typeface="Verdana" pitchFamily="34" charset="0"/>
                <a:ea typeface="Verdana" pitchFamily="34" charset="0"/>
                <a:cs typeface="Verdana" pitchFamily="34" charset="0"/>
              </a:rPr>
              <a:t>Payroll accounts.</a:t>
            </a:r>
          </a:p>
          <a:p>
            <a:pPr lvl="2">
              <a:spcBef>
                <a:spcPts val="1200"/>
              </a:spcBef>
              <a:buFont typeface="Wingdings" pitchFamily="2" charset="2"/>
              <a:buChar char="Ø"/>
            </a:pPr>
            <a:r>
              <a:rPr lang="en-US" sz="1800" dirty="0" smtClean="0">
                <a:latin typeface="Verdana" pitchFamily="34" charset="0"/>
                <a:ea typeface="Verdana" pitchFamily="34" charset="0"/>
                <a:cs typeface="Verdana" pitchFamily="34" charset="0"/>
              </a:rPr>
              <a:t>Deposits in accounts linked to debit cards.</a:t>
            </a:r>
            <a:endParaRPr lang="es-MX" sz="1800" dirty="0" smtClean="0">
              <a:latin typeface="Verdana" pitchFamily="34" charset="0"/>
              <a:ea typeface="Verdana" pitchFamily="34" charset="0"/>
              <a:cs typeface="Verdana" pitchFamily="34" charset="0"/>
            </a:endParaRPr>
          </a:p>
        </p:txBody>
      </p:sp>
      <p:sp>
        <p:nvSpPr>
          <p:cNvPr id="4" name="3 Marcador de número de diapositiva"/>
          <p:cNvSpPr>
            <a:spLocks noGrp="1"/>
          </p:cNvSpPr>
          <p:nvPr>
            <p:ph type="sldNum" sz="quarter" idx="10"/>
          </p:nvPr>
        </p:nvSpPr>
        <p:spPr/>
        <p:txBody>
          <a:bodyPr/>
          <a:lstStyle/>
          <a:p>
            <a:pPr>
              <a:defRPr/>
            </a:pPr>
            <a:fld id="{FB5FEE87-2739-40D6-BCF2-579B64C48289}" type="slidenum">
              <a:rPr lang="en-US" smtClean="0"/>
              <a:pPr>
                <a:defRPr/>
              </a:pPr>
              <a:t>4</a:t>
            </a:fld>
            <a:endParaRPr lang="en-US" sz="2000">
              <a:latin typeface="Arial" charset="0"/>
            </a:endParaRPr>
          </a:p>
        </p:txBody>
      </p:sp>
      <p:sp>
        <p:nvSpPr>
          <p:cNvPr id="18435" name="Rectangle 2"/>
          <p:cNvSpPr>
            <a:spLocks noGrp="1" noChangeArrowheads="1"/>
          </p:cNvSpPr>
          <p:nvPr>
            <p:ph type="title"/>
          </p:nvPr>
        </p:nvSpPr>
        <p:spPr>
          <a:xfrm>
            <a:off x="1066800" y="152400"/>
            <a:ext cx="7391400" cy="1143000"/>
          </a:xfrm>
        </p:spPr>
        <p:txBody>
          <a:bodyPr/>
          <a:lstStyle/>
          <a:p>
            <a:pPr eaLnBrk="1" hangingPunct="1"/>
            <a:r>
              <a:rPr lang="es-MX" dirty="0" err="1" smtClean="0"/>
              <a:t>Introduction</a:t>
            </a:r>
            <a:r>
              <a:rPr lang="es-MX" dirty="0" smtClean="0"/>
              <a:t>: IPAB </a:t>
            </a:r>
            <a:br>
              <a:rPr lang="es-MX" dirty="0" smtClean="0"/>
            </a:br>
            <a:r>
              <a:rPr lang="es-MX" dirty="0" err="1" smtClean="0"/>
              <a:t>Overview</a:t>
            </a:r>
            <a:endParaRPr lang="en-US" dirty="0" smtClean="0"/>
          </a:p>
        </p:txBody>
      </p:sp>
      <p:pic>
        <p:nvPicPr>
          <p:cNvPr id="18436" name="Picture 2" descr="C:\Users\ipab10629\AppData\Local\Microsoft\Windows\Temporary Internet Files\Content.Outlook\WFZPFMI9\LogoIntegradoCOLOR.png"/>
          <p:cNvPicPr>
            <a:picLocks noChangeAspect="1" noChangeArrowheads="1"/>
          </p:cNvPicPr>
          <p:nvPr/>
        </p:nvPicPr>
        <p:blipFill>
          <a:blip r:embed="rId2"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pPr>
              <a:defRPr/>
            </a:pPr>
            <a:fld id="{78881FEE-4A80-4EC7-B2F0-CCC2019BD4C9}" type="slidenum">
              <a:rPr lang="en-US" smtClean="0"/>
              <a:pPr>
                <a:defRPr/>
              </a:pPr>
              <a:t>5</a:t>
            </a:fld>
            <a:endParaRPr lang="en-US" sz="2000" dirty="0">
              <a:latin typeface="Arial" charset="0"/>
            </a:endParaRPr>
          </a:p>
        </p:txBody>
      </p:sp>
      <p:sp>
        <p:nvSpPr>
          <p:cNvPr id="20483" name="Rectangle 2"/>
          <p:cNvSpPr>
            <a:spLocks noGrp="1" noChangeArrowheads="1"/>
          </p:cNvSpPr>
          <p:nvPr>
            <p:ph type="title"/>
          </p:nvPr>
        </p:nvSpPr>
        <p:spPr>
          <a:xfrm>
            <a:off x="1066800" y="304800"/>
            <a:ext cx="7391400" cy="1066800"/>
          </a:xfrm>
        </p:spPr>
        <p:txBody>
          <a:bodyPr/>
          <a:lstStyle/>
          <a:p>
            <a:pPr eaLnBrk="1" hangingPunct="1"/>
            <a:r>
              <a:rPr lang="es-MX" dirty="0" smtClean="0"/>
              <a:t>Legal Framework</a:t>
            </a:r>
          </a:p>
        </p:txBody>
      </p:sp>
      <p:pic>
        <p:nvPicPr>
          <p:cNvPr id="20484"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20486" name="Text Box 6"/>
          <p:cNvSpPr txBox="1">
            <a:spLocks noChangeArrowheads="1"/>
          </p:cNvSpPr>
          <p:nvPr/>
        </p:nvSpPr>
        <p:spPr bwMode="auto">
          <a:xfrm>
            <a:off x="1066800" y="1600200"/>
            <a:ext cx="7467600" cy="6463308"/>
          </a:xfrm>
          <a:prstGeom prst="rect">
            <a:avLst/>
          </a:prstGeom>
          <a:noFill/>
          <a:ln w="9525">
            <a:noFill/>
            <a:miter lim="800000"/>
            <a:headEnd/>
            <a:tailEnd/>
          </a:ln>
          <a:effectLst/>
        </p:spPr>
        <p:txBody>
          <a:bodyPr wrap="square">
            <a:spAutoFit/>
          </a:bodyPr>
          <a:lstStyle/>
          <a:p>
            <a:pPr marL="268288" indent="-268288" algn="just">
              <a:spcBef>
                <a:spcPct val="50000"/>
              </a:spcBef>
              <a:buSzPct val="145000"/>
              <a:buFont typeface="Arial" pitchFamily="34" charset="0"/>
              <a:buChar char="•"/>
            </a:pPr>
            <a:r>
              <a:rPr lang="es-ES" sz="1800" dirty="0" smtClean="0">
                <a:solidFill>
                  <a:schemeClr val="hlink"/>
                </a:solidFill>
                <a:latin typeface="Verdana" pitchFamily="34" charset="0"/>
                <a:ea typeface="Verdana" pitchFamily="34" charset="0"/>
                <a:cs typeface="Verdana" pitchFamily="34" charset="0"/>
              </a:rPr>
              <a:t>In </a:t>
            </a:r>
            <a:r>
              <a:rPr lang="es-ES" sz="1800" dirty="0" err="1">
                <a:solidFill>
                  <a:schemeClr val="hlink"/>
                </a:solidFill>
                <a:latin typeface="Verdana" pitchFamily="34" charset="0"/>
                <a:ea typeface="Verdana" pitchFamily="34" charset="0"/>
                <a:cs typeface="Verdana" pitchFamily="34" charset="0"/>
              </a:rPr>
              <a:t>Mexico</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financial</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authorities</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have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designed</a:t>
            </a:r>
            <a:r>
              <a:rPr lang="es-ES" sz="1800" dirty="0">
                <a:solidFill>
                  <a:schemeClr val="hlink"/>
                </a:solidFill>
                <a:latin typeface="Verdana" pitchFamily="34" charset="0"/>
                <a:ea typeface="Verdana" pitchFamily="34" charset="0"/>
                <a:cs typeface="Verdana" pitchFamily="34" charset="0"/>
              </a:rPr>
              <a:t> a </a:t>
            </a:r>
            <a:r>
              <a:rPr lang="es-ES" sz="1800" dirty="0" err="1">
                <a:solidFill>
                  <a:schemeClr val="hlink"/>
                </a:solidFill>
                <a:latin typeface="Verdana" pitchFamily="34" charset="0"/>
                <a:ea typeface="Verdana" pitchFamily="34" charset="0"/>
                <a:cs typeface="Verdana" pitchFamily="34" charset="0"/>
              </a:rPr>
              <a:t>comprehensive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scheme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with</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three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succesive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stages</a:t>
            </a:r>
            <a:r>
              <a:rPr lang="es-ES" sz="1800" dirty="0">
                <a:solidFill>
                  <a:schemeClr val="hlink"/>
                </a:solidFill>
                <a:latin typeface="Verdana" pitchFamily="34" charset="0"/>
                <a:ea typeface="Verdana" pitchFamily="34" charset="0"/>
                <a:cs typeface="Verdana" pitchFamily="34" charset="0"/>
              </a:rPr>
              <a:t>:</a:t>
            </a:r>
          </a:p>
          <a:p>
            <a:pPr lvl="2" algn="just">
              <a:lnSpc>
                <a:spcPct val="150000"/>
              </a:lnSpc>
              <a:spcBef>
                <a:spcPct val="50000"/>
              </a:spcBef>
              <a:buFont typeface="Wingdings" pitchFamily="2" charset="2"/>
              <a:buChar char="Ø"/>
            </a:pP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Prompt</a:t>
            </a:r>
            <a:r>
              <a:rPr lang="es-ES" sz="1800" dirty="0" smtClean="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Corrective</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Actions</a:t>
            </a:r>
            <a:r>
              <a:rPr lang="es-ES" sz="1800" dirty="0">
                <a:solidFill>
                  <a:schemeClr val="hlink"/>
                </a:solidFill>
                <a:latin typeface="Verdana" pitchFamily="34" charset="0"/>
                <a:ea typeface="Verdana" pitchFamily="34" charset="0"/>
                <a:cs typeface="Verdana" pitchFamily="34" charset="0"/>
              </a:rPr>
              <a:t> (2004)</a:t>
            </a:r>
          </a:p>
          <a:p>
            <a:pPr lvl="2" algn="just">
              <a:lnSpc>
                <a:spcPct val="150000"/>
              </a:lnSpc>
              <a:spcBef>
                <a:spcPct val="50000"/>
              </a:spcBef>
              <a:buFont typeface="Wingdings" pitchFamily="2" charset="2"/>
              <a:buChar char="Ø"/>
            </a:pPr>
            <a:r>
              <a:rPr lang="es-ES" sz="1800" dirty="0" smtClean="0">
                <a:solidFill>
                  <a:schemeClr val="hlink"/>
                </a:solidFill>
                <a:latin typeface="Verdana" pitchFamily="34" charset="0"/>
                <a:ea typeface="Verdana" pitchFamily="34" charset="0"/>
                <a:cs typeface="Verdana" pitchFamily="34" charset="0"/>
              </a:rPr>
              <a:t>  Bank </a:t>
            </a:r>
            <a:r>
              <a:rPr lang="es-ES" sz="1800" dirty="0" err="1">
                <a:solidFill>
                  <a:schemeClr val="hlink"/>
                </a:solidFill>
                <a:latin typeface="Verdana" pitchFamily="34" charset="0"/>
                <a:ea typeface="Verdana" pitchFamily="34" charset="0"/>
                <a:cs typeface="Verdana" pitchFamily="34" charset="0"/>
              </a:rPr>
              <a:t>Resolution</a:t>
            </a:r>
            <a:r>
              <a:rPr lang="es-ES" sz="1800" dirty="0">
                <a:solidFill>
                  <a:schemeClr val="hlink"/>
                </a:solidFill>
                <a:latin typeface="Verdana" pitchFamily="34" charset="0"/>
                <a:ea typeface="Verdana" pitchFamily="34" charset="0"/>
                <a:cs typeface="Verdana" pitchFamily="34" charset="0"/>
              </a:rPr>
              <a:t> (2006)</a:t>
            </a:r>
          </a:p>
          <a:p>
            <a:pPr lvl="2" algn="just">
              <a:lnSpc>
                <a:spcPct val="150000"/>
              </a:lnSpc>
              <a:spcBef>
                <a:spcPct val="50000"/>
              </a:spcBef>
              <a:buFont typeface="Wingdings" pitchFamily="2" charset="2"/>
              <a:buChar char="Ø"/>
            </a:pP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Insolvent</a:t>
            </a:r>
            <a:r>
              <a:rPr lang="es-ES" sz="1800" dirty="0" smtClean="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bank</a:t>
            </a:r>
            <a:r>
              <a:rPr lang="es-ES" sz="1800" dirty="0">
                <a:solidFill>
                  <a:schemeClr val="hlink"/>
                </a:solidFill>
                <a:latin typeface="Verdana" pitchFamily="34" charset="0"/>
                <a:ea typeface="Verdana" pitchFamily="34" charset="0"/>
                <a:cs typeface="Verdana" pitchFamily="34" charset="0"/>
              </a:rPr>
              <a:t> </a:t>
            </a:r>
            <a:r>
              <a:rPr lang="es-ES" sz="1800" dirty="0" err="1">
                <a:solidFill>
                  <a:schemeClr val="hlink"/>
                </a:solidFill>
                <a:latin typeface="Verdana" pitchFamily="34" charset="0"/>
                <a:ea typeface="Verdana" pitchFamily="34" charset="0"/>
                <a:cs typeface="Verdana" pitchFamily="34" charset="0"/>
              </a:rPr>
              <a:t>liquidation</a:t>
            </a:r>
            <a:r>
              <a:rPr lang="es-ES" sz="1800" dirty="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underway</a:t>
            </a:r>
            <a:r>
              <a:rPr lang="es-ES" sz="1800" dirty="0" smtClean="0">
                <a:solidFill>
                  <a:schemeClr val="hlink"/>
                </a:solidFill>
                <a:latin typeface="Verdana" pitchFamily="34" charset="0"/>
                <a:ea typeface="Verdana" pitchFamily="34" charset="0"/>
                <a:cs typeface="Verdana" pitchFamily="34" charset="0"/>
              </a:rPr>
              <a:t>)</a:t>
            </a:r>
          </a:p>
          <a:p>
            <a:pPr lvl="2" algn="just">
              <a:lnSpc>
                <a:spcPct val="150000"/>
              </a:lnSpc>
              <a:spcBef>
                <a:spcPct val="50000"/>
              </a:spcBef>
              <a:buFont typeface="Wingdings" pitchFamily="2" charset="2"/>
              <a:buChar char="Ø"/>
            </a:pPr>
            <a:endParaRPr lang="es-ES" sz="1800" dirty="0" smtClean="0">
              <a:solidFill>
                <a:schemeClr val="hlink"/>
              </a:solidFill>
              <a:latin typeface="Verdana" pitchFamily="34" charset="0"/>
              <a:ea typeface="Verdana" pitchFamily="34" charset="0"/>
              <a:cs typeface="Verdana" pitchFamily="34" charset="0"/>
            </a:endParaRPr>
          </a:p>
          <a:p>
            <a:pPr marL="269875" indent="-269875" algn="just">
              <a:buSzPct val="145000"/>
              <a:buFont typeface="Arial" pitchFamily="34" charset="0"/>
              <a:buChar char="•"/>
            </a:pPr>
            <a:r>
              <a:rPr lang="es-ES" sz="1800" dirty="0" err="1" smtClean="0">
                <a:solidFill>
                  <a:schemeClr val="hlink"/>
                </a:solidFill>
                <a:latin typeface="Verdana" pitchFamily="34" charset="0"/>
                <a:ea typeface="Verdana" pitchFamily="34" charset="0"/>
                <a:cs typeface="Verdana" pitchFamily="34" charset="0"/>
              </a:rPr>
              <a:t>The</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first</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stage</a:t>
            </a:r>
            <a:r>
              <a:rPr lang="es-ES" sz="1800" dirty="0" smtClean="0">
                <a:solidFill>
                  <a:schemeClr val="hlink"/>
                </a:solidFill>
                <a:latin typeface="Verdana" pitchFamily="34" charset="0"/>
                <a:ea typeface="Verdana" pitchFamily="34" charset="0"/>
                <a:cs typeface="Verdana" pitchFamily="34" charset="0"/>
              </a:rPr>
              <a:t> (2004): </a:t>
            </a:r>
            <a:r>
              <a:rPr lang="es-ES" sz="1800" b="1" dirty="0" err="1" smtClean="0">
                <a:solidFill>
                  <a:schemeClr val="hlink"/>
                </a:solidFill>
                <a:latin typeface="Verdana" pitchFamily="34" charset="0"/>
                <a:ea typeface="Verdana" pitchFamily="34" charset="0"/>
                <a:cs typeface="Verdana" pitchFamily="34" charset="0"/>
              </a:rPr>
              <a:t>Prompt</a:t>
            </a:r>
            <a:r>
              <a:rPr lang="es-ES" sz="1800" b="1" dirty="0" smtClean="0">
                <a:solidFill>
                  <a:schemeClr val="hlink"/>
                </a:solidFill>
                <a:latin typeface="Verdana" pitchFamily="34" charset="0"/>
                <a:ea typeface="Verdana" pitchFamily="34" charset="0"/>
                <a:cs typeface="Verdana" pitchFamily="34" charset="0"/>
              </a:rPr>
              <a:t> </a:t>
            </a:r>
            <a:r>
              <a:rPr lang="es-ES" sz="1800" b="1" dirty="0" err="1" smtClean="0">
                <a:solidFill>
                  <a:schemeClr val="hlink"/>
                </a:solidFill>
                <a:latin typeface="Verdana" pitchFamily="34" charset="0"/>
                <a:ea typeface="Verdana" pitchFamily="34" charset="0"/>
                <a:cs typeface="Verdana" pitchFamily="34" charset="0"/>
              </a:rPr>
              <a:t>Corrective</a:t>
            </a:r>
            <a:r>
              <a:rPr lang="es-ES" sz="1800" b="1" dirty="0" smtClean="0">
                <a:solidFill>
                  <a:schemeClr val="hlink"/>
                </a:solidFill>
                <a:latin typeface="Verdana" pitchFamily="34" charset="0"/>
                <a:ea typeface="Verdana" pitchFamily="34" charset="0"/>
                <a:cs typeface="Verdana" pitchFamily="34" charset="0"/>
              </a:rPr>
              <a:t> </a:t>
            </a:r>
            <a:r>
              <a:rPr lang="es-ES" sz="1800" b="1" dirty="0" err="1" smtClean="0">
                <a:solidFill>
                  <a:schemeClr val="hlink"/>
                </a:solidFill>
                <a:latin typeface="Verdana" pitchFamily="34" charset="0"/>
                <a:ea typeface="Verdana" pitchFamily="34" charset="0"/>
                <a:cs typeface="Verdana" pitchFamily="34" charset="0"/>
              </a:rPr>
              <a:t>Actions</a:t>
            </a:r>
            <a:r>
              <a:rPr lang="es-ES" sz="1800" b="1" dirty="0" smtClean="0">
                <a:solidFill>
                  <a:schemeClr val="hlink"/>
                </a:solidFill>
                <a:latin typeface="Verdana" pitchFamily="34" charset="0"/>
                <a:ea typeface="Verdana" pitchFamily="34" charset="0"/>
                <a:cs typeface="Verdana" pitchFamily="34" charset="0"/>
              </a:rPr>
              <a:t> </a:t>
            </a:r>
          </a:p>
          <a:p>
            <a:pPr algn="just">
              <a:buSzPct val="145000"/>
              <a:buFontTx/>
              <a:buNone/>
            </a:pPr>
            <a:endParaRPr lang="es-ES" sz="1800" dirty="0" smtClean="0">
              <a:solidFill>
                <a:schemeClr val="hlink"/>
              </a:solidFill>
              <a:latin typeface="Verdana" pitchFamily="34" charset="0"/>
              <a:ea typeface="Verdana" pitchFamily="34" charset="0"/>
              <a:cs typeface="Verdana" pitchFamily="34" charset="0"/>
            </a:endParaRPr>
          </a:p>
          <a:p>
            <a:pPr marL="1160463" lvl="3" indent="-257175" algn="just">
              <a:lnSpc>
                <a:spcPct val="150000"/>
              </a:lnSpc>
              <a:buSzPct val="100000"/>
              <a:buFont typeface="Courier New" pitchFamily="49" charset="0"/>
              <a:buChar char="o"/>
            </a:pPr>
            <a:r>
              <a:rPr lang="es-ES" sz="1800" dirty="0" err="1" smtClean="0">
                <a:solidFill>
                  <a:schemeClr val="hlink"/>
                </a:solidFill>
                <a:latin typeface="Verdana" pitchFamily="34" charset="0"/>
                <a:ea typeface="Verdana" pitchFamily="34" charset="0"/>
                <a:cs typeface="Verdana" pitchFamily="34" charset="0"/>
              </a:rPr>
              <a:t>Guarantees</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early</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detection</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based</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on</a:t>
            </a:r>
            <a:r>
              <a:rPr lang="es-ES" sz="1800" dirty="0" smtClean="0">
                <a:solidFill>
                  <a:schemeClr val="hlink"/>
                </a:solidFill>
                <a:latin typeface="Verdana" pitchFamily="34" charset="0"/>
                <a:ea typeface="Verdana" pitchFamily="34" charset="0"/>
                <a:cs typeface="Verdana" pitchFamily="34" charset="0"/>
              </a:rPr>
              <a:t> CR </a:t>
            </a:r>
          </a:p>
          <a:p>
            <a:pPr marL="1160463" lvl="3" indent="-257175" algn="just">
              <a:lnSpc>
                <a:spcPct val="150000"/>
              </a:lnSpc>
              <a:buSzPct val="100000"/>
              <a:buFont typeface="Courier New" pitchFamily="49" charset="0"/>
              <a:buChar char="o"/>
            </a:pPr>
            <a:r>
              <a:rPr lang="es-ES" sz="1800" dirty="0" err="1" smtClean="0">
                <a:solidFill>
                  <a:schemeClr val="hlink"/>
                </a:solidFill>
                <a:latin typeface="Verdana" pitchFamily="34" charset="0"/>
                <a:ea typeface="Verdana" pitchFamily="34" charset="0"/>
                <a:cs typeface="Verdana" pitchFamily="34" charset="0"/>
              </a:rPr>
              <a:t>Establishes</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minimum</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corrective</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measures</a:t>
            </a:r>
            <a:endParaRPr lang="es-ES" sz="1800" dirty="0" smtClean="0">
              <a:solidFill>
                <a:schemeClr val="hlink"/>
              </a:solidFill>
              <a:latin typeface="Verdana" pitchFamily="34" charset="0"/>
              <a:ea typeface="Verdana" pitchFamily="34" charset="0"/>
              <a:cs typeface="Verdana" pitchFamily="34" charset="0"/>
            </a:endParaRPr>
          </a:p>
          <a:p>
            <a:pPr marL="1160463" lvl="3" indent="-257175" algn="just">
              <a:lnSpc>
                <a:spcPct val="150000"/>
              </a:lnSpc>
              <a:buSzPct val="100000"/>
              <a:buFont typeface="Courier New" pitchFamily="49" charset="0"/>
              <a:buChar char="o"/>
            </a:pPr>
            <a:r>
              <a:rPr lang="es-ES" sz="1800" dirty="0" err="1" smtClean="0">
                <a:solidFill>
                  <a:schemeClr val="hlink"/>
                </a:solidFill>
                <a:latin typeface="Verdana" pitchFamily="34" charset="0"/>
                <a:ea typeface="Verdana" pitchFamily="34" charset="0"/>
                <a:cs typeface="Verdana" pitchFamily="34" charset="0"/>
              </a:rPr>
              <a:t>Other</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additional</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special</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measures</a:t>
            </a:r>
            <a:endParaRPr lang="es-ES" sz="1800" dirty="0" smtClean="0">
              <a:solidFill>
                <a:schemeClr val="hlink"/>
              </a:solidFill>
              <a:latin typeface="Verdana" pitchFamily="34" charset="0"/>
              <a:ea typeface="Verdana" pitchFamily="34" charset="0"/>
              <a:cs typeface="Verdana" pitchFamily="34" charset="0"/>
            </a:endParaRPr>
          </a:p>
          <a:p>
            <a:pPr lvl="2" algn="just">
              <a:lnSpc>
                <a:spcPct val="150000"/>
              </a:lnSpc>
              <a:spcBef>
                <a:spcPct val="50000"/>
              </a:spcBef>
              <a:buFont typeface="Wingdings" pitchFamily="2" charset="2"/>
              <a:buChar char="Ø"/>
            </a:pPr>
            <a:endParaRPr lang="es-ES" sz="1800" dirty="0">
              <a:solidFill>
                <a:schemeClr val="hlink"/>
              </a:solidFill>
              <a:latin typeface="Verdana" pitchFamily="34" charset="0"/>
            </a:endParaRPr>
          </a:p>
          <a:p>
            <a:pPr>
              <a:spcBef>
                <a:spcPct val="50000"/>
              </a:spcBef>
            </a:pPr>
            <a:endParaRPr lang="es-ES" sz="1800" dirty="0">
              <a:solidFill>
                <a:schemeClr val="hlink"/>
              </a:solidFill>
              <a:latin typeface="Verdana" pitchFamily="34" charset="0"/>
            </a:endParaRPr>
          </a:p>
          <a:p>
            <a:pPr>
              <a:spcBef>
                <a:spcPct val="50000"/>
              </a:spcBef>
            </a:pPr>
            <a:r>
              <a:rPr lang="es-ES" sz="1800" dirty="0">
                <a:solidFill>
                  <a:schemeClr val="hlink"/>
                </a:solidFill>
                <a:latin typeface="Verdana" pitchFamily="34" charset="0"/>
              </a:rPr>
              <a:t> </a:t>
            </a:r>
          </a:p>
          <a:p>
            <a:pPr>
              <a:spcBef>
                <a:spcPct val="50000"/>
              </a:spcBef>
            </a:pPr>
            <a:endParaRPr lang="en-US" sz="1800" dirty="0">
              <a:solidFill>
                <a:schemeClr val="hlink"/>
              </a:solidFill>
              <a:latin typeface="Verdana" pitchFamily="34" charset="0"/>
            </a:endParaRPr>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1066800" y="304800"/>
            <a:ext cx="7391400" cy="1143000"/>
          </a:xfrm>
        </p:spPr>
        <p:txBody>
          <a:bodyPr/>
          <a:lstStyle/>
          <a:p>
            <a:r>
              <a:rPr lang="en-US" dirty="0" smtClean="0"/>
              <a:t>Legal Framework</a:t>
            </a:r>
          </a:p>
        </p:txBody>
      </p:sp>
      <p:sp>
        <p:nvSpPr>
          <p:cNvPr id="46083" name="Rectangle 3"/>
          <p:cNvSpPr>
            <a:spLocks noGrp="1" noChangeArrowheads="1"/>
          </p:cNvSpPr>
          <p:nvPr>
            <p:ph type="body" idx="1"/>
          </p:nvPr>
        </p:nvSpPr>
        <p:spPr>
          <a:xfrm>
            <a:off x="1066800" y="1600200"/>
            <a:ext cx="7391400" cy="5029200"/>
          </a:xfrm>
        </p:spPr>
        <p:txBody>
          <a:bodyPr/>
          <a:lstStyle/>
          <a:p>
            <a:pPr marL="230188" lvl="4" indent="-230188" algn="just">
              <a:buSzPct val="150000"/>
              <a:buFont typeface="Arial" pitchFamily="34" charset="0"/>
              <a:buChar char="•"/>
            </a:pPr>
            <a:r>
              <a:rPr lang="es-ES" sz="1800" dirty="0" err="1" smtClean="0">
                <a:solidFill>
                  <a:schemeClr val="hlink"/>
                </a:solidFill>
                <a:latin typeface="Verdana" pitchFamily="34" charset="0"/>
                <a:ea typeface="Verdana" pitchFamily="34" charset="0"/>
                <a:cs typeface="Verdana" pitchFamily="34" charset="0"/>
              </a:rPr>
              <a:t>The</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second</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stage</a:t>
            </a:r>
            <a:r>
              <a:rPr lang="es-ES" sz="1800" dirty="0" smtClean="0">
                <a:solidFill>
                  <a:schemeClr val="hlink"/>
                </a:solidFill>
                <a:latin typeface="Verdana" pitchFamily="34" charset="0"/>
                <a:ea typeface="Verdana" pitchFamily="34" charset="0"/>
                <a:cs typeface="Verdana" pitchFamily="34" charset="0"/>
              </a:rPr>
              <a:t> (2006): </a:t>
            </a:r>
            <a:r>
              <a:rPr lang="es-ES" sz="1800" b="1" dirty="0" smtClean="0">
                <a:solidFill>
                  <a:schemeClr val="hlink"/>
                </a:solidFill>
                <a:latin typeface="Verdana" pitchFamily="34" charset="0"/>
                <a:ea typeface="Verdana" pitchFamily="34" charset="0"/>
                <a:cs typeface="Verdana" pitchFamily="34" charset="0"/>
              </a:rPr>
              <a:t>Bank </a:t>
            </a:r>
            <a:r>
              <a:rPr lang="es-ES" sz="1800" b="1" dirty="0" err="1" smtClean="0">
                <a:solidFill>
                  <a:schemeClr val="hlink"/>
                </a:solidFill>
                <a:latin typeface="Verdana" pitchFamily="34" charset="0"/>
                <a:ea typeface="Verdana" pitchFamily="34" charset="0"/>
                <a:cs typeface="Verdana" pitchFamily="34" charset="0"/>
              </a:rPr>
              <a:t>Resolution</a:t>
            </a:r>
            <a:endParaRPr lang="es-ES" sz="1800" b="1" dirty="0" smtClean="0">
              <a:solidFill>
                <a:schemeClr val="hlink"/>
              </a:solidFill>
              <a:latin typeface="Verdana" pitchFamily="34" charset="0"/>
              <a:ea typeface="Verdana" pitchFamily="34" charset="0"/>
              <a:cs typeface="Verdana" pitchFamily="34" charset="0"/>
            </a:endParaRPr>
          </a:p>
          <a:p>
            <a:pPr marL="714375" lvl="3" indent="-174625" algn="just">
              <a:lnSpc>
                <a:spcPct val="150000"/>
              </a:lnSpc>
              <a:buFont typeface="Courier New" pitchFamily="49" charset="0"/>
              <a:buChar char="o"/>
            </a:pPr>
            <a:r>
              <a:rPr lang="es-ES" dirty="0" err="1" smtClean="0">
                <a:solidFill>
                  <a:schemeClr val="hlink"/>
                </a:solidFill>
                <a:latin typeface="Verdana" pitchFamily="34" charset="0"/>
                <a:ea typeface="Verdana" pitchFamily="34" charset="0"/>
                <a:cs typeface="Verdana" pitchFamily="34" charset="0"/>
              </a:rPr>
              <a:t>Applicable</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when</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an</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institution</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still</a:t>
            </a:r>
            <a:r>
              <a:rPr lang="es-ES" dirty="0" smtClean="0">
                <a:solidFill>
                  <a:schemeClr val="hlink"/>
                </a:solidFill>
                <a:latin typeface="Verdana" pitchFamily="34" charset="0"/>
                <a:ea typeface="Verdana" pitchFamily="34" charset="0"/>
                <a:cs typeface="Verdana" pitchFamily="34" charset="0"/>
              </a:rPr>
              <a:t> has positive capital.</a:t>
            </a:r>
          </a:p>
          <a:p>
            <a:pPr marL="714375" lvl="3" indent="-174625" algn="just">
              <a:buFont typeface="Courier New" pitchFamily="49" charset="0"/>
              <a:buChar char="o"/>
            </a:pPr>
            <a:r>
              <a:rPr lang="es-ES" dirty="0" err="1" smtClean="0">
                <a:solidFill>
                  <a:schemeClr val="hlink"/>
                </a:solidFill>
                <a:latin typeface="Verdana" pitchFamily="34" charset="0"/>
                <a:ea typeface="Verdana" pitchFamily="34" charset="0"/>
                <a:cs typeface="Verdana" pitchFamily="34" charset="0"/>
              </a:rPr>
              <a:t>Enables</a:t>
            </a:r>
            <a:r>
              <a:rPr lang="es-ES" dirty="0" smtClean="0">
                <a:solidFill>
                  <a:schemeClr val="hlink"/>
                </a:solidFill>
                <a:latin typeface="Verdana" pitchFamily="34" charset="0"/>
                <a:ea typeface="Verdana" pitchFamily="34" charset="0"/>
                <a:cs typeface="Verdana" pitchFamily="34" charset="0"/>
              </a:rPr>
              <a:t> IPAB </a:t>
            </a:r>
            <a:r>
              <a:rPr lang="es-ES" dirty="0" err="1" smtClean="0">
                <a:solidFill>
                  <a:schemeClr val="hlink"/>
                </a:solidFill>
                <a:latin typeface="Verdana" pitchFamily="34" charset="0"/>
                <a:ea typeface="Verdana" pitchFamily="34" charset="0"/>
                <a:cs typeface="Verdana" pitchFamily="34" charset="0"/>
              </a:rPr>
              <a:t>to</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implement</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any</a:t>
            </a:r>
            <a:r>
              <a:rPr lang="es-ES" dirty="0" smtClean="0">
                <a:solidFill>
                  <a:schemeClr val="hlink"/>
                </a:solidFill>
                <a:latin typeface="Verdana" pitchFamily="34" charset="0"/>
                <a:ea typeface="Verdana" pitchFamily="34" charset="0"/>
                <a:cs typeface="Verdana" pitchFamily="34" charset="0"/>
              </a:rPr>
              <a:t> of </a:t>
            </a:r>
            <a:r>
              <a:rPr lang="es-ES" dirty="0" err="1" smtClean="0">
                <a:solidFill>
                  <a:schemeClr val="hlink"/>
                </a:solidFill>
                <a:latin typeface="Verdana" pitchFamily="34" charset="0"/>
                <a:ea typeface="Verdana" pitchFamily="34" charset="0"/>
                <a:cs typeface="Verdana" pitchFamily="34" charset="0"/>
              </a:rPr>
              <a:t>the</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following</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resolution</a:t>
            </a:r>
            <a:r>
              <a:rPr lang="es-ES" dirty="0" smtClean="0">
                <a:solidFill>
                  <a:schemeClr val="hlink"/>
                </a:solidFill>
                <a:latin typeface="Verdana" pitchFamily="34" charset="0"/>
                <a:ea typeface="Verdana" pitchFamily="34" charset="0"/>
                <a:cs typeface="Verdana" pitchFamily="34" charset="0"/>
              </a:rPr>
              <a:t> </a:t>
            </a:r>
            <a:r>
              <a:rPr lang="es-ES" dirty="0" err="1" smtClean="0">
                <a:solidFill>
                  <a:schemeClr val="hlink"/>
                </a:solidFill>
                <a:latin typeface="Verdana" pitchFamily="34" charset="0"/>
                <a:ea typeface="Verdana" pitchFamily="34" charset="0"/>
                <a:cs typeface="Verdana" pitchFamily="34" charset="0"/>
              </a:rPr>
              <a:t>methods</a:t>
            </a:r>
            <a:r>
              <a:rPr lang="es-ES" dirty="0" smtClean="0">
                <a:solidFill>
                  <a:schemeClr val="hlink"/>
                </a:solidFill>
                <a:latin typeface="Verdana" pitchFamily="34" charset="0"/>
                <a:ea typeface="Verdana" pitchFamily="34" charset="0"/>
                <a:cs typeface="Verdana" pitchFamily="34" charset="0"/>
              </a:rPr>
              <a:t>: </a:t>
            </a:r>
          </a:p>
          <a:p>
            <a:pPr marL="1700213" lvl="4" indent="-325438" algn="just">
              <a:buFont typeface="Wingdings" pitchFamily="2" charset="2"/>
              <a:buChar char="ü"/>
            </a:pPr>
            <a:r>
              <a:rPr lang="es-ES" sz="1800" dirty="0" err="1" smtClean="0">
                <a:solidFill>
                  <a:schemeClr val="hlink"/>
                </a:solidFill>
                <a:latin typeface="Verdana" pitchFamily="34" charset="0"/>
                <a:ea typeface="Verdana" pitchFamily="34" charset="0"/>
                <a:cs typeface="Verdana" pitchFamily="34" charset="0"/>
              </a:rPr>
              <a:t>Deposit</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reimbursement</a:t>
            </a:r>
            <a:endParaRPr lang="es-ES" sz="1800" dirty="0" smtClean="0">
              <a:solidFill>
                <a:schemeClr val="hlink"/>
              </a:solidFill>
              <a:latin typeface="Verdana" pitchFamily="34" charset="0"/>
              <a:ea typeface="Verdana" pitchFamily="34" charset="0"/>
              <a:cs typeface="Verdana" pitchFamily="34" charset="0"/>
            </a:endParaRPr>
          </a:p>
          <a:p>
            <a:pPr marL="1700213" lvl="4" indent="-325438" algn="just">
              <a:buFont typeface="Wingdings" pitchFamily="2" charset="2"/>
              <a:buChar char="ü"/>
            </a:pPr>
            <a:r>
              <a:rPr lang="es-ES" sz="1800" dirty="0" smtClean="0">
                <a:solidFill>
                  <a:schemeClr val="hlink"/>
                </a:solidFill>
                <a:latin typeface="Verdana" pitchFamily="34" charset="0"/>
                <a:ea typeface="Verdana" pitchFamily="34" charset="0"/>
                <a:cs typeface="Verdana" pitchFamily="34" charset="0"/>
              </a:rPr>
              <a:t>Transfer of </a:t>
            </a:r>
            <a:r>
              <a:rPr lang="es-ES" sz="1800" dirty="0" err="1" smtClean="0">
                <a:solidFill>
                  <a:schemeClr val="hlink"/>
                </a:solidFill>
                <a:latin typeface="Verdana" pitchFamily="34" charset="0"/>
                <a:ea typeface="Verdana" pitchFamily="34" charset="0"/>
                <a:cs typeface="Verdana" pitchFamily="34" charset="0"/>
              </a:rPr>
              <a:t>assets</a:t>
            </a:r>
            <a:r>
              <a:rPr lang="es-ES" sz="1800" dirty="0" smtClean="0">
                <a:solidFill>
                  <a:schemeClr val="hlink"/>
                </a:solidFill>
                <a:latin typeface="Verdana" pitchFamily="34" charset="0"/>
                <a:ea typeface="Verdana" pitchFamily="34" charset="0"/>
                <a:cs typeface="Verdana" pitchFamily="34" charset="0"/>
              </a:rPr>
              <a:t> and </a:t>
            </a:r>
            <a:r>
              <a:rPr lang="es-ES" sz="1800" dirty="0" err="1" smtClean="0">
                <a:solidFill>
                  <a:schemeClr val="hlink"/>
                </a:solidFill>
                <a:latin typeface="Verdana" pitchFamily="34" charset="0"/>
                <a:ea typeface="Verdana" pitchFamily="34" charset="0"/>
                <a:cs typeface="Verdana" pitchFamily="34" charset="0"/>
              </a:rPr>
              <a:t>liabilities</a:t>
            </a:r>
            <a:endParaRPr lang="es-ES" sz="1800" dirty="0" smtClean="0">
              <a:solidFill>
                <a:schemeClr val="hlink"/>
              </a:solidFill>
              <a:latin typeface="Verdana" pitchFamily="34" charset="0"/>
              <a:ea typeface="Verdana" pitchFamily="34" charset="0"/>
              <a:cs typeface="Verdana" pitchFamily="34" charset="0"/>
            </a:endParaRPr>
          </a:p>
          <a:p>
            <a:pPr marL="1700213" lvl="4" indent="-325438" algn="just">
              <a:buFont typeface="Wingdings" pitchFamily="2" charset="2"/>
              <a:buChar char="ü"/>
            </a:pPr>
            <a:r>
              <a:rPr lang="es-ES" sz="1800" dirty="0" smtClean="0">
                <a:solidFill>
                  <a:schemeClr val="hlink"/>
                </a:solidFill>
                <a:latin typeface="Verdana" pitchFamily="34" charset="0"/>
                <a:ea typeface="Verdana" pitchFamily="34" charset="0"/>
                <a:cs typeface="Verdana" pitchFamily="34" charset="0"/>
              </a:rPr>
              <a:t>Bridge </a:t>
            </a:r>
            <a:r>
              <a:rPr lang="es-ES" sz="1800" dirty="0" err="1" smtClean="0">
                <a:solidFill>
                  <a:schemeClr val="hlink"/>
                </a:solidFill>
                <a:latin typeface="Verdana" pitchFamily="34" charset="0"/>
                <a:ea typeface="Verdana" pitchFamily="34" charset="0"/>
                <a:cs typeface="Verdana" pitchFamily="34" charset="0"/>
              </a:rPr>
              <a:t>bank</a:t>
            </a:r>
            <a:endParaRPr lang="es-ES" sz="1800" dirty="0" smtClean="0">
              <a:solidFill>
                <a:schemeClr val="hlink"/>
              </a:solidFill>
              <a:latin typeface="Verdana" pitchFamily="34" charset="0"/>
              <a:ea typeface="Verdana" pitchFamily="34" charset="0"/>
              <a:cs typeface="Verdana" pitchFamily="34" charset="0"/>
            </a:endParaRPr>
          </a:p>
          <a:p>
            <a:pPr marL="1700213" lvl="4" indent="-325438" algn="just">
              <a:buFont typeface="Wingdings" pitchFamily="2" charset="2"/>
              <a:buChar char="ü"/>
            </a:pPr>
            <a:r>
              <a:rPr lang="es-ES" sz="1800" dirty="0" smtClean="0">
                <a:solidFill>
                  <a:schemeClr val="hlink"/>
                </a:solidFill>
                <a:latin typeface="Verdana" pitchFamily="34" charset="0"/>
                <a:ea typeface="Verdana" pitchFamily="34" charset="0"/>
                <a:cs typeface="Verdana" pitchFamily="34" charset="0"/>
              </a:rPr>
              <a:t>Open </a:t>
            </a:r>
            <a:r>
              <a:rPr lang="es-ES" sz="1800" dirty="0" err="1" smtClean="0">
                <a:solidFill>
                  <a:schemeClr val="hlink"/>
                </a:solidFill>
                <a:latin typeface="Verdana" pitchFamily="34" charset="0"/>
                <a:ea typeface="Verdana" pitchFamily="34" charset="0"/>
                <a:cs typeface="Verdana" pitchFamily="34" charset="0"/>
              </a:rPr>
              <a:t>bank</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assistance</a:t>
            </a:r>
            <a:endParaRPr lang="es-ES" sz="1800" dirty="0" smtClean="0">
              <a:solidFill>
                <a:schemeClr val="hlink"/>
              </a:solidFill>
              <a:latin typeface="Verdana" pitchFamily="34" charset="0"/>
              <a:ea typeface="Verdana" pitchFamily="34" charset="0"/>
              <a:cs typeface="Verdana" pitchFamily="34" charset="0"/>
            </a:endParaRPr>
          </a:p>
          <a:p>
            <a:pPr marL="1700213" lvl="4" indent="-325438" algn="just">
              <a:buFont typeface="Wingdings" pitchFamily="2" charset="2"/>
              <a:buChar char="ü"/>
            </a:pPr>
            <a:endParaRPr lang="es-ES" sz="1800" dirty="0" smtClean="0">
              <a:solidFill>
                <a:schemeClr val="hlink"/>
              </a:solidFill>
              <a:latin typeface="Verdana" pitchFamily="34" charset="0"/>
              <a:ea typeface="Verdana" pitchFamily="34" charset="0"/>
              <a:cs typeface="Verdana" pitchFamily="34" charset="0"/>
            </a:endParaRPr>
          </a:p>
          <a:p>
            <a:pPr marL="230188" lvl="4" indent="-230188" algn="just">
              <a:buSzPct val="145000"/>
              <a:buFont typeface="Arial" pitchFamily="34" charset="0"/>
              <a:buChar char="•"/>
            </a:pPr>
            <a:r>
              <a:rPr lang="es-ES" sz="1800" dirty="0" err="1" smtClean="0">
                <a:solidFill>
                  <a:schemeClr val="hlink"/>
                </a:solidFill>
                <a:latin typeface="Verdana" pitchFamily="34" charset="0"/>
                <a:ea typeface="Verdana" pitchFamily="34" charset="0"/>
                <a:cs typeface="Verdana" pitchFamily="34" charset="0"/>
              </a:rPr>
              <a:t>The</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third</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stage</a:t>
            </a:r>
            <a:r>
              <a:rPr lang="es-ES" sz="1800" dirty="0" smtClean="0">
                <a:solidFill>
                  <a:schemeClr val="hlink"/>
                </a:solidFill>
                <a:latin typeface="Verdana" pitchFamily="34" charset="0"/>
                <a:ea typeface="Verdana" pitchFamily="34" charset="0"/>
                <a:cs typeface="Verdana" pitchFamily="34" charset="0"/>
              </a:rPr>
              <a:t> (</a:t>
            </a:r>
            <a:r>
              <a:rPr lang="es-ES" sz="1800" dirty="0" err="1" smtClean="0">
                <a:solidFill>
                  <a:schemeClr val="hlink"/>
                </a:solidFill>
                <a:latin typeface="Verdana" pitchFamily="34" charset="0"/>
                <a:ea typeface="Verdana" pitchFamily="34" charset="0"/>
                <a:cs typeface="Verdana" pitchFamily="34" charset="0"/>
              </a:rPr>
              <a:t>underway</a:t>
            </a:r>
            <a:r>
              <a:rPr lang="es-ES" sz="1800" dirty="0" smtClean="0">
                <a:solidFill>
                  <a:schemeClr val="hlink"/>
                </a:solidFill>
                <a:latin typeface="Verdana" pitchFamily="34" charset="0"/>
                <a:ea typeface="Verdana" pitchFamily="34" charset="0"/>
                <a:cs typeface="Verdana" pitchFamily="34" charset="0"/>
              </a:rPr>
              <a:t>): </a:t>
            </a:r>
            <a:r>
              <a:rPr lang="es-ES" sz="1800" b="1" dirty="0" err="1" smtClean="0">
                <a:solidFill>
                  <a:schemeClr val="hlink"/>
                </a:solidFill>
                <a:latin typeface="Verdana" pitchFamily="34" charset="0"/>
                <a:ea typeface="Verdana" pitchFamily="34" charset="0"/>
                <a:cs typeface="Verdana" pitchFamily="34" charset="0"/>
              </a:rPr>
              <a:t>Insolvent</a:t>
            </a:r>
            <a:r>
              <a:rPr lang="es-ES" sz="1800" b="1" dirty="0" smtClean="0">
                <a:solidFill>
                  <a:schemeClr val="hlink"/>
                </a:solidFill>
                <a:latin typeface="Verdana" pitchFamily="34" charset="0"/>
                <a:ea typeface="Verdana" pitchFamily="34" charset="0"/>
                <a:cs typeface="Verdana" pitchFamily="34" charset="0"/>
              </a:rPr>
              <a:t> </a:t>
            </a:r>
            <a:r>
              <a:rPr lang="es-ES" sz="1800" b="1" dirty="0" err="1" smtClean="0">
                <a:solidFill>
                  <a:schemeClr val="hlink"/>
                </a:solidFill>
                <a:latin typeface="Verdana" pitchFamily="34" charset="0"/>
                <a:ea typeface="Verdana" pitchFamily="34" charset="0"/>
                <a:cs typeface="Verdana" pitchFamily="34" charset="0"/>
              </a:rPr>
              <a:t>bank</a:t>
            </a:r>
            <a:r>
              <a:rPr lang="es-ES" sz="1800" b="1" dirty="0" smtClean="0">
                <a:solidFill>
                  <a:schemeClr val="hlink"/>
                </a:solidFill>
                <a:latin typeface="Verdana" pitchFamily="34" charset="0"/>
                <a:ea typeface="Verdana" pitchFamily="34" charset="0"/>
                <a:cs typeface="Verdana" pitchFamily="34" charset="0"/>
              </a:rPr>
              <a:t> </a:t>
            </a:r>
            <a:r>
              <a:rPr lang="es-ES" sz="1800" b="1" dirty="0" err="1" smtClean="0">
                <a:solidFill>
                  <a:schemeClr val="hlink"/>
                </a:solidFill>
                <a:latin typeface="Verdana" pitchFamily="34" charset="0"/>
                <a:ea typeface="Verdana" pitchFamily="34" charset="0"/>
                <a:cs typeface="Verdana" pitchFamily="34" charset="0"/>
              </a:rPr>
              <a:t>liquidation</a:t>
            </a:r>
            <a:endParaRPr lang="es-ES" sz="1800" b="1" dirty="0" smtClean="0">
              <a:solidFill>
                <a:schemeClr val="hlink"/>
              </a:solidFill>
              <a:latin typeface="Verdana" pitchFamily="34" charset="0"/>
              <a:ea typeface="Verdana" pitchFamily="34" charset="0"/>
              <a:cs typeface="Verdana" pitchFamily="34" charset="0"/>
            </a:endParaRPr>
          </a:p>
          <a:p>
            <a:pPr marL="903288" lvl="2" indent="-282575" algn="just">
              <a:spcBef>
                <a:spcPct val="50000"/>
              </a:spcBef>
              <a:buFont typeface="Courier New" pitchFamily="49" charset="0"/>
              <a:buChar char="o"/>
            </a:pPr>
            <a:r>
              <a:rPr lang="es-ES" sz="1800" dirty="0" err="1" smtClean="0">
                <a:latin typeface="Verdana" pitchFamily="34" charset="0"/>
                <a:ea typeface="Verdana" pitchFamily="34" charset="0"/>
                <a:cs typeface="Verdana" pitchFamily="34" charset="0"/>
              </a:rPr>
              <a:t>Maximization</a:t>
            </a:r>
            <a:r>
              <a:rPr lang="es-ES" sz="1800" dirty="0" smtClean="0">
                <a:latin typeface="Verdana" pitchFamily="34" charset="0"/>
                <a:ea typeface="Verdana" pitchFamily="34" charset="0"/>
                <a:cs typeface="Verdana" pitchFamily="34" charset="0"/>
              </a:rPr>
              <a:t> of </a:t>
            </a:r>
            <a:r>
              <a:rPr lang="es-ES" sz="1800" dirty="0" err="1" smtClean="0">
                <a:latin typeface="Verdana" pitchFamily="34" charset="0"/>
                <a:ea typeface="Verdana" pitchFamily="34" charset="0"/>
                <a:cs typeface="Verdana" pitchFamily="34" charset="0"/>
              </a:rPr>
              <a:t>asset</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value</a:t>
            </a:r>
            <a:endParaRPr lang="es-ES" sz="1800" dirty="0" smtClean="0">
              <a:latin typeface="Verdana" pitchFamily="34" charset="0"/>
              <a:ea typeface="Verdana" pitchFamily="34" charset="0"/>
              <a:cs typeface="Verdana" pitchFamily="34" charset="0"/>
            </a:endParaRPr>
          </a:p>
          <a:p>
            <a:pPr marL="903288" lvl="2" indent="-282575" algn="just">
              <a:spcBef>
                <a:spcPct val="50000"/>
              </a:spcBef>
              <a:buFont typeface="Courier New" pitchFamily="49" charset="0"/>
              <a:buChar char="o"/>
            </a:pPr>
            <a:r>
              <a:rPr lang="es-ES" sz="1800" dirty="0" err="1" smtClean="0">
                <a:latin typeface="Verdana" pitchFamily="34" charset="0"/>
                <a:ea typeface="Verdana" pitchFamily="34" charset="0"/>
                <a:cs typeface="Verdana" pitchFamily="34" charset="0"/>
              </a:rPr>
              <a:t>Adequate</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accountability</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process</a:t>
            </a:r>
            <a:endParaRPr lang="es-ES" sz="1800" dirty="0" smtClean="0">
              <a:latin typeface="Verdana" pitchFamily="34" charset="0"/>
              <a:ea typeface="Verdana" pitchFamily="34" charset="0"/>
              <a:cs typeface="Verdana" pitchFamily="34" charset="0"/>
            </a:endParaRPr>
          </a:p>
          <a:p>
            <a:pPr marL="903288" lvl="2" indent="-282575" algn="just">
              <a:spcBef>
                <a:spcPct val="50000"/>
              </a:spcBef>
              <a:buFont typeface="Courier New" pitchFamily="49" charset="0"/>
              <a:buChar char="o"/>
            </a:pPr>
            <a:r>
              <a:rPr lang="es-ES" sz="1800" dirty="0" err="1" smtClean="0">
                <a:latin typeface="Verdana" pitchFamily="34" charset="0"/>
                <a:ea typeface="Verdana" pitchFamily="34" charset="0"/>
                <a:cs typeface="Verdana" pitchFamily="34" charset="0"/>
              </a:rPr>
              <a:t>Other</a:t>
            </a:r>
            <a:r>
              <a:rPr lang="es-ES" sz="1800" dirty="0" smtClean="0">
                <a:latin typeface="Verdana" pitchFamily="34" charset="0"/>
                <a:ea typeface="Verdana" pitchFamily="34" charset="0"/>
                <a:cs typeface="Verdana" pitchFamily="34" charset="0"/>
              </a:rPr>
              <a:t> </a:t>
            </a:r>
            <a:r>
              <a:rPr lang="es-ES" sz="1800" dirty="0" err="1" smtClean="0">
                <a:latin typeface="Verdana" pitchFamily="34" charset="0"/>
                <a:ea typeface="Verdana" pitchFamily="34" charset="0"/>
                <a:cs typeface="Verdana" pitchFamily="34" charset="0"/>
              </a:rPr>
              <a:t>benefits</a:t>
            </a:r>
            <a:endParaRPr lang="en-US" sz="1800" dirty="0" smtClean="0">
              <a:latin typeface="Verdana" pitchFamily="34" charset="0"/>
              <a:ea typeface="Verdana" pitchFamily="34" charset="0"/>
              <a:cs typeface="Verdana" pitchFamily="34" charset="0"/>
            </a:endParaRPr>
          </a:p>
          <a:p>
            <a:pPr marL="230188" lvl="4" indent="-230188" algn="just">
              <a:buSzPct val="145000"/>
              <a:buFont typeface="Arial" pitchFamily="34" charset="0"/>
              <a:buChar char="•"/>
            </a:pPr>
            <a:endParaRPr lang="es-ES" sz="1800" b="1" dirty="0" smtClean="0">
              <a:solidFill>
                <a:schemeClr val="hlink"/>
              </a:solidFill>
              <a:cs typeface="+mn-cs"/>
            </a:endParaRPr>
          </a:p>
          <a:p>
            <a:pPr marL="230188" lvl="4" indent="-230188" algn="just">
              <a:buSzPct val="145000"/>
              <a:buFont typeface="Arial" pitchFamily="34" charset="0"/>
              <a:buChar char="•"/>
            </a:pPr>
            <a:endParaRPr lang="es-ES" sz="1800" b="1" dirty="0" smtClean="0">
              <a:solidFill>
                <a:schemeClr val="hlink"/>
              </a:solidFill>
              <a:cs typeface="+mn-cs"/>
            </a:endParaRPr>
          </a:p>
          <a:p>
            <a:pPr marL="1700213" lvl="4" indent="-325438" algn="just">
              <a:buFont typeface="Wingdings" pitchFamily="2" charset="2"/>
              <a:buChar char="ü"/>
            </a:pPr>
            <a:endParaRPr lang="es-ES" sz="1800" dirty="0" smtClean="0">
              <a:solidFill>
                <a:schemeClr val="hlink"/>
              </a:solidFill>
            </a:endParaRPr>
          </a:p>
          <a:p>
            <a:pPr>
              <a:buFontTx/>
              <a:buNone/>
            </a:pPr>
            <a:endParaRPr lang="es-ES" sz="1600" dirty="0" smtClean="0">
              <a:solidFill>
                <a:schemeClr val="hlink"/>
              </a:solidFill>
            </a:endParaRPr>
          </a:p>
          <a:p>
            <a:pPr>
              <a:buFontTx/>
              <a:buNone/>
            </a:pPr>
            <a:endParaRPr lang="en-US" sz="1600" dirty="0" smtClean="0">
              <a:solidFill>
                <a:schemeClr val="hlink"/>
              </a:solidFill>
            </a:endParaRPr>
          </a:p>
        </p:txBody>
      </p:sp>
      <p:pic>
        <p:nvPicPr>
          <p:cNvPr id="46084"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
        <p:nvSpPr>
          <p:cNvPr id="7" name="6 CuadroTexto"/>
          <p:cNvSpPr txBox="1"/>
          <p:nvPr/>
        </p:nvSpPr>
        <p:spPr>
          <a:xfrm>
            <a:off x="8458200" y="6172200"/>
            <a:ext cx="685800" cy="369332"/>
          </a:xfrm>
          <a:prstGeom prst="rect">
            <a:avLst/>
          </a:prstGeom>
          <a:noFill/>
        </p:spPr>
        <p:txBody>
          <a:bodyPr wrap="square" rtlCol="0">
            <a:spAutoFit/>
          </a:bodyPr>
          <a:lstStyle/>
          <a:p>
            <a:r>
              <a:rPr lang="es-MX" sz="1800" b="1" dirty="0" smtClean="0">
                <a:solidFill>
                  <a:schemeClr val="accent3"/>
                </a:solidFill>
                <a:latin typeface="Verdana" pitchFamily="34" charset="0"/>
                <a:ea typeface="Verdana" pitchFamily="34" charset="0"/>
                <a:cs typeface="Verdana" pitchFamily="34" charset="0"/>
              </a:rPr>
              <a:t> 6</a:t>
            </a:r>
            <a:endParaRPr lang="es-MX" sz="1800" b="1" dirty="0">
              <a:solidFill>
                <a:schemeClr val="accent3"/>
              </a:solidFill>
              <a:latin typeface="Verdana" pitchFamily="34" charset="0"/>
              <a:ea typeface="Verdana" pitchFamily="34" charset="0"/>
              <a:cs typeface="Verdana" pitchFamily="34" charset="0"/>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pPr>
              <a:defRPr/>
            </a:pPr>
            <a:fld id="{0570CC43-68E2-472A-84B8-EC27146D6694}" type="slidenum">
              <a:rPr lang="en-US" smtClean="0"/>
              <a:pPr>
                <a:defRPr/>
              </a:pPr>
              <a:t>7</a:t>
            </a:fld>
            <a:endParaRPr lang="en-US" sz="2000" dirty="0">
              <a:latin typeface="Arial" charset="0"/>
            </a:endParaRPr>
          </a:p>
        </p:txBody>
      </p:sp>
      <p:sp>
        <p:nvSpPr>
          <p:cNvPr id="11" name="Rectangle 3"/>
          <p:cNvSpPr txBox="1">
            <a:spLocks noChangeArrowheads="1"/>
          </p:cNvSpPr>
          <p:nvPr/>
        </p:nvSpPr>
        <p:spPr bwMode="auto">
          <a:xfrm>
            <a:off x="1066800" y="1600200"/>
            <a:ext cx="7467600" cy="3657600"/>
          </a:xfrm>
          <a:prstGeom prst="rect">
            <a:avLst/>
          </a:prstGeom>
          <a:noFill/>
          <a:ln w="9525">
            <a:noFill/>
            <a:miter lim="800000"/>
            <a:headEnd/>
            <a:tailEnd/>
          </a:ln>
        </p:spPr>
        <p:txBody>
          <a:bodyPr/>
          <a:lstStyle/>
          <a:p>
            <a:pPr marL="265113" indent="-265113" algn="just" eaLnBrk="0" hangingPunct="0">
              <a:spcBef>
                <a:spcPct val="50000"/>
              </a:spcBef>
              <a:buFontTx/>
              <a:buChar char="•"/>
            </a:pPr>
            <a:r>
              <a:rPr lang="en-US" sz="1800" dirty="0">
                <a:solidFill>
                  <a:srgbClr val="233893"/>
                </a:solidFill>
                <a:latin typeface="Verdana" pitchFamily="34" charset="0"/>
              </a:rPr>
              <a:t>In </a:t>
            </a:r>
            <a:r>
              <a:rPr lang="en-US" sz="1800" b="1" dirty="0" smtClean="0">
                <a:solidFill>
                  <a:srgbClr val="233893"/>
                </a:solidFill>
                <a:latin typeface="Verdana" pitchFamily="34" charset="0"/>
              </a:rPr>
              <a:t>2006 and 2007, the </a:t>
            </a:r>
            <a:r>
              <a:rPr lang="en-US" sz="1800" b="1" dirty="0">
                <a:solidFill>
                  <a:srgbClr val="233893"/>
                </a:solidFill>
                <a:latin typeface="Verdana" pitchFamily="34" charset="0"/>
              </a:rPr>
              <a:t>IPAB was granted several powers </a:t>
            </a:r>
            <a:r>
              <a:rPr lang="en-US" sz="1800" dirty="0">
                <a:solidFill>
                  <a:srgbClr val="233893"/>
                </a:solidFill>
                <a:latin typeface="Verdana" pitchFamily="34" charset="0"/>
              </a:rPr>
              <a:t>related to the capacity </a:t>
            </a:r>
            <a:r>
              <a:rPr lang="en-US" sz="1800" dirty="0" smtClean="0">
                <a:solidFill>
                  <a:srgbClr val="233893"/>
                </a:solidFill>
                <a:latin typeface="Verdana" pitchFamily="34" charset="0"/>
              </a:rPr>
              <a:t>to obtain and classify </a:t>
            </a:r>
            <a:r>
              <a:rPr lang="en-US" sz="1800" dirty="0">
                <a:solidFill>
                  <a:srgbClr val="233893"/>
                </a:solidFill>
                <a:latin typeface="Verdana" pitchFamily="34" charset="0"/>
              </a:rPr>
              <a:t>information on insured deposits, </a:t>
            </a:r>
            <a:r>
              <a:rPr lang="en-US" sz="1800" dirty="0" smtClean="0">
                <a:solidFill>
                  <a:srgbClr val="233893"/>
                </a:solidFill>
                <a:latin typeface="Verdana" pitchFamily="34" charset="0"/>
              </a:rPr>
              <a:t>including: </a:t>
            </a:r>
          </a:p>
          <a:p>
            <a:pPr marL="265113" indent="-265113" algn="just" eaLnBrk="0" hangingPunct="0">
              <a:lnSpc>
                <a:spcPct val="90000"/>
              </a:lnSpc>
              <a:spcBef>
                <a:spcPct val="50000"/>
              </a:spcBef>
              <a:buFontTx/>
              <a:buChar char="•"/>
            </a:pPr>
            <a:endParaRPr lang="en-US" sz="1800" dirty="0" smtClean="0">
              <a:solidFill>
                <a:srgbClr val="233893"/>
              </a:solidFill>
              <a:latin typeface="Verdana" pitchFamily="34" charset="0"/>
            </a:endParaRPr>
          </a:p>
          <a:p>
            <a:pPr marL="620713" lvl="1" indent="-257175" algn="just" eaLnBrk="0" hangingPunct="0">
              <a:spcBef>
                <a:spcPts val="1200"/>
              </a:spcBef>
              <a:spcAft>
                <a:spcPts val="600"/>
              </a:spcAft>
              <a:buFont typeface="Wingdings" pitchFamily="2" charset="2"/>
              <a:buChar char="Ø"/>
            </a:pPr>
            <a:r>
              <a:rPr lang="en-US" sz="1800" b="1" dirty="0" smtClean="0">
                <a:solidFill>
                  <a:srgbClr val="233893"/>
                </a:solidFill>
                <a:latin typeface="Verdana" pitchFamily="34" charset="0"/>
              </a:rPr>
              <a:t>Get </a:t>
            </a:r>
            <a:r>
              <a:rPr lang="en-US" sz="1800" b="1" dirty="0">
                <a:solidFill>
                  <a:srgbClr val="233893"/>
                </a:solidFill>
                <a:latin typeface="Verdana" pitchFamily="34" charset="0"/>
              </a:rPr>
              <a:t>information directly from the </a:t>
            </a:r>
            <a:r>
              <a:rPr lang="en-US" sz="1800" b="1" dirty="0" smtClean="0">
                <a:solidFill>
                  <a:srgbClr val="233893"/>
                </a:solidFill>
                <a:latin typeface="Verdana" pitchFamily="34" charset="0"/>
              </a:rPr>
              <a:t>banks</a:t>
            </a:r>
            <a:r>
              <a:rPr lang="en-US" sz="1800" dirty="0" smtClean="0">
                <a:solidFill>
                  <a:srgbClr val="233893"/>
                </a:solidFill>
                <a:latin typeface="Verdana" pitchFamily="34" charset="0"/>
              </a:rPr>
              <a:t>;</a:t>
            </a:r>
            <a:endParaRPr lang="en-US" sz="1800" dirty="0">
              <a:solidFill>
                <a:srgbClr val="233893"/>
              </a:solidFill>
              <a:latin typeface="Verdana" pitchFamily="34" charset="0"/>
            </a:endParaRPr>
          </a:p>
          <a:p>
            <a:pPr marL="620713" lvl="1" indent="-257175" algn="just" eaLnBrk="0" hangingPunct="0">
              <a:spcBef>
                <a:spcPts val="1200"/>
              </a:spcBef>
              <a:spcAft>
                <a:spcPts val="600"/>
              </a:spcAft>
              <a:buFont typeface="Wingdings" pitchFamily="2" charset="2"/>
              <a:buChar char="Ø"/>
            </a:pPr>
            <a:r>
              <a:rPr lang="en-US" sz="1800" b="1" dirty="0" smtClean="0">
                <a:solidFill>
                  <a:srgbClr val="233893"/>
                </a:solidFill>
                <a:latin typeface="Verdana" pitchFamily="34" charset="0"/>
              </a:rPr>
              <a:t>Issue rules for banks to classify information on insured deposits </a:t>
            </a:r>
            <a:r>
              <a:rPr lang="en-US" sz="1800" dirty="0" smtClean="0">
                <a:solidFill>
                  <a:srgbClr val="233893"/>
                </a:solidFill>
                <a:latin typeface="Verdana" pitchFamily="34" charset="0"/>
              </a:rPr>
              <a:t>according to the </a:t>
            </a:r>
            <a:r>
              <a:rPr lang="en-US" sz="1800" dirty="0">
                <a:solidFill>
                  <a:srgbClr val="233893"/>
                </a:solidFill>
                <a:latin typeface="Verdana" pitchFamily="34" charset="0"/>
              </a:rPr>
              <a:t>IPAB’s regulatory </a:t>
            </a:r>
            <a:r>
              <a:rPr lang="en-US" sz="1800" dirty="0" smtClean="0">
                <a:solidFill>
                  <a:srgbClr val="233893"/>
                </a:solidFill>
                <a:latin typeface="Verdana" pitchFamily="34" charset="0"/>
              </a:rPr>
              <a:t>framework and in a specific format;</a:t>
            </a:r>
            <a:endParaRPr lang="en-US" sz="1800" dirty="0">
              <a:solidFill>
                <a:srgbClr val="233893"/>
              </a:solidFill>
              <a:latin typeface="Verdana" pitchFamily="34" charset="0"/>
            </a:endParaRPr>
          </a:p>
          <a:p>
            <a:pPr marL="620713" lvl="1" indent="-257175" algn="just" eaLnBrk="0" hangingPunct="0">
              <a:spcBef>
                <a:spcPts val="1200"/>
              </a:spcBef>
              <a:spcAft>
                <a:spcPts val="600"/>
              </a:spcAft>
              <a:buFont typeface="Wingdings" pitchFamily="2" charset="2"/>
              <a:buChar char="Ø"/>
            </a:pPr>
            <a:r>
              <a:rPr lang="en-US" sz="1800" dirty="0" smtClean="0">
                <a:solidFill>
                  <a:srgbClr val="233893"/>
                </a:solidFill>
                <a:latin typeface="Verdana" pitchFamily="34" charset="0"/>
              </a:rPr>
              <a:t>In accordance with the </a:t>
            </a:r>
            <a:r>
              <a:rPr lang="en-US" sz="1800" b="1" dirty="0" smtClean="0">
                <a:solidFill>
                  <a:srgbClr val="233893"/>
                </a:solidFill>
                <a:latin typeface="Verdana" pitchFamily="34" charset="0"/>
              </a:rPr>
              <a:t>MOU signed between the IPAB and the CNBV, jointly carry-out inspection visits </a:t>
            </a:r>
            <a:r>
              <a:rPr lang="en-US" sz="1800" dirty="0" smtClean="0">
                <a:solidFill>
                  <a:srgbClr val="233893"/>
                </a:solidFill>
                <a:latin typeface="Verdana" pitchFamily="34" charset="0"/>
              </a:rPr>
              <a:t>in order </a:t>
            </a:r>
            <a:r>
              <a:rPr lang="en-US" sz="1800" dirty="0" smtClean="0">
                <a:solidFill>
                  <a:schemeClr val="accent2"/>
                </a:solidFill>
                <a:latin typeface="Verdana" pitchFamily="34" charset="0"/>
              </a:rPr>
              <a:t>to verify and evaluate bank’s compliance with said rules.</a:t>
            </a:r>
          </a:p>
          <a:p>
            <a:pPr marL="722313" lvl="1" indent="-265113" algn="just" eaLnBrk="0" hangingPunct="0">
              <a:lnSpc>
                <a:spcPct val="90000"/>
              </a:lnSpc>
              <a:spcBef>
                <a:spcPct val="50000"/>
              </a:spcBef>
            </a:pPr>
            <a:endParaRPr lang="en-US" sz="1800" dirty="0">
              <a:solidFill>
                <a:schemeClr val="accent2"/>
              </a:solidFill>
              <a:latin typeface="Verdana" pitchFamily="34" charset="0"/>
            </a:endParaRPr>
          </a:p>
        </p:txBody>
      </p:sp>
      <p:sp>
        <p:nvSpPr>
          <p:cNvPr id="22531" name="Rectangle 2"/>
          <p:cNvSpPr>
            <a:spLocks noGrp="1" noChangeArrowheads="1"/>
          </p:cNvSpPr>
          <p:nvPr>
            <p:ph type="title"/>
          </p:nvPr>
        </p:nvSpPr>
        <p:spPr>
          <a:xfrm>
            <a:off x="1066800" y="304800"/>
            <a:ext cx="7391400" cy="1143000"/>
          </a:xfrm>
        </p:spPr>
        <p:txBody>
          <a:bodyPr/>
          <a:lstStyle/>
          <a:p>
            <a:pPr eaLnBrk="1" hangingPunct="1"/>
            <a:r>
              <a:rPr lang="en-US" dirty="0" smtClean="0"/>
              <a:t>Legal Framework</a:t>
            </a:r>
            <a:endParaRPr lang="es-MX" dirty="0" smtClean="0"/>
          </a:p>
        </p:txBody>
      </p:sp>
      <p:pic>
        <p:nvPicPr>
          <p:cNvPr id="22532"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p:txBody>
          <a:bodyPr/>
          <a:lstStyle/>
          <a:p>
            <a:pPr>
              <a:defRPr/>
            </a:pPr>
            <a:fld id="{5D4C1DE5-D5A0-43F6-B01F-EECC06A824AC}" type="slidenum">
              <a:rPr lang="en-US" smtClean="0"/>
              <a:pPr>
                <a:defRPr/>
              </a:pPr>
              <a:t>8</a:t>
            </a:fld>
            <a:endParaRPr lang="en-US" sz="2000">
              <a:latin typeface="Arial" charset="0"/>
            </a:endParaRPr>
          </a:p>
        </p:txBody>
      </p:sp>
      <p:sp>
        <p:nvSpPr>
          <p:cNvPr id="7" name="Rectangle 3"/>
          <p:cNvSpPr txBox="1">
            <a:spLocks noChangeArrowheads="1"/>
          </p:cNvSpPr>
          <p:nvPr/>
        </p:nvSpPr>
        <p:spPr bwMode="auto">
          <a:xfrm>
            <a:off x="990600" y="1600200"/>
            <a:ext cx="7467600" cy="4953000"/>
          </a:xfrm>
          <a:prstGeom prst="rect">
            <a:avLst/>
          </a:prstGeom>
          <a:noFill/>
          <a:ln w="9525">
            <a:noFill/>
            <a:miter lim="800000"/>
            <a:headEnd/>
            <a:tailEnd/>
          </a:ln>
        </p:spPr>
        <p:txBody>
          <a:bodyPr/>
          <a:lstStyle/>
          <a:p>
            <a:pPr marL="354013" indent="-354013" algn="just" eaLnBrk="0" hangingPunct="0">
              <a:buFontTx/>
              <a:buChar char="•"/>
              <a:defRPr/>
            </a:pPr>
            <a:r>
              <a:rPr lang="en-US" sz="1800" kern="0" dirty="0">
                <a:solidFill>
                  <a:srgbClr val="233893"/>
                </a:solidFill>
                <a:latin typeface="Verdana" pitchFamily="34" charset="0"/>
                <a:ea typeface="Verdana" pitchFamily="34" charset="0"/>
                <a:cs typeface="Verdana" pitchFamily="34" charset="0"/>
              </a:rPr>
              <a:t>Among the relevant aspects of the Rules for classifying insured deposits are: </a:t>
            </a:r>
            <a:endParaRPr lang="en-US" sz="1800" kern="0" dirty="0" smtClean="0">
              <a:solidFill>
                <a:srgbClr val="233893"/>
              </a:solidFill>
              <a:latin typeface="Verdana" pitchFamily="34" charset="0"/>
              <a:ea typeface="Verdana" pitchFamily="34" charset="0"/>
              <a:cs typeface="Verdana" pitchFamily="34" charset="0"/>
            </a:endParaRPr>
          </a:p>
          <a:p>
            <a:pPr marL="354013" indent="-354013" algn="just" eaLnBrk="0" hangingPunct="0">
              <a:buFontTx/>
              <a:buChar char="•"/>
              <a:defRPr/>
            </a:pPr>
            <a:endParaRPr lang="en-US" sz="1800" kern="0" dirty="0">
              <a:solidFill>
                <a:srgbClr val="233893"/>
              </a:solidFill>
              <a:latin typeface="Verdana" pitchFamily="34" charset="0"/>
              <a:ea typeface="Verdana" pitchFamily="34" charset="0"/>
              <a:cs typeface="Verdana" pitchFamily="34" charset="0"/>
            </a:endParaRPr>
          </a:p>
          <a:p>
            <a:pPr marL="811213" lvl="1" indent="-354013" algn="just" eaLnBrk="0" hangingPunct="0">
              <a:spcBef>
                <a:spcPts val="1200"/>
              </a:spcBef>
              <a:buFont typeface="Wingdings" pitchFamily="2" charset="2"/>
              <a:buChar char="Ø"/>
              <a:defRPr/>
            </a:pPr>
            <a:r>
              <a:rPr lang="en-US" sz="1800" b="1" kern="0" dirty="0">
                <a:solidFill>
                  <a:srgbClr val="233893"/>
                </a:solidFill>
                <a:latin typeface="Verdana" pitchFamily="34" charset="0"/>
                <a:ea typeface="Verdana" pitchFamily="34" charset="0"/>
                <a:cs typeface="Verdana" pitchFamily="34" charset="0"/>
              </a:rPr>
              <a:t>Depositor ID number </a:t>
            </a:r>
            <a:r>
              <a:rPr lang="en-US" sz="1800" kern="0" dirty="0">
                <a:solidFill>
                  <a:srgbClr val="233893"/>
                </a:solidFill>
                <a:latin typeface="Verdana" pitchFamily="34" charset="0"/>
                <a:ea typeface="Verdana" pitchFamily="34" charset="0"/>
                <a:cs typeface="Verdana" pitchFamily="34" charset="0"/>
              </a:rPr>
              <a:t>(Unique Depositor Key Code -</a:t>
            </a:r>
            <a:r>
              <a:rPr lang="en-US" sz="1800" b="1" kern="0" dirty="0">
                <a:solidFill>
                  <a:srgbClr val="233893"/>
                </a:solidFill>
                <a:latin typeface="Verdana" pitchFamily="34" charset="0"/>
                <a:ea typeface="Verdana" pitchFamily="34" charset="0"/>
                <a:cs typeface="Verdana" pitchFamily="34" charset="0"/>
              </a:rPr>
              <a:t>UDKC</a:t>
            </a:r>
            <a:r>
              <a:rPr lang="en-US" sz="1800" kern="0" dirty="0" smtClean="0">
                <a:solidFill>
                  <a:srgbClr val="233893"/>
                </a:solidFill>
                <a:latin typeface="Verdana" pitchFamily="34" charset="0"/>
                <a:ea typeface="Verdana" pitchFamily="34" charset="0"/>
                <a:cs typeface="Verdana" pitchFamily="34" charset="0"/>
              </a:rPr>
              <a:t>).</a:t>
            </a:r>
          </a:p>
          <a:p>
            <a:pPr marL="811213" lvl="1" indent="-354013" algn="just" eaLnBrk="0" hangingPunct="0">
              <a:spcBef>
                <a:spcPts val="1200"/>
              </a:spcBef>
              <a:buFont typeface="Wingdings" pitchFamily="2" charset="2"/>
              <a:buChar char="Ø"/>
              <a:defRPr/>
            </a:pPr>
            <a:endParaRPr lang="en-US" sz="1800" kern="0" dirty="0" smtClean="0">
              <a:solidFill>
                <a:srgbClr val="233893"/>
              </a:solidFill>
              <a:latin typeface="Verdana" pitchFamily="34" charset="0"/>
              <a:ea typeface="Verdana" pitchFamily="34" charset="0"/>
              <a:cs typeface="Verdana" pitchFamily="34" charset="0"/>
            </a:endParaRPr>
          </a:p>
          <a:p>
            <a:pPr marL="811213" lvl="1" indent="-354013" algn="just" eaLnBrk="0" hangingPunct="0">
              <a:spcBef>
                <a:spcPts val="1200"/>
              </a:spcBef>
              <a:buFont typeface="Wingdings" pitchFamily="2" charset="2"/>
              <a:buChar char="Ø"/>
              <a:defRPr/>
            </a:pPr>
            <a:r>
              <a:rPr lang="en-US" sz="1800" b="1" kern="0" dirty="0" smtClean="0">
                <a:solidFill>
                  <a:srgbClr val="233893"/>
                </a:solidFill>
                <a:latin typeface="Verdana" pitchFamily="34" charset="0"/>
                <a:ea typeface="Verdana" pitchFamily="34" charset="0"/>
                <a:cs typeface="Verdana" pitchFamily="34" charset="0"/>
              </a:rPr>
              <a:t>IPAB’s </a:t>
            </a:r>
            <a:r>
              <a:rPr lang="en-US" sz="1800" b="1" kern="0" dirty="0">
                <a:solidFill>
                  <a:srgbClr val="233893"/>
                </a:solidFill>
                <a:latin typeface="Verdana" pitchFamily="34" charset="0"/>
                <a:ea typeface="Verdana" pitchFamily="34" charset="0"/>
                <a:cs typeface="Verdana" pitchFamily="34" charset="0"/>
              </a:rPr>
              <a:t>Insured Depositor</a:t>
            </a:r>
            <a:r>
              <a:rPr lang="en-US" sz="1800" kern="0" dirty="0" smtClean="0">
                <a:solidFill>
                  <a:srgbClr val="233893"/>
                </a:solidFill>
                <a:latin typeface="Verdana" pitchFamily="34" charset="0"/>
                <a:ea typeface="Verdana" pitchFamily="34" charset="0"/>
                <a:cs typeface="Verdana" pitchFamily="34" charset="0"/>
              </a:rPr>
              <a:t>:</a:t>
            </a:r>
            <a:endParaRPr lang="en-US" sz="1800" kern="0" dirty="0">
              <a:solidFill>
                <a:srgbClr val="233893"/>
              </a:solidFill>
              <a:latin typeface="Verdana" pitchFamily="34" charset="0"/>
              <a:ea typeface="Verdana" pitchFamily="34" charset="0"/>
              <a:cs typeface="Verdana" pitchFamily="34" charset="0"/>
            </a:endParaRPr>
          </a:p>
          <a:p>
            <a:pPr marL="1268413" lvl="2" indent="-354013" algn="just" eaLnBrk="0" hangingPunct="0">
              <a:spcBef>
                <a:spcPts val="1200"/>
              </a:spcBef>
              <a:buFont typeface="Wingdings" pitchFamily="2" charset="2"/>
              <a:buChar char="ü"/>
              <a:defRPr/>
            </a:pPr>
            <a:r>
              <a:rPr lang="en-US" sz="1800" kern="0" dirty="0">
                <a:solidFill>
                  <a:srgbClr val="233893"/>
                </a:solidFill>
                <a:latin typeface="Verdana" pitchFamily="34" charset="0"/>
                <a:ea typeface="Verdana" pitchFamily="34" charset="0"/>
                <a:cs typeface="Verdana" pitchFamily="34" charset="0"/>
              </a:rPr>
              <a:t>Single account </a:t>
            </a:r>
            <a:r>
              <a:rPr lang="en-US" sz="1800" kern="0" dirty="0" smtClean="0">
                <a:solidFill>
                  <a:srgbClr val="233893"/>
                </a:solidFill>
                <a:latin typeface="Verdana" pitchFamily="34" charset="0"/>
                <a:ea typeface="Verdana" pitchFamily="34" charset="0"/>
                <a:cs typeface="Verdana" pitchFamily="34" charset="0"/>
              </a:rPr>
              <a:t>owner.</a:t>
            </a:r>
            <a:endParaRPr lang="en-US" sz="1800" kern="0" dirty="0">
              <a:solidFill>
                <a:srgbClr val="233893"/>
              </a:solidFill>
              <a:latin typeface="Verdana" pitchFamily="34" charset="0"/>
              <a:ea typeface="Verdana" pitchFamily="34" charset="0"/>
              <a:cs typeface="Verdana" pitchFamily="34" charset="0"/>
            </a:endParaRPr>
          </a:p>
          <a:p>
            <a:pPr marL="1268413" lvl="2" indent="-354013" algn="just" eaLnBrk="0" hangingPunct="0">
              <a:spcBef>
                <a:spcPts val="1200"/>
              </a:spcBef>
              <a:buFont typeface="Wingdings" pitchFamily="2" charset="2"/>
              <a:buChar char="ü"/>
              <a:defRPr/>
            </a:pPr>
            <a:r>
              <a:rPr lang="en-US" sz="1800" kern="0" dirty="0">
                <a:solidFill>
                  <a:srgbClr val="233893"/>
                </a:solidFill>
                <a:latin typeface="Verdana" pitchFamily="34" charset="0"/>
                <a:ea typeface="Verdana" pitchFamily="34" charset="0"/>
                <a:cs typeface="Verdana" pitchFamily="34" charset="0"/>
              </a:rPr>
              <a:t>Principal co-owner of a joint account where each account holder is, independently, able to withdraw and deposit funds into the account.</a:t>
            </a:r>
          </a:p>
          <a:p>
            <a:pPr marL="1268413" lvl="2" indent="-354013" algn="just" eaLnBrk="0" hangingPunct="0">
              <a:spcBef>
                <a:spcPts val="1200"/>
              </a:spcBef>
              <a:buFont typeface="Wingdings" pitchFamily="2" charset="2"/>
              <a:buChar char="ü"/>
              <a:defRPr/>
            </a:pPr>
            <a:r>
              <a:rPr lang="en-US" sz="1800" kern="0" dirty="0">
                <a:solidFill>
                  <a:srgbClr val="233893"/>
                </a:solidFill>
                <a:latin typeface="Verdana" pitchFamily="34" charset="0"/>
                <a:ea typeface="Verdana" pitchFamily="34" charset="0"/>
                <a:cs typeface="Verdana" pitchFamily="34" charset="0"/>
              </a:rPr>
              <a:t>All co-owners of a joint account in which there is a need for mutual agreement of all account holders before proceeding to withdraw or deposit funds into the account</a:t>
            </a:r>
            <a:r>
              <a:rPr lang="en-US" sz="1600" kern="0" dirty="0">
                <a:solidFill>
                  <a:srgbClr val="233893"/>
                </a:solidFill>
                <a:latin typeface="+mn-lt"/>
                <a:ea typeface="+mn-ea"/>
              </a:rPr>
              <a:t>.</a:t>
            </a:r>
          </a:p>
        </p:txBody>
      </p:sp>
      <p:sp>
        <p:nvSpPr>
          <p:cNvPr id="24579" name="Rectangle 2"/>
          <p:cNvSpPr>
            <a:spLocks noGrp="1" noChangeArrowheads="1"/>
          </p:cNvSpPr>
          <p:nvPr>
            <p:ph type="title"/>
          </p:nvPr>
        </p:nvSpPr>
        <p:spPr>
          <a:xfrm>
            <a:off x="1066800" y="228600"/>
            <a:ext cx="7620000" cy="1143000"/>
          </a:xfrm>
        </p:spPr>
        <p:txBody>
          <a:bodyPr/>
          <a:lstStyle/>
          <a:p>
            <a:pPr eaLnBrk="1" hangingPunct="1"/>
            <a:r>
              <a:rPr lang="en-US" dirty="0" smtClean="0"/>
              <a:t>Rules for classifying </a:t>
            </a:r>
            <a:br>
              <a:rPr lang="en-US" dirty="0" smtClean="0"/>
            </a:br>
            <a:r>
              <a:rPr lang="en-US" dirty="0" smtClean="0"/>
              <a:t>insured deposits</a:t>
            </a:r>
            <a:endParaRPr lang="es-MX" dirty="0" smtClean="0"/>
          </a:p>
        </p:txBody>
      </p:sp>
      <p:pic>
        <p:nvPicPr>
          <p:cNvPr id="24580"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0"/>
          </p:nvPr>
        </p:nvSpPr>
        <p:spPr>
          <a:xfrm>
            <a:off x="8458200" y="6172200"/>
            <a:ext cx="762000" cy="533400"/>
          </a:xfrm>
        </p:spPr>
        <p:txBody>
          <a:bodyPr/>
          <a:lstStyle/>
          <a:p>
            <a:pPr>
              <a:defRPr/>
            </a:pPr>
            <a:fld id="{17F39057-79BA-40E9-9A4B-FB615EDA18C6}" type="slidenum">
              <a:rPr lang="en-US" smtClean="0"/>
              <a:pPr>
                <a:defRPr/>
              </a:pPr>
              <a:t>9</a:t>
            </a:fld>
            <a:endParaRPr lang="en-US" sz="2000" dirty="0">
              <a:latin typeface="Arial" charset="0"/>
            </a:endParaRPr>
          </a:p>
        </p:txBody>
      </p:sp>
      <p:pic>
        <p:nvPicPr>
          <p:cNvPr id="25602" name="Picture 2" descr="C:\Users\ipab10629\AppData\Local\Microsoft\Windows\Temporary Internet Files\Content.Outlook\WFZPFMI9\LogoIntegradoCOLOR.png"/>
          <p:cNvPicPr>
            <a:picLocks noChangeAspect="1" noChangeArrowheads="1"/>
          </p:cNvPicPr>
          <p:nvPr/>
        </p:nvPicPr>
        <p:blipFill>
          <a:blip r:embed="rId3" cstate="print"/>
          <a:srcRect/>
          <a:stretch>
            <a:fillRect/>
          </a:stretch>
        </p:blipFill>
        <p:spPr bwMode="auto">
          <a:xfrm>
            <a:off x="6981825" y="304800"/>
            <a:ext cx="1628775" cy="1066800"/>
          </a:xfrm>
          <a:prstGeom prst="rect">
            <a:avLst/>
          </a:prstGeom>
          <a:noFill/>
          <a:ln w="9525">
            <a:noFill/>
            <a:miter lim="800000"/>
            <a:headEnd/>
            <a:tailEnd/>
          </a:ln>
        </p:spPr>
      </p:pic>
      <p:grpSp>
        <p:nvGrpSpPr>
          <p:cNvPr id="12293" name="Group 8"/>
          <p:cNvGrpSpPr>
            <a:grpSpLocks noChangeAspect="1"/>
          </p:cNvGrpSpPr>
          <p:nvPr/>
        </p:nvGrpSpPr>
        <p:grpSpPr bwMode="auto">
          <a:xfrm>
            <a:off x="838200" y="1676400"/>
            <a:ext cx="8116190" cy="3981972"/>
            <a:chOff x="447" y="1026"/>
            <a:chExt cx="5204" cy="2238"/>
          </a:xfrm>
          <a:solidFill>
            <a:srgbClr val="92C5E2">
              <a:alpha val="49000"/>
            </a:srgbClr>
          </a:solidFill>
        </p:grpSpPr>
        <p:sp>
          <p:nvSpPr>
            <p:cNvPr id="12294" name="AutoShape 7"/>
            <p:cNvSpPr>
              <a:spLocks noChangeAspect="1" noChangeArrowheads="1" noTextEdit="1"/>
            </p:cNvSpPr>
            <p:nvPr/>
          </p:nvSpPr>
          <p:spPr bwMode="auto">
            <a:xfrm>
              <a:off x="476" y="1033"/>
              <a:ext cx="5171" cy="2216"/>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295" name="Rectangle 9"/>
            <p:cNvSpPr>
              <a:spLocks noChangeArrowheads="1"/>
            </p:cNvSpPr>
            <p:nvPr/>
          </p:nvSpPr>
          <p:spPr bwMode="auto">
            <a:xfrm>
              <a:off x="447" y="1197"/>
              <a:ext cx="5164" cy="2067"/>
            </a:xfrm>
            <a:prstGeom prst="rect">
              <a:avLst/>
            </a:prstGeom>
            <a:grpFill/>
            <a:ln w="9525">
              <a:noFill/>
              <a:miter lim="800000"/>
              <a:headEnd/>
              <a:tailEnd/>
            </a:ln>
          </p:spPr>
          <p:txBody>
            <a:bodyPr/>
            <a:lstStyle/>
            <a:p>
              <a:pPr eaLnBrk="0" hangingPunct="0">
                <a:defRPr/>
              </a:pPr>
              <a:endParaRPr lang="es-MX" sz="1100" dirty="0">
                <a:solidFill>
                  <a:schemeClr val="tx2"/>
                </a:solidFill>
                <a:latin typeface="+mj-lt"/>
              </a:endParaRPr>
            </a:p>
          </p:txBody>
        </p:sp>
        <p:sp>
          <p:nvSpPr>
            <p:cNvPr id="12296" name="Rectangle 10"/>
            <p:cNvSpPr>
              <a:spLocks noChangeArrowheads="1"/>
            </p:cNvSpPr>
            <p:nvPr/>
          </p:nvSpPr>
          <p:spPr bwMode="auto">
            <a:xfrm>
              <a:off x="499" y="1026"/>
              <a:ext cx="645" cy="138"/>
            </a:xfrm>
            <a:prstGeom prst="rect">
              <a:avLst/>
            </a:prstGeom>
            <a:grpFill/>
            <a:ln w="9525">
              <a:noFill/>
              <a:miter lim="800000"/>
              <a:headEnd/>
              <a:tailEnd/>
            </a:ln>
          </p:spPr>
          <p:txBody>
            <a:bodyPr wrap="none" lIns="0" tIns="0" rIns="0" bIns="0">
              <a:spAutoFit/>
            </a:bodyPr>
            <a:lstStyle/>
            <a:p>
              <a:pPr eaLnBrk="0" hangingPunct="0">
                <a:defRPr/>
              </a:pPr>
              <a:r>
                <a:rPr lang="es-MX" sz="1600" b="1" dirty="0">
                  <a:latin typeface="+mj-lt"/>
                </a:rPr>
                <a:t>Personal</a:t>
              </a:r>
              <a:endParaRPr lang="es-MX" sz="1600" dirty="0">
                <a:latin typeface="+mj-lt"/>
              </a:endParaRPr>
            </a:p>
          </p:txBody>
        </p:sp>
        <p:sp>
          <p:nvSpPr>
            <p:cNvPr id="12297" name="Rectangle 11"/>
            <p:cNvSpPr>
              <a:spLocks noChangeArrowheads="1"/>
            </p:cNvSpPr>
            <p:nvPr/>
          </p:nvSpPr>
          <p:spPr bwMode="auto">
            <a:xfrm>
              <a:off x="521" y="1244"/>
              <a:ext cx="261" cy="95"/>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mj-lt"/>
                </a:rPr>
                <a:t>UDKC</a:t>
              </a:r>
            </a:p>
          </p:txBody>
        </p:sp>
        <p:sp>
          <p:nvSpPr>
            <p:cNvPr id="12298" name="Rectangle 12"/>
            <p:cNvSpPr>
              <a:spLocks noChangeArrowheads="1"/>
            </p:cNvSpPr>
            <p:nvPr/>
          </p:nvSpPr>
          <p:spPr bwMode="auto">
            <a:xfrm>
              <a:off x="2030" y="1189"/>
              <a:ext cx="3596" cy="285"/>
            </a:xfrm>
            <a:prstGeom prst="rect">
              <a:avLst/>
            </a:prstGeom>
            <a:grpFill/>
            <a:ln w="9525">
              <a:noFill/>
              <a:miter lim="800000"/>
              <a:headEnd/>
              <a:tailEnd/>
            </a:ln>
          </p:spPr>
          <p:txBody>
            <a:bodyPr wrap="square" lIns="0" tIns="0" rIns="0" bIns="0">
              <a:spAutoFit/>
            </a:bodyPr>
            <a:lstStyle/>
            <a:p>
              <a:pPr eaLnBrk="0" hangingPunct="0">
                <a:defRPr/>
              </a:pPr>
              <a:r>
                <a:rPr lang="es-MX" sz="1100" dirty="0">
                  <a:solidFill>
                    <a:schemeClr val="tx2"/>
                  </a:solidFill>
                  <a:latin typeface="+mj-lt"/>
                </a:rPr>
                <a:t>Personal </a:t>
              </a:r>
              <a:r>
                <a:rPr lang="es-MX" sz="1100" dirty="0" err="1">
                  <a:solidFill>
                    <a:schemeClr val="tx2"/>
                  </a:solidFill>
                  <a:latin typeface="+mj-lt"/>
                </a:rPr>
                <a:t>identification</a:t>
              </a:r>
              <a:r>
                <a:rPr lang="es-MX" sz="1100" dirty="0">
                  <a:solidFill>
                    <a:schemeClr val="tx2"/>
                  </a:solidFill>
                  <a:latin typeface="+mj-lt"/>
                </a:rPr>
                <a:t> </a:t>
              </a:r>
              <a:r>
                <a:rPr lang="es-MX" sz="1100" dirty="0" err="1">
                  <a:solidFill>
                    <a:schemeClr val="tx2"/>
                  </a:solidFill>
                  <a:latin typeface="+mj-lt"/>
                </a:rPr>
                <a:t>number</a:t>
              </a:r>
              <a:r>
                <a:rPr lang="es-MX" sz="1100" dirty="0">
                  <a:solidFill>
                    <a:schemeClr val="tx2"/>
                  </a:solidFill>
                  <a:latin typeface="+mj-lt"/>
                </a:rPr>
                <a:t> </a:t>
              </a:r>
              <a:r>
                <a:rPr lang="es-MX" sz="1100" dirty="0" err="1">
                  <a:solidFill>
                    <a:schemeClr val="tx2"/>
                  </a:solidFill>
                  <a:latin typeface="+mj-lt"/>
                </a:rPr>
                <a:t>that</a:t>
              </a:r>
              <a:r>
                <a:rPr lang="es-MX" sz="1100" dirty="0">
                  <a:solidFill>
                    <a:schemeClr val="tx2"/>
                  </a:solidFill>
                  <a:latin typeface="+mj-lt"/>
                </a:rPr>
                <a:t> </a:t>
              </a:r>
              <a:r>
                <a:rPr lang="es-MX" sz="1100" dirty="0" err="1">
                  <a:solidFill>
                    <a:schemeClr val="tx2"/>
                  </a:solidFill>
                  <a:latin typeface="+mj-lt"/>
                </a:rPr>
                <a:t>allows</a:t>
              </a:r>
              <a:r>
                <a:rPr lang="es-MX" sz="1100" dirty="0">
                  <a:solidFill>
                    <a:schemeClr val="tx2"/>
                  </a:solidFill>
                  <a:latin typeface="+mj-lt"/>
                </a:rPr>
                <a:t> </a:t>
              </a:r>
              <a:r>
                <a:rPr lang="es-MX" sz="1100" dirty="0" err="1">
                  <a:solidFill>
                    <a:schemeClr val="tx2"/>
                  </a:solidFill>
                  <a:latin typeface="+mj-lt"/>
                </a:rPr>
                <a:t>matching</a:t>
              </a:r>
              <a:r>
                <a:rPr lang="es-MX" sz="1100" dirty="0">
                  <a:solidFill>
                    <a:schemeClr val="tx2"/>
                  </a:solidFill>
                  <a:latin typeface="+mj-lt"/>
                </a:rPr>
                <a:t> </a:t>
              </a:r>
              <a:r>
                <a:rPr lang="es-MX" sz="1100" dirty="0" err="1">
                  <a:solidFill>
                    <a:schemeClr val="tx2"/>
                  </a:solidFill>
                  <a:latin typeface="+mj-lt"/>
                </a:rPr>
                <a:t>all</a:t>
              </a:r>
              <a:r>
                <a:rPr lang="es-MX" sz="1100" dirty="0">
                  <a:solidFill>
                    <a:schemeClr val="tx2"/>
                  </a:solidFill>
                  <a:latin typeface="+mj-lt"/>
                </a:rPr>
                <a:t> </a:t>
              </a:r>
              <a:r>
                <a:rPr lang="es-MX" sz="1100" dirty="0" err="1">
                  <a:solidFill>
                    <a:schemeClr val="tx2"/>
                  </a:solidFill>
                  <a:latin typeface="+mj-lt"/>
                </a:rPr>
                <a:t>banks</a:t>
              </a:r>
              <a:r>
                <a:rPr lang="es-MX" sz="1100" dirty="0">
                  <a:solidFill>
                    <a:schemeClr val="tx2"/>
                  </a:solidFill>
                  <a:latin typeface="+mj-lt"/>
                </a:rPr>
                <a:t> </a:t>
              </a:r>
              <a:r>
                <a:rPr lang="es-MX" sz="1100" dirty="0" err="1">
                  <a:solidFill>
                    <a:schemeClr val="tx2"/>
                  </a:solidFill>
                  <a:latin typeface="+mj-lt"/>
                </a:rPr>
                <a:t>accounts</a:t>
              </a:r>
              <a:r>
                <a:rPr lang="es-MX" sz="1100" dirty="0">
                  <a:solidFill>
                    <a:schemeClr val="tx2"/>
                  </a:solidFill>
                  <a:latin typeface="+mj-lt"/>
                </a:rPr>
                <a:t>  </a:t>
              </a:r>
              <a:r>
                <a:rPr lang="es-MX" sz="1100" dirty="0" err="1">
                  <a:solidFill>
                    <a:schemeClr val="tx2"/>
                  </a:solidFill>
                  <a:latin typeface="+mj-lt"/>
                </a:rPr>
                <a:t>belonging</a:t>
              </a:r>
              <a:r>
                <a:rPr lang="es-MX" sz="1100" dirty="0">
                  <a:solidFill>
                    <a:schemeClr val="tx2"/>
                  </a:solidFill>
                  <a:latin typeface="+mj-lt"/>
                </a:rPr>
                <a:t> </a:t>
              </a:r>
              <a:r>
                <a:rPr lang="es-MX" sz="1100" dirty="0" err="1">
                  <a:solidFill>
                    <a:schemeClr val="tx2"/>
                  </a:solidFill>
                  <a:latin typeface="+mj-lt"/>
                </a:rPr>
                <a:t>to</a:t>
              </a:r>
              <a:r>
                <a:rPr lang="es-MX" sz="1100" dirty="0">
                  <a:solidFill>
                    <a:schemeClr val="tx2"/>
                  </a:solidFill>
                  <a:latin typeface="+mj-lt"/>
                </a:rPr>
                <a:t> </a:t>
              </a:r>
              <a:r>
                <a:rPr lang="es-MX" sz="1100" dirty="0" err="1" smtClean="0">
                  <a:solidFill>
                    <a:schemeClr val="tx2"/>
                  </a:solidFill>
                  <a:latin typeface="+mj-lt"/>
                </a:rPr>
                <a:t>the</a:t>
              </a:r>
              <a:r>
                <a:rPr lang="es-MX" sz="1100" dirty="0" smtClean="0">
                  <a:solidFill>
                    <a:schemeClr val="tx2"/>
                  </a:solidFill>
                  <a:latin typeface="+mj-lt"/>
                </a:rPr>
                <a:t> </a:t>
              </a:r>
              <a:r>
                <a:rPr lang="es-MX" sz="1100" dirty="0" err="1" smtClean="0">
                  <a:solidFill>
                    <a:schemeClr val="tx2"/>
                  </a:solidFill>
                </a:rPr>
                <a:t>same</a:t>
              </a:r>
              <a:r>
                <a:rPr lang="es-MX" sz="1100" dirty="0" smtClean="0">
                  <a:solidFill>
                    <a:schemeClr val="tx2"/>
                  </a:solidFill>
                </a:rPr>
                <a:t> </a:t>
              </a:r>
              <a:r>
                <a:rPr lang="es-MX" sz="1100" dirty="0" err="1" smtClean="0">
                  <a:solidFill>
                    <a:schemeClr val="tx2"/>
                  </a:solidFill>
                </a:rPr>
                <a:t>person</a:t>
              </a:r>
              <a:r>
                <a:rPr lang="es-MX" sz="1100" dirty="0" smtClean="0">
                  <a:solidFill>
                    <a:schemeClr val="tx2"/>
                  </a:solidFill>
                </a:rPr>
                <a:t> </a:t>
              </a:r>
              <a:r>
                <a:rPr lang="es-MX" sz="1100" dirty="0" err="1" smtClean="0">
                  <a:solidFill>
                    <a:schemeClr val="tx2"/>
                  </a:solidFill>
                </a:rPr>
                <a:t>who</a:t>
              </a:r>
              <a:r>
                <a:rPr lang="es-MX" sz="1100" dirty="0" smtClean="0">
                  <a:solidFill>
                    <a:schemeClr val="tx2"/>
                  </a:solidFill>
                </a:rPr>
                <a:t> </a:t>
              </a:r>
              <a:r>
                <a:rPr lang="es-MX" sz="1100" dirty="0" err="1" smtClean="0">
                  <a:solidFill>
                    <a:schemeClr val="tx2"/>
                  </a:solidFill>
                </a:rPr>
                <a:t>is</a:t>
              </a:r>
              <a:r>
                <a:rPr lang="es-MX" sz="1100" dirty="0" smtClean="0">
                  <a:solidFill>
                    <a:schemeClr val="tx2"/>
                  </a:solidFill>
                </a:rPr>
                <a:t> </a:t>
              </a:r>
              <a:r>
                <a:rPr lang="es-MX" sz="1100" dirty="0" err="1" smtClean="0">
                  <a:solidFill>
                    <a:schemeClr val="tx2"/>
                  </a:solidFill>
                </a:rPr>
                <a:t>considered</a:t>
              </a:r>
              <a:r>
                <a:rPr lang="es-MX" sz="1100" dirty="0" smtClean="0">
                  <a:solidFill>
                    <a:schemeClr val="tx2"/>
                  </a:solidFill>
                </a:rPr>
                <a:t> as a </a:t>
              </a:r>
              <a:r>
                <a:rPr lang="es-MX" sz="1100" dirty="0" err="1" smtClean="0">
                  <a:solidFill>
                    <a:schemeClr val="tx2"/>
                  </a:solidFill>
                </a:rPr>
                <a:t>guarantee-entitled</a:t>
              </a:r>
              <a:r>
                <a:rPr lang="es-MX" sz="1100" dirty="0" smtClean="0">
                  <a:solidFill>
                    <a:schemeClr val="tx2"/>
                  </a:solidFill>
                </a:rPr>
                <a:t> </a:t>
              </a:r>
              <a:r>
                <a:rPr lang="es-MX" sz="1100" dirty="0" err="1" smtClean="0">
                  <a:solidFill>
                    <a:schemeClr val="tx2"/>
                  </a:solidFill>
                </a:rPr>
                <a:t>owner</a:t>
              </a:r>
              <a:r>
                <a:rPr lang="es-MX" sz="1100" dirty="0" smtClean="0">
                  <a:solidFill>
                    <a:schemeClr val="tx2"/>
                  </a:solidFill>
                </a:rPr>
                <a:t>. </a:t>
              </a:r>
            </a:p>
            <a:p>
              <a:pPr eaLnBrk="0" hangingPunct="0">
                <a:defRPr/>
              </a:pPr>
              <a:endParaRPr lang="es-MX" sz="1100" strike="sngStrike" dirty="0">
                <a:solidFill>
                  <a:schemeClr val="tx2"/>
                </a:solidFill>
                <a:latin typeface="+mj-lt"/>
              </a:endParaRPr>
            </a:p>
          </p:txBody>
        </p:sp>
        <p:sp>
          <p:nvSpPr>
            <p:cNvPr id="12299" name="Rectangle 13"/>
            <p:cNvSpPr>
              <a:spLocks noChangeArrowheads="1"/>
            </p:cNvSpPr>
            <p:nvPr/>
          </p:nvSpPr>
          <p:spPr bwMode="auto">
            <a:xfrm>
              <a:off x="2030" y="1298"/>
              <a:ext cx="0" cy="95"/>
            </a:xfrm>
            <a:prstGeom prst="rect">
              <a:avLst/>
            </a:prstGeom>
            <a:grpFill/>
            <a:ln w="9525">
              <a:noFill/>
              <a:miter lim="800000"/>
              <a:headEnd/>
              <a:tailEnd/>
            </a:ln>
          </p:spPr>
          <p:txBody>
            <a:bodyPr wrap="none" lIns="0" tIns="0" rIns="0" bIns="0">
              <a:spAutoFit/>
            </a:bodyPr>
            <a:lstStyle/>
            <a:p>
              <a:pPr eaLnBrk="0" hangingPunct="0">
                <a:defRPr/>
              </a:pPr>
              <a:endParaRPr lang="es-MX" sz="1100" dirty="0">
                <a:solidFill>
                  <a:schemeClr val="tx2"/>
                </a:solidFill>
                <a:latin typeface="+mj-lt"/>
              </a:endParaRPr>
            </a:p>
          </p:txBody>
        </p:sp>
        <p:sp>
          <p:nvSpPr>
            <p:cNvPr id="12300" name="Rectangle 14"/>
            <p:cNvSpPr>
              <a:spLocks noChangeArrowheads="1"/>
            </p:cNvSpPr>
            <p:nvPr/>
          </p:nvSpPr>
          <p:spPr bwMode="auto">
            <a:xfrm>
              <a:off x="521" y="1473"/>
              <a:ext cx="587" cy="95"/>
            </a:xfrm>
            <a:prstGeom prst="rect">
              <a:avLst/>
            </a:prstGeom>
            <a:grpFill/>
            <a:ln w="9525">
              <a:noFill/>
              <a:miter lim="800000"/>
              <a:headEnd/>
              <a:tailEnd/>
            </a:ln>
          </p:spPr>
          <p:txBody>
            <a:bodyPr wrap="none" lIns="0" tIns="0" rIns="0" bIns="0">
              <a:spAutoFit/>
            </a:bodyPr>
            <a:lstStyle/>
            <a:p>
              <a:pPr eaLnBrk="0" hangingPunct="0">
                <a:defRPr/>
              </a:pPr>
              <a:r>
                <a:rPr lang="es-MX" sz="1100" dirty="0" smtClean="0">
                  <a:solidFill>
                    <a:schemeClr val="tx2"/>
                  </a:solidFill>
                  <a:latin typeface="+mj-lt"/>
                </a:rPr>
                <a:t>Legal </a:t>
              </a:r>
              <a:r>
                <a:rPr lang="es-MX" sz="1100" dirty="0" err="1" smtClean="0">
                  <a:latin typeface="+mj-lt"/>
                </a:rPr>
                <a:t>regime</a:t>
              </a:r>
              <a:endParaRPr lang="es-MX" sz="1100" dirty="0">
                <a:latin typeface="+mj-lt"/>
              </a:endParaRPr>
            </a:p>
          </p:txBody>
        </p:sp>
        <p:sp>
          <p:nvSpPr>
            <p:cNvPr id="12301" name="Rectangle 15"/>
            <p:cNvSpPr>
              <a:spLocks noChangeArrowheads="1"/>
            </p:cNvSpPr>
            <p:nvPr/>
          </p:nvSpPr>
          <p:spPr bwMode="auto">
            <a:xfrm>
              <a:off x="2006" y="1473"/>
              <a:ext cx="1078" cy="95"/>
            </a:xfrm>
            <a:prstGeom prst="rect">
              <a:avLst/>
            </a:prstGeom>
            <a:grpFill/>
            <a:ln w="9525">
              <a:noFill/>
              <a:miter lim="800000"/>
              <a:headEnd/>
              <a:tailEnd/>
            </a:ln>
          </p:spPr>
          <p:txBody>
            <a:bodyPr wrap="none" lIns="0" tIns="0" rIns="0" bIns="0">
              <a:spAutoFit/>
            </a:bodyPr>
            <a:lstStyle/>
            <a:p>
              <a:pPr eaLnBrk="0" hangingPunct="0">
                <a:defRPr/>
              </a:pPr>
              <a:r>
                <a:rPr lang="es-MX" sz="1100" dirty="0">
                  <a:solidFill>
                    <a:schemeClr val="tx2"/>
                  </a:solidFill>
                  <a:latin typeface="+mj-lt"/>
                </a:rPr>
                <a:t>Natural </a:t>
              </a:r>
              <a:r>
                <a:rPr lang="es-MX" sz="1100" dirty="0" err="1">
                  <a:solidFill>
                    <a:schemeClr val="tx2"/>
                  </a:solidFill>
                  <a:latin typeface="+mj-lt"/>
                </a:rPr>
                <a:t>or</a:t>
              </a:r>
              <a:r>
                <a:rPr lang="es-MX" sz="1100" dirty="0">
                  <a:solidFill>
                    <a:schemeClr val="tx2"/>
                  </a:solidFill>
                  <a:latin typeface="+mj-lt"/>
                </a:rPr>
                <a:t> legal </a:t>
              </a:r>
              <a:r>
                <a:rPr lang="es-MX" sz="1100" dirty="0" err="1">
                  <a:solidFill>
                    <a:schemeClr val="tx2"/>
                  </a:solidFill>
                  <a:latin typeface="+mj-lt"/>
                </a:rPr>
                <a:t>person</a:t>
              </a:r>
              <a:r>
                <a:rPr lang="es-MX" sz="1100" dirty="0">
                  <a:solidFill>
                    <a:schemeClr val="tx2"/>
                  </a:solidFill>
                  <a:latin typeface="+mj-lt"/>
                </a:rPr>
                <a:t>.</a:t>
              </a:r>
            </a:p>
          </p:txBody>
        </p:sp>
        <p:sp>
          <p:nvSpPr>
            <p:cNvPr id="12302" name="Rectangle 16"/>
            <p:cNvSpPr>
              <a:spLocks noChangeArrowheads="1"/>
            </p:cNvSpPr>
            <p:nvPr/>
          </p:nvSpPr>
          <p:spPr bwMode="auto">
            <a:xfrm>
              <a:off x="497" y="1703"/>
              <a:ext cx="264"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Name</a:t>
              </a:r>
              <a:endParaRPr lang="es-MX" sz="1100" dirty="0">
                <a:solidFill>
                  <a:schemeClr val="tx2"/>
                </a:solidFill>
                <a:latin typeface="+mj-lt"/>
              </a:endParaRPr>
            </a:p>
          </p:txBody>
        </p:sp>
        <p:sp>
          <p:nvSpPr>
            <p:cNvPr id="12303" name="Rectangle 17"/>
            <p:cNvSpPr>
              <a:spLocks noChangeArrowheads="1"/>
            </p:cNvSpPr>
            <p:nvPr/>
          </p:nvSpPr>
          <p:spPr bwMode="auto">
            <a:xfrm>
              <a:off x="2006" y="1648"/>
              <a:ext cx="3620" cy="285"/>
            </a:xfrm>
            <a:prstGeom prst="rect">
              <a:avLst/>
            </a:prstGeom>
            <a:grpFill/>
            <a:ln w="9525">
              <a:noFill/>
              <a:miter lim="800000"/>
              <a:headEnd/>
              <a:tailEnd/>
            </a:ln>
          </p:spPr>
          <p:txBody>
            <a:bodyPr wrap="square" lIns="0" tIns="0" rIns="0" bIns="0">
              <a:spAutoFit/>
            </a:bodyPr>
            <a:lstStyle/>
            <a:p>
              <a:pPr eaLnBrk="0" hangingPunct="0">
                <a:defRPr/>
              </a:pPr>
              <a:r>
                <a:rPr lang="es-MX" sz="1100" dirty="0">
                  <a:solidFill>
                    <a:schemeClr val="tx2"/>
                  </a:solidFill>
                  <a:latin typeface="+mn-lt"/>
                </a:rPr>
                <a:t>Full </a:t>
              </a:r>
              <a:r>
                <a:rPr lang="es-MX" sz="1100" dirty="0" err="1">
                  <a:solidFill>
                    <a:schemeClr val="tx2"/>
                  </a:solidFill>
                  <a:latin typeface="+mn-lt"/>
                </a:rPr>
                <a:t>name</a:t>
              </a:r>
              <a:r>
                <a:rPr lang="es-MX" sz="1100" dirty="0">
                  <a:solidFill>
                    <a:schemeClr val="tx2"/>
                  </a:solidFill>
                  <a:latin typeface="+mn-lt"/>
                </a:rPr>
                <a:t> in </a:t>
              </a:r>
              <a:r>
                <a:rPr lang="es-MX" sz="1100" dirty="0" err="1">
                  <a:solidFill>
                    <a:schemeClr val="tx2"/>
                  </a:solidFill>
                  <a:latin typeface="+mn-lt"/>
                </a:rPr>
                <a:t>the</a:t>
              </a:r>
              <a:r>
                <a:rPr lang="es-MX" sz="1100" dirty="0">
                  <a:solidFill>
                    <a:schemeClr val="tx2"/>
                  </a:solidFill>
                  <a:latin typeface="+mn-lt"/>
                </a:rPr>
                <a:t> case of a natural </a:t>
              </a:r>
              <a:r>
                <a:rPr lang="es-MX" sz="1100" dirty="0" err="1">
                  <a:solidFill>
                    <a:schemeClr val="tx2"/>
                  </a:solidFill>
                  <a:latin typeface="+mn-lt"/>
                </a:rPr>
                <a:t>person</a:t>
              </a:r>
              <a:r>
                <a:rPr lang="es-MX" sz="1100" dirty="0">
                  <a:solidFill>
                    <a:schemeClr val="tx2"/>
                  </a:solidFill>
                  <a:latin typeface="+mn-lt"/>
                </a:rPr>
                <a:t>. </a:t>
              </a:r>
              <a:r>
                <a:rPr lang="es-MX" sz="1100" dirty="0" err="1">
                  <a:solidFill>
                    <a:schemeClr val="tx2"/>
                  </a:solidFill>
                  <a:latin typeface="+mn-lt"/>
                </a:rPr>
                <a:t>If</a:t>
              </a:r>
              <a:r>
                <a:rPr lang="es-MX" sz="1100" dirty="0">
                  <a:solidFill>
                    <a:schemeClr val="tx2"/>
                  </a:solidFill>
                  <a:latin typeface="+mn-lt"/>
                </a:rPr>
                <a:t> </a:t>
              </a:r>
              <a:r>
                <a:rPr lang="es-MX" sz="1100" dirty="0" err="1">
                  <a:solidFill>
                    <a:schemeClr val="tx2"/>
                  </a:solidFill>
                  <a:latin typeface="+mn-lt"/>
                </a:rPr>
                <a:t>the</a:t>
              </a:r>
              <a:r>
                <a:rPr lang="es-MX" sz="1100" dirty="0">
                  <a:solidFill>
                    <a:schemeClr val="tx2"/>
                  </a:solidFill>
                  <a:latin typeface="+mn-lt"/>
                </a:rPr>
                <a:t> </a:t>
              </a:r>
              <a:r>
                <a:rPr lang="es-MX" sz="1100" dirty="0" err="1">
                  <a:solidFill>
                    <a:schemeClr val="tx2"/>
                  </a:solidFill>
                  <a:latin typeface="+mn-lt"/>
                </a:rPr>
                <a:t>owner</a:t>
              </a:r>
              <a:r>
                <a:rPr lang="es-MX" sz="1100" dirty="0">
                  <a:solidFill>
                    <a:schemeClr val="tx2"/>
                  </a:solidFill>
                  <a:latin typeface="+mn-lt"/>
                </a:rPr>
                <a:t> of </a:t>
              </a:r>
              <a:r>
                <a:rPr lang="es-MX" sz="1100" dirty="0" err="1">
                  <a:solidFill>
                    <a:schemeClr val="tx2"/>
                  </a:solidFill>
                  <a:latin typeface="+mn-lt"/>
                </a:rPr>
                <a:t>the</a:t>
              </a:r>
              <a:r>
                <a:rPr lang="es-MX" sz="1100" dirty="0">
                  <a:solidFill>
                    <a:schemeClr val="tx2"/>
                  </a:solidFill>
                  <a:latin typeface="+mn-lt"/>
                </a:rPr>
                <a:t> </a:t>
              </a:r>
              <a:r>
                <a:rPr lang="es-MX" sz="1100" dirty="0" err="1">
                  <a:solidFill>
                    <a:schemeClr val="tx2"/>
                  </a:solidFill>
                  <a:latin typeface="+mn-lt"/>
                </a:rPr>
                <a:t>account</a:t>
              </a:r>
              <a:r>
                <a:rPr lang="es-MX" sz="1100" dirty="0">
                  <a:solidFill>
                    <a:schemeClr val="tx2"/>
                  </a:solidFill>
                  <a:latin typeface="+mn-lt"/>
                </a:rPr>
                <a:t> </a:t>
              </a:r>
              <a:r>
                <a:rPr lang="es-MX" sz="1100" dirty="0" err="1">
                  <a:solidFill>
                    <a:schemeClr val="tx2"/>
                  </a:solidFill>
                  <a:latin typeface="+mn-lt"/>
                </a:rPr>
                <a:t>is</a:t>
              </a:r>
              <a:r>
                <a:rPr lang="es-MX" sz="1100" dirty="0">
                  <a:solidFill>
                    <a:schemeClr val="tx2"/>
                  </a:solidFill>
                  <a:latin typeface="+mn-lt"/>
                </a:rPr>
                <a:t> a legal </a:t>
              </a:r>
              <a:r>
                <a:rPr lang="es-MX" sz="1100" dirty="0" err="1" smtClean="0">
                  <a:solidFill>
                    <a:schemeClr val="tx2"/>
                  </a:solidFill>
                  <a:latin typeface="+mj-lt"/>
                </a:rPr>
                <a:t>person</a:t>
              </a:r>
              <a:r>
                <a:rPr lang="es-MX" sz="1100" dirty="0" smtClean="0">
                  <a:solidFill>
                    <a:schemeClr val="tx2"/>
                  </a:solidFill>
                  <a:latin typeface="+mn-lt"/>
                </a:rPr>
                <a:t> </a:t>
              </a:r>
              <a:r>
                <a:rPr lang="es-MX" sz="1100" dirty="0" err="1" smtClean="0">
                  <a:solidFill>
                    <a:schemeClr val="tx2"/>
                  </a:solidFill>
                  <a:latin typeface="+mn-lt"/>
                </a:rPr>
                <a:t>the</a:t>
              </a:r>
              <a:r>
                <a:rPr lang="es-MX" sz="1100" dirty="0" smtClean="0">
                  <a:solidFill>
                    <a:schemeClr val="tx2"/>
                  </a:solidFill>
                  <a:latin typeface="+mn-lt"/>
                </a:rPr>
                <a:t> </a:t>
              </a:r>
              <a:r>
                <a:rPr lang="es-MX" sz="1100" dirty="0" err="1" smtClean="0">
                  <a:solidFill>
                    <a:schemeClr val="tx2"/>
                  </a:solidFill>
                  <a:latin typeface="+mn-lt"/>
                </a:rPr>
                <a:t>company’s</a:t>
              </a:r>
              <a:r>
                <a:rPr lang="es-MX" sz="1100" dirty="0" smtClean="0">
                  <a:solidFill>
                    <a:schemeClr val="tx2"/>
                  </a:solidFill>
                  <a:latin typeface="+mn-lt"/>
                </a:rPr>
                <a:t> </a:t>
              </a:r>
              <a:r>
                <a:rPr lang="es-MX" sz="1100" dirty="0" err="1" smtClean="0">
                  <a:solidFill>
                    <a:schemeClr val="tx2"/>
                  </a:solidFill>
                  <a:latin typeface="+mn-lt"/>
                </a:rPr>
                <a:t>name</a:t>
              </a:r>
              <a:r>
                <a:rPr lang="es-MX" sz="1100" dirty="0" smtClean="0">
                  <a:solidFill>
                    <a:schemeClr val="tx2"/>
                  </a:solidFill>
                  <a:latin typeface="+mn-lt"/>
                </a:rPr>
                <a:t> </a:t>
              </a:r>
              <a:r>
                <a:rPr lang="es-MX" sz="1100" dirty="0" err="1" smtClean="0">
                  <a:solidFill>
                    <a:schemeClr val="tx2"/>
                  </a:solidFill>
                  <a:latin typeface="+mn-lt"/>
                </a:rPr>
                <a:t>the</a:t>
              </a:r>
              <a:r>
                <a:rPr lang="es-MX" sz="1100" dirty="0" smtClean="0">
                  <a:solidFill>
                    <a:schemeClr val="tx2"/>
                  </a:solidFill>
                  <a:latin typeface="+mn-lt"/>
                </a:rPr>
                <a:t> </a:t>
              </a:r>
              <a:r>
                <a:rPr lang="es-MX" sz="1100" dirty="0" err="1" smtClean="0">
                  <a:solidFill>
                    <a:schemeClr val="tx2"/>
                  </a:solidFill>
                  <a:latin typeface="+mn-lt"/>
                </a:rPr>
                <a:t>bank</a:t>
              </a:r>
              <a:r>
                <a:rPr lang="es-MX" sz="1100" dirty="0" smtClean="0">
                  <a:solidFill>
                    <a:schemeClr val="tx2"/>
                  </a:solidFill>
                  <a:latin typeface="+mn-lt"/>
                </a:rPr>
                <a:t> </a:t>
              </a:r>
              <a:r>
                <a:rPr lang="es-MX" sz="1100" dirty="0" err="1" smtClean="0">
                  <a:solidFill>
                    <a:schemeClr val="tx2"/>
                  </a:solidFill>
                  <a:latin typeface="+mn-lt"/>
                </a:rPr>
                <a:t>registers</a:t>
              </a:r>
              <a:r>
                <a:rPr lang="es-MX" sz="1100" dirty="0" smtClean="0">
                  <a:solidFill>
                    <a:schemeClr val="tx2"/>
                  </a:solidFill>
                  <a:latin typeface="+mn-lt"/>
                </a:rPr>
                <a:t> </a:t>
              </a:r>
              <a:r>
                <a:rPr lang="es-MX" sz="1100" dirty="0" err="1" smtClean="0">
                  <a:solidFill>
                    <a:schemeClr val="tx2"/>
                  </a:solidFill>
                  <a:latin typeface="+mn-lt"/>
                </a:rPr>
                <a:t>on</a:t>
              </a:r>
              <a:r>
                <a:rPr lang="es-MX" sz="1100" dirty="0" smtClean="0">
                  <a:solidFill>
                    <a:schemeClr val="tx2"/>
                  </a:solidFill>
                  <a:latin typeface="+mn-lt"/>
                </a:rPr>
                <a:t> </a:t>
              </a:r>
              <a:r>
                <a:rPr lang="es-MX" sz="1100" dirty="0" err="1" smtClean="0">
                  <a:solidFill>
                    <a:schemeClr val="tx2"/>
                  </a:solidFill>
                  <a:latin typeface="+mn-lt"/>
                </a:rPr>
                <a:t>the</a:t>
              </a:r>
              <a:r>
                <a:rPr lang="es-MX" sz="1100" dirty="0" smtClean="0">
                  <a:solidFill>
                    <a:schemeClr val="tx2"/>
                  </a:solidFill>
                  <a:latin typeface="+mn-lt"/>
                </a:rPr>
                <a:t> </a:t>
              </a:r>
              <a:r>
                <a:rPr lang="es-MX" sz="1100" dirty="0" err="1" smtClean="0">
                  <a:solidFill>
                    <a:schemeClr val="tx2"/>
                  </a:solidFill>
                  <a:latin typeface="+mn-lt"/>
                </a:rPr>
                <a:t>account’s</a:t>
              </a:r>
              <a:r>
                <a:rPr lang="es-MX" sz="1100" dirty="0" smtClean="0">
                  <a:solidFill>
                    <a:schemeClr val="tx2"/>
                  </a:solidFill>
                  <a:latin typeface="+mn-lt"/>
                </a:rPr>
                <a:t> </a:t>
              </a:r>
              <a:r>
                <a:rPr lang="es-MX" sz="1100" dirty="0" err="1" smtClean="0">
                  <a:solidFill>
                    <a:schemeClr val="tx2"/>
                  </a:solidFill>
                  <a:latin typeface="+mn-lt"/>
                </a:rPr>
                <a:t>contract</a:t>
              </a:r>
              <a:r>
                <a:rPr lang="es-MX" sz="1100" dirty="0" smtClean="0">
                  <a:solidFill>
                    <a:schemeClr val="tx2"/>
                  </a:solidFill>
                  <a:latin typeface="+mn-lt"/>
                </a:rPr>
                <a:t>.</a:t>
              </a:r>
            </a:p>
            <a:p>
              <a:pPr eaLnBrk="0" hangingPunct="0">
                <a:defRPr/>
              </a:pPr>
              <a:endParaRPr lang="es-MX" sz="1100" dirty="0">
                <a:solidFill>
                  <a:schemeClr val="tx2"/>
                </a:solidFill>
                <a:latin typeface="+mj-lt"/>
              </a:endParaRPr>
            </a:p>
          </p:txBody>
        </p:sp>
        <p:sp>
          <p:nvSpPr>
            <p:cNvPr id="12304" name="Rectangle 18"/>
            <p:cNvSpPr>
              <a:spLocks noChangeArrowheads="1"/>
            </p:cNvSpPr>
            <p:nvPr/>
          </p:nvSpPr>
          <p:spPr bwMode="auto">
            <a:xfrm>
              <a:off x="2006" y="1757"/>
              <a:ext cx="0" cy="95"/>
            </a:xfrm>
            <a:prstGeom prst="rect">
              <a:avLst/>
            </a:prstGeom>
            <a:grpFill/>
            <a:ln w="9525">
              <a:noFill/>
              <a:miter lim="800000"/>
              <a:headEnd/>
              <a:tailEnd/>
            </a:ln>
          </p:spPr>
          <p:txBody>
            <a:bodyPr wrap="none" lIns="0" tIns="0" rIns="0" bIns="0">
              <a:spAutoFit/>
            </a:bodyPr>
            <a:lstStyle/>
            <a:p>
              <a:pPr eaLnBrk="0" hangingPunct="0">
                <a:defRPr/>
              </a:pPr>
              <a:endParaRPr lang="es-MX" sz="1100" dirty="0">
                <a:solidFill>
                  <a:schemeClr val="tx2"/>
                </a:solidFill>
                <a:latin typeface="+mj-lt"/>
              </a:endParaRPr>
            </a:p>
          </p:txBody>
        </p:sp>
        <p:sp>
          <p:nvSpPr>
            <p:cNvPr id="12305" name="Rectangle 19"/>
            <p:cNvSpPr>
              <a:spLocks noChangeArrowheads="1"/>
            </p:cNvSpPr>
            <p:nvPr/>
          </p:nvSpPr>
          <p:spPr bwMode="auto">
            <a:xfrm>
              <a:off x="497" y="1932"/>
              <a:ext cx="362"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Address</a:t>
              </a:r>
              <a:endParaRPr lang="es-MX" sz="1100" dirty="0">
                <a:solidFill>
                  <a:schemeClr val="tx2"/>
                </a:solidFill>
                <a:latin typeface="+mj-lt"/>
              </a:endParaRPr>
            </a:p>
          </p:txBody>
        </p:sp>
        <p:sp>
          <p:nvSpPr>
            <p:cNvPr id="12306" name="Rectangle 20"/>
            <p:cNvSpPr>
              <a:spLocks noChangeArrowheads="1"/>
            </p:cNvSpPr>
            <p:nvPr/>
          </p:nvSpPr>
          <p:spPr bwMode="auto">
            <a:xfrm>
              <a:off x="2006" y="1878"/>
              <a:ext cx="3620" cy="190"/>
            </a:xfrm>
            <a:prstGeom prst="rect">
              <a:avLst/>
            </a:prstGeom>
            <a:grpFill/>
            <a:ln w="9525">
              <a:noFill/>
              <a:miter lim="800000"/>
              <a:headEnd/>
              <a:tailEnd/>
            </a:ln>
          </p:spPr>
          <p:txBody>
            <a:bodyPr wrap="square" lIns="0" tIns="0" rIns="0" bIns="0">
              <a:spAutoFit/>
            </a:bodyPr>
            <a:lstStyle/>
            <a:p>
              <a:pPr eaLnBrk="0" hangingPunct="0">
                <a:defRPr/>
              </a:pP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physical</a:t>
              </a:r>
              <a:r>
                <a:rPr lang="es-MX" sz="1100" dirty="0">
                  <a:solidFill>
                    <a:schemeClr val="tx2"/>
                  </a:solidFill>
                  <a:latin typeface="+mj-lt"/>
                </a:rPr>
                <a:t> </a:t>
              </a:r>
              <a:r>
                <a:rPr lang="es-MX" sz="1100" dirty="0" err="1">
                  <a:solidFill>
                    <a:schemeClr val="tx2"/>
                  </a:solidFill>
                  <a:latin typeface="+mj-lt"/>
                </a:rPr>
                <a:t>address</a:t>
              </a:r>
              <a:r>
                <a:rPr lang="es-MX" sz="1100" dirty="0">
                  <a:solidFill>
                    <a:schemeClr val="tx2"/>
                  </a:solidFill>
                  <a:latin typeface="+mj-lt"/>
                </a:rPr>
                <a:t> of </a:t>
              </a: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depositor</a:t>
              </a:r>
              <a:r>
                <a:rPr lang="es-MX" sz="1100" dirty="0">
                  <a:solidFill>
                    <a:schemeClr val="tx2"/>
                  </a:solidFill>
                  <a:latin typeface="+mj-lt"/>
                </a:rPr>
                <a:t> as </a:t>
              </a:r>
              <a:r>
                <a:rPr lang="es-MX" sz="1100" dirty="0" err="1">
                  <a:solidFill>
                    <a:schemeClr val="tx2"/>
                  </a:solidFill>
                  <a:latin typeface="+mj-lt"/>
                </a:rPr>
                <a:t>registered</a:t>
              </a:r>
              <a:r>
                <a:rPr lang="es-MX" sz="1100" dirty="0">
                  <a:solidFill>
                    <a:schemeClr val="tx2"/>
                  </a:solidFill>
                  <a:latin typeface="+mj-lt"/>
                </a:rPr>
                <a:t> </a:t>
              </a:r>
              <a:r>
                <a:rPr lang="es-MX" sz="1100" dirty="0" err="1">
                  <a:solidFill>
                    <a:schemeClr val="tx2"/>
                  </a:solidFill>
                  <a:latin typeface="+mj-lt"/>
                </a:rPr>
                <a:t>on</a:t>
              </a:r>
              <a:r>
                <a:rPr lang="es-MX" sz="1100" dirty="0">
                  <a:solidFill>
                    <a:schemeClr val="tx2"/>
                  </a:solidFill>
                  <a:latin typeface="+mj-lt"/>
                </a:rPr>
                <a:t> </a:t>
              </a: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bank’s</a:t>
              </a:r>
              <a:r>
                <a:rPr lang="es-MX" sz="1100" dirty="0">
                  <a:solidFill>
                    <a:schemeClr val="tx2"/>
                  </a:solidFill>
                  <a:latin typeface="+mj-lt"/>
                </a:rPr>
                <a:t> </a:t>
              </a:r>
              <a:r>
                <a:rPr lang="es-MX" sz="1100" dirty="0" err="1">
                  <a:solidFill>
                    <a:schemeClr val="tx2"/>
                  </a:solidFill>
                  <a:latin typeface="+mj-lt"/>
                </a:rPr>
                <a:t>systems</a:t>
              </a:r>
              <a:r>
                <a:rPr lang="es-MX" sz="1100" dirty="0">
                  <a:solidFill>
                    <a:schemeClr val="tx2"/>
                  </a:solidFill>
                  <a:latin typeface="+mj-lt"/>
                </a:rPr>
                <a:t> </a:t>
              </a:r>
              <a:r>
                <a:rPr lang="es-MX" sz="1100" dirty="0" err="1">
                  <a:solidFill>
                    <a:schemeClr val="tx2"/>
                  </a:solidFill>
                  <a:latin typeface="+mj-lt"/>
                </a:rPr>
                <a:t>to</a:t>
              </a:r>
              <a:r>
                <a:rPr lang="es-MX" sz="1100" dirty="0">
                  <a:solidFill>
                    <a:schemeClr val="tx2"/>
                  </a:solidFill>
                  <a:latin typeface="+mj-lt"/>
                </a:rPr>
                <a:t> </a:t>
              </a:r>
              <a:r>
                <a:rPr lang="es-MX" sz="1100" dirty="0" err="1">
                  <a:solidFill>
                    <a:schemeClr val="tx2"/>
                  </a:solidFill>
                  <a:latin typeface="+mj-lt"/>
                </a:rPr>
                <a:t>where</a:t>
              </a:r>
              <a:r>
                <a:rPr lang="es-MX" sz="1100" dirty="0">
                  <a:solidFill>
                    <a:schemeClr val="tx2"/>
                  </a:solidFill>
                  <a:latin typeface="+mj-lt"/>
                </a:rPr>
                <a:t> </a:t>
              </a:r>
              <a:r>
                <a:rPr lang="es-MX" sz="1100" dirty="0" err="1" smtClean="0">
                  <a:solidFill>
                    <a:schemeClr val="tx2"/>
                  </a:solidFill>
                </a:rPr>
                <a:t>the</a:t>
              </a:r>
              <a:r>
                <a:rPr lang="es-MX" sz="1100" dirty="0" smtClean="0">
                  <a:solidFill>
                    <a:schemeClr val="tx2"/>
                  </a:solidFill>
                </a:rPr>
                <a:t> </a:t>
              </a:r>
              <a:r>
                <a:rPr lang="es-MX" sz="1100" dirty="0" err="1" smtClean="0">
                  <a:solidFill>
                    <a:schemeClr val="tx2"/>
                  </a:solidFill>
                  <a:latin typeface="+mj-lt"/>
                </a:rPr>
                <a:t>balance’s</a:t>
              </a:r>
              <a:r>
                <a:rPr lang="es-MX" sz="1100" dirty="0" smtClean="0">
                  <a:solidFill>
                    <a:schemeClr val="tx2"/>
                  </a:solidFill>
                </a:rPr>
                <a:t> </a:t>
              </a:r>
              <a:r>
                <a:rPr lang="es-MX" sz="1100" dirty="0" err="1" smtClean="0">
                  <a:solidFill>
                    <a:schemeClr val="tx2"/>
                  </a:solidFill>
                </a:rPr>
                <a:t>statements</a:t>
              </a:r>
              <a:r>
                <a:rPr lang="es-MX" sz="1100" dirty="0" smtClean="0">
                  <a:solidFill>
                    <a:schemeClr val="tx2"/>
                  </a:solidFill>
                </a:rPr>
                <a:t> are </a:t>
              </a:r>
              <a:r>
                <a:rPr lang="es-MX" sz="1100" dirty="0" err="1" smtClean="0">
                  <a:solidFill>
                    <a:schemeClr val="tx2"/>
                  </a:solidFill>
                </a:rPr>
                <a:t>mailed</a:t>
              </a:r>
              <a:r>
                <a:rPr lang="es-MX" sz="1100" dirty="0" smtClean="0">
                  <a:solidFill>
                    <a:schemeClr val="tx2"/>
                  </a:solidFill>
                </a:rPr>
                <a:t> </a:t>
              </a:r>
              <a:r>
                <a:rPr lang="es-MX" sz="1100" dirty="0" err="1" smtClean="0">
                  <a:solidFill>
                    <a:schemeClr val="tx2"/>
                  </a:solidFill>
                </a:rPr>
                <a:t>to</a:t>
              </a:r>
              <a:r>
                <a:rPr lang="es-MX" sz="1100" dirty="0" smtClean="0">
                  <a:solidFill>
                    <a:schemeClr val="tx2"/>
                  </a:solidFill>
                </a:rPr>
                <a:t>.</a:t>
              </a:r>
              <a:endParaRPr lang="es-MX" sz="1100" dirty="0">
                <a:solidFill>
                  <a:schemeClr val="tx2"/>
                </a:solidFill>
                <a:latin typeface="+mj-lt"/>
              </a:endParaRPr>
            </a:p>
          </p:txBody>
        </p:sp>
        <p:sp>
          <p:nvSpPr>
            <p:cNvPr id="12307" name="Rectangle 21"/>
            <p:cNvSpPr>
              <a:spLocks noChangeArrowheads="1"/>
            </p:cNvSpPr>
            <p:nvPr/>
          </p:nvSpPr>
          <p:spPr bwMode="auto">
            <a:xfrm>
              <a:off x="2006" y="1987"/>
              <a:ext cx="0" cy="95"/>
            </a:xfrm>
            <a:prstGeom prst="rect">
              <a:avLst/>
            </a:prstGeom>
            <a:grpFill/>
            <a:ln w="9525">
              <a:noFill/>
              <a:miter lim="800000"/>
              <a:headEnd/>
              <a:tailEnd/>
            </a:ln>
          </p:spPr>
          <p:txBody>
            <a:bodyPr wrap="none" lIns="0" tIns="0" rIns="0" bIns="0">
              <a:spAutoFit/>
            </a:bodyPr>
            <a:lstStyle/>
            <a:p>
              <a:pPr eaLnBrk="0" hangingPunct="0">
                <a:defRPr/>
              </a:pPr>
              <a:endParaRPr lang="es-MX" sz="1100" dirty="0">
                <a:solidFill>
                  <a:schemeClr val="tx2"/>
                </a:solidFill>
                <a:latin typeface="+mj-lt"/>
              </a:endParaRPr>
            </a:p>
          </p:txBody>
        </p:sp>
        <p:sp>
          <p:nvSpPr>
            <p:cNvPr id="12308" name="Rectangle 22"/>
            <p:cNvSpPr>
              <a:spLocks noChangeArrowheads="1"/>
            </p:cNvSpPr>
            <p:nvPr/>
          </p:nvSpPr>
          <p:spPr bwMode="auto">
            <a:xfrm>
              <a:off x="497" y="2162"/>
              <a:ext cx="511"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Tax</a:t>
              </a:r>
              <a:r>
                <a:rPr lang="es-MX" sz="1100" dirty="0">
                  <a:solidFill>
                    <a:schemeClr val="tx2"/>
                  </a:solidFill>
                  <a:latin typeface="+mj-lt"/>
                </a:rPr>
                <a:t> </a:t>
              </a:r>
              <a:r>
                <a:rPr lang="es-MX" sz="1100" dirty="0" err="1">
                  <a:solidFill>
                    <a:schemeClr val="tx2"/>
                  </a:solidFill>
                  <a:latin typeface="+mj-lt"/>
                </a:rPr>
                <a:t>regime</a:t>
              </a:r>
              <a:endParaRPr lang="es-MX" sz="1100" dirty="0">
                <a:solidFill>
                  <a:schemeClr val="tx2"/>
                </a:solidFill>
                <a:latin typeface="+mj-lt"/>
              </a:endParaRPr>
            </a:p>
          </p:txBody>
        </p:sp>
        <p:sp>
          <p:nvSpPr>
            <p:cNvPr id="12309" name="Rectangle 23"/>
            <p:cNvSpPr>
              <a:spLocks noChangeArrowheads="1"/>
            </p:cNvSpPr>
            <p:nvPr/>
          </p:nvSpPr>
          <p:spPr bwMode="auto">
            <a:xfrm>
              <a:off x="2006" y="2162"/>
              <a:ext cx="1778"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Whether</a:t>
              </a:r>
              <a:r>
                <a:rPr lang="es-MX" sz="1100" dirty="0">
                  <a:solidFill>
                    <a:schemeClr val="tx2"/>
                  </a:solidFill>
                  <a:latin typeface="+mj-lt"/>
                </a:rPr>
                <a:t> </a:t>
              </a: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bank</a:t>
              </a:r>
              <a:r>
                <a:rPr lang="es-MX" sz="1100" dirty="0">
                  <a:solidFill>
                    <a:schemeClr val="tx2"/>
                  </a:solidFill>
                  <a:latin typeface="+mj-lt"/>
                </a:rPr>
                <a:t> </a:t>
              </a:r>
              <a:r>
                <a:rPr lang="es-MX" sz="1100" dirty="0" err="1">
                  <a:solidFill>
                    <a:schemeClr val="tx2"/>
                  </a:solidFill>
                  <a:latin typeface="+mj-lt"/>
                </a:rPr>
                <a:t>retains</a:t>
              </a:r>
              <a:r>
                <a:rPr lang="es-MX" sz="1100" dirty="0">
                  <a:solidFill>
                    <a:schemeClr val="tx2"/>
                  </a:solidFill>
                  <a:latin typeface="+mj-lt"/>
                </a:rPr>
                <a:t> </a:t>
              </a:r>
              <a:r>
                <a:rPr lang="es-MX" sz="1100" dirty="0" err="1">
                  <a:solidFill>
                    <a:schemeClr val="tx2"/>
                  </a:solidFill>
                  <a:latin typeface="+mj-lt"/>
                </a:rPr>
                <a:t>or</a:t>
              </a:r>
              <a:r>
                <a:rPr lang="es-MX" sz="1100" dirty="0">
                  <a:solidFill>
                    <a:schemeClr val="tx2"/>
                  </a:solidFill>
                  <a:latin typeface="+mj-lt"/>
                </a:rPr>
                <a:t> </a:t>
              </a:r>
              <a:r>
                <a:rPr lang="es-MX" sz="1100" dirty="0" err="1">
                  <a:solidFill>
                    <a:schemeClr val="tx2"/>
                  </a:solidFill>
                  <a:latin typeface="+mj-lt"/>
                </a:rPr>
                <a:t>not</a:t>
              </a:r>
              <a:r>
                <a:rPr lang="es-MX" sz="1100" dirty="0">
                  <a:solidFill>
                    <a:schemeClr val="tx2"/>
                  </a:solidFill>
                  <a:latin typeface="+mj-lt"/>
                </a:rPr>
                <a:t> </a:t>
              </a:r>
              <a:r>
                <a:rPr lang="es-MX" sz="1100" dirty="0" err="1">
                  <a:solidFill>
                    <a:schemeClr val="tx2"/>
                  </a:solidFill>
                  <a:latin typeface="+mj-lt"/>
                </a:rPr>
                <a:t>taxes</a:t>
              </a:r>
              <a:r>
                <a:rPr lang="es-MX" sz="1100" dirty="0">
                  <a:solidFill>
                    <a:schemeClr val="tx2"/>
                  </a:solidFill>
                  <a:latin typeface="+mj-lt"/>
                </a:rPr>
                <a:t>.</a:t>
              </a:r>
            </a:p>
          </p:txBody>
        </p:sp>
        <p:sp>
          <p:nvSpPr>
            <p:cNvPr id="12310" name="Rectangle 24"/>
            <p:cNvSpPr>
              <a:spLocks noChangeArrowheads="1"/>
            </p:cNvSpPr>
            <p:nvPr/>
          </p:nvSpPr>
          <p:spPr bwMode="auto">
            <a:xfrm>
              <a:off x="497" y="2391"/>
              <a:ext cx="471"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Hold</a:t>
              </a:r>
              <a:r>
                <a:rPr lang="es-MX" sz="1100" dirty="0">
                  <a:solidFill>
                    <a:schemeClr val="tx2"/>
                  </a:solidFill>
                  <a:latin typeface="+mj-lt"/>
                </a:rPr>
                <a:t> </a:t>
              </a:r>
              <a:r>
                <a:rPr lang="es-MX" sz="1100" dirty="0" err="1">
                  <a:solidFill>
                    <a:schemeClr val="tx2"/>
                  </a:solidFill>
                  <a:latin typeface="+mj-lt"/>
                </a:rPr>
                <a:t>mark</a:t>
              </a:r>
              <a:endParaRPr lang="es-MX" sz="1100" dirty="0">
                <a:solidFill>
                  <a:schemeClr val="tx2"/>
                </a:solidFill>
                <a:latin typeface="+mj-lt"/>
              </a:endParaRPr>
            </a:p>
          </p:txBody>
        </p:sp>
        <p:sp>
          <p:nvSpPr>
            <p:cNvPr id="12311" name="Rectangle 25"/>
            <p:cNvSpPr>
              <a:spLocks noChangeArrowheads="1"/>
            </p:cNvSpPr>
            <p:nvPr/>
          </p:nvSpPr>
          <p:spPr bwMode="auto">
            <a:xfrm>
              <a:off x="2016" y="2367"/>
              <a:ext cx="3222" cy="95"/>
            </a:xfrm>
            <a:prstGeom prst="rect">
              <a:avLst/>
            </a:prstGeom>
            <a:grpFill/>
            <a:ln w="9525">
              <a:noFill/>
              <a:miter lim="800000"/>
              <a:headEnd/>
              <a:tailEnd/>
            </a:ln>
          </p:spPr>
          <p:txBody>
            <a:bodyPr wrap="none" lIns="0" tIns="0" rIns="0" bIns="0">
              <a:spAutoFit/>
            </a:bodyPr>
            <a:lstStyle/>
            <a:p>
              <a:pPr eaLnBrk="0" hangingPunct="0">
                <a:defRPr/>
              </a:pPr>
              <a:r>
                <a:rPr lang="es-MX" sz="1100" dirty="0" err="1">
                  <a:solidFill>
                    <a:schemeClr val="tx2"/>
                  </a:solidFill>
                  <a:latin typeface="+mj-lt"/>
                </a:rPr>
                <a:t>Identification</a:t>
              </a:r>
              <a:r>
                <a:rPr lang="es-MX" sz="1100" dirty="0">
                  <a:solidFill>
                    <a:schemeClr val="tx2"/>
                  </a:solidFill>
                  <a:latin typeface="+mj-lt"/>
                </a:rPr>
                <a:t> </a:t>
              </a:r>
              <a:r>
                <a:rPr lang="es-MX" sz="1100" dirty="0" err="1">
                  <a:solidFill>
                    <a:schemeClr val="tx2"/>
                  </a:solidFill>
                  <a:latin typeface="+mj-lt"/>
                </a:rPr>
                <a:t>if</a:t>
              </a:r>
              <a:r>
                <a:rPr lang="es-MX" sz="1100" dirty="0">
                  <a:solidFill>
                    <a:schemeClr val="tx2"/>
                  </a:solidFill>
                  <a:latin typeface="+mj-lt"/>
                </a:rPr>
                <a:t> </a:t>
              </a: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depositor</a:t>
              </a:r>
              <a:r>
                <a:rPr lang="es-MX" sz="1100" dirty="0">
                  <a:solidFill>
                    <a:schemeClr val="tx2"/>
                  </a:solidFill>
                  <a:latin typeface="+mj-lt"/>
                </a:rPr>
                <a:t> </a:t>
              </a:r>
              <a:r>
                <a:rPr lang="es-MX" sz="1100" dirty="0" err="1">
                  <a:solidFill>
                    <a:schemeClr val="tx2"/>
                  </a:solidFill>
                  <a:latin typeface="+mj-lt"/>
                </a:rPr>
                <a:t>is</a:t>
              </a:r>
              <a:r>
                <a:rPr lang="es-MX" sz="1100" dirty="0">
                  <a:solidFill>
                    <a:schemeClr val="tx2"/>
                  </a:solidFill>
                  <a:latin typeface="+mj-lt"/>
                </a:rPr>
                <a:t> </a:t>
              </a:r>
              <a:r>
                <a:rPr lang="es-MX" sz="1100" dirty="0" err="1">
                  <a:solidFill>
                    <a:schemeClr val="tx2"/>
                  </a:solidFill>
                  <a:latin typeface="+mj-lt"/>
                </a:rPr>
                <a:t>under</a:t>
              </a:r>
              <a:r>
                <a:rPr lang="es-MX" sz="1100" dirty="0">
                  <a:solidFill>
                    <a:schemeClr val="tx2"/>
                  </a:solidFill>
                  <a:latin typeface="+mj-lt"/>
                </a:rPr>
                <a:t> </a:t>
              </a:r>
              <a:r>
                <a:rPr lang="es-MX" sz="1100" dirty="0" err="1">
                  <a:solidFill>
                    <a:schemeClr val="tx2"/>
                  </a:solidFill>
                  <a:latin typeface="+mj-lt"/>
                </a:rPr>
                <a:t>the</a:t>
              </a:r>
              <a:r>
                <a:rPr lang="es-MX" sz="1100" dirty="0">
                  <a:solidFill>
                    <a:schemeClr val="tx2"/>
                  </a:solidFill>
                  <a:latin typeface="+mj-lt"/>
                </a:rPr>
                <a:t> </a:t>
              </a:r>
              <a:r>
                <a:rPr lang="es-MX" sz="1100" dirty="0" err="1">
                  <a:solidFill>
                    <a:schemeClr val="tx2"/>
                  </a:solidFill>
                  <a:latin typeface="+mj-lt"/>
                </a:rPr>
                <a:t>insured</a:t>
              </a:r>
              <a:r>
                <a:rPr lang="es-MX" sz="1100" dirty="0">
                  <a:solidFill>
                    <a:schemeClr val="tx2"/>
                  </a:solidFill>
                  <a:latin typeface="+mj-lt"/>
                </a:rPr>
                <a:t> </a:t>
              </a:r>
              <a:r>
                <a:rPr lang="es-MX" sz="1100" dirty="0" err="1">
                  <a:solidFill>
                    <a:schemeClr val="tx2"/>
                  </a:solidFill>
                  <a:latin typeface="+mj-lt"/>
                </a:rPr>
                <a:t>deposits</a:t>
              </a:r>
              <a:r>
                <a:rPr lang="es-MX" sz="1100" dirty="0">
                  <a:solidFill>
                    <a:schemeClr val="tx2"/>
                  </a:solidFill>
                  <a:latin typeface="+mj-lt"/>
                </a:rPr>
                <a:t> </a:t>
              </a:r>
              <a:r>
                <a:rPr lang="es-MX" sz="1100" dirty="0" err="1">
                  <a:solidFill>
                    <a:schemeClr val="tx2"/>
                  </a:solidFill>
                  <a:latin typeface="+mj-lt"/>
                </a:rPr>
                <a:t>exceptions</a:t>
              </a:r>
              <a:r>
                <a:rPr lang="es-MX" sz="1100" dirty="0">
                  <a:solidFill>
                    <a:schemeClr val="tx2"/>
                  </a:solidFill>
                  <a:latin typeface="+mj-lt"/>
                </a:rPr>
                <a:t>.</a:t>
              </a:r>
            </a:p>
          </p:txBody>
        </p:sp>
        <p:sp>
          <p:nvSpPr>
            <p:cNvPr id="12312" name="Rectangle 26"/>
            <p:cNvSpPr>
              <a:spLocks noChangeArrowheads="1"/>
            </p:cNvSpPr>
            <p:nvPr/>
          </p:nvSpPr>
          <p:spPr bwMode="auto">
            <a:xfrm>
              <a:off x="497" y="2621"/>
              <a:ext cx="1099" cy="95"/>
            </a:xfrm>
            <a:prstGeom prst="rect">
              <a:avLst/>
            </a:prstGeom>
            <a:grpFill/>
            <a:ln w="9525">
              <a:noFill/>
              <a:miter lim="800000"/>
              <a:headEnd/>
              <a:tailEnd/>
            </a:ln>
          </p:spPr>
          <p:txBody>
            <a:bodyPr wrap="none" lIns="0" tIns="0" rIns="0" bIns="0">
              <a:spAutoFit/>
            </a:bodyPr>
            <a:lstStyle/>
            <a:p>
              <a:pPr eaLnBrk="0" hangingPunct="0">
                <a:defRPr/>
              </a:pPr>
              <a:r>
                <a:rPr lang="es-MX" sz="1100" i="1" dirty="0">
                  <a:solidFill>
                    <a:schemeClr val="tx2"/>
                  </a:solidFill>
                  <a:latin typeface="+mj-lt"/>
                </a:rPr>
                <a:t>Social Security </a:t>
              </a:r>
              <a:r>
                <a:rPr lang="es-MX" sz="1100" i="1" dirty="0" err="1" smtClean="0">
                  <a:solidFill>
                    <a:schemeClr val="tx2"/>
                  </a:solidFill>
                  <a:latin typeface="+mj-lt"/>
                </a:rPr>
                <a:t>Number</a:t>
              </a:r>
              <a:r>
                <a:rPr lang="es-MX" sz="1100" i="1" dirty="0" smtClean="0">
                  <a:solidFill>
                    <a:schemeClr val="tx2"/>
                  </a:solidFill>
                  <a:latin typeface="+mj-lt"/>
                </a:rPr>
                <a:t> </a:t>
              </a:r>
              <a:endParaRPr lang="es-MX" sz="1100" i="1" dirty="0">
                <a:solidFill>
                  <a:schemeClr val="tx2"/>
                </a:solidFill>
                <a:latin typeface="+mj-lt"/>
              </a:endParaRPr>
            </a:p>
          </p:txBody>
        </p:sp>
        <p:sp>
          <p:nvSpPr>
            <p:cNvPr id="12313" name="Rectangle 27"/>
            <p:cNvSpPr>
              <a:spLocks noChangeArrowheads="1"/>
            </p:cNvSpPr>
            <p:nvPr/>
          </p:nvSpPr>
          <p:spPr bwMode="auto">
            <a:xfrm>
              <a:off x="2006" y="2568"/>
              <a:ext cx="3620" cy="190"/>
            </a:xfrm>
            <a:prstGeom prst="rect">
              <a:avLst/>
            </a:prstGeom>
            <a:grpFill/>
            <a:ln w="9525">
              <a:noFill/>
              <a:miter lim="800000"/>
              <a:headEnd/>
              <a:tailEnd/>
            </a:ln>
          </p:spPr>
          <p:txBody>
            <a:bodyPr wrap="square" lIns="0" tIns="0" rIns="0" bIns="0">
              <a:spAutoFit/>
            </a:bodyPr>
            <a:lstStyle/>
            <a:p>
              <a:pPr eaLnBrk="0" hangingPunct="0">
                <a:defRPr/>
              </a:pPr>
              <a:r>
                <a:rPr lang="es-MX" sz="1100" i="1" dirty="0">
                  <a:solidFill>
                    <a:schemeClr val="tx2"/>
                  </a:solidFill>
                  <a:latin typeface="+mj-lt"/>
                </a:rPr>
                <a:t>Personal ID </a:t>
              </a:r>
              <a:r>
                <a:rPr lang="es-MX" sz="1100" i="1" dirty="0" err="1">
                  <a:solidFill>
                    <a:schemeClr val="tx2"/>
                  </a:solidFill>
                  <a:latin typeface="+mj-lt"/>
                </a:rPr>
                <a:t>number</a:t>
              </a:r>
              <a:r>
                <a:rPr lang="es-MX" sz="1100" i="1" dirty="0">
                  <a:solidFill>
                    <a:schemeClr val="tx2"/>
                  </a:solidFill>
                  <a:latin typeface="+mj-lt"/>
                </a:rPr>
                <a:t> (</a:t>
              </a:r>
              <a:r>
                <a:rPr lang="es-MX" sz="1100" i="1" dirty="0" err="1">
                  <a:solidFill>
                    <a:schemeClr val="tx2"/>
                  </a:solidFill>
                  <a:latin typeface="+mj-lt"/>
                </a:rPr>
                <a:t>either</a:t>
              </a:r>
              <a:r>
                <a:rPr lang="es-MX" sz="1100" i="1" dirty="0">
                  <a:solidFill>
                    <a:schemeClr val="tx2"/>
                  </a:solidFill>
                  <a:latin typeface="+mj-lt"/>
                </a:rPr>
                <a:t> </a:t>
              </a:r>
              <a:r>
                <a:rPr lang="es-MX" sz="1100" i="1" dirty="0" err="1">
                  <a:solidFill>
                    <a:schemeClr val="tx2"/>
                  </a:solidFill>
                  <a:latin typeface="+mj-lt"/>
                </a:rPr>
                <a:t>medical</a:t>
              </a:r>
              <a:r>
                <a:rPr lang="es-MX" sz="1100" i="1" dirty="0">
                  <a:solidFill>
                    <a:schemeClr val="tx2"/>
                  </a:solidFill>
                  <a:latin typeface="+mj-lt"/>
                </a:rPr>
                <a:t> </a:t>
              </a:r>
              <a:r>
                <a:rPr lang="es-MX" sz="1100" i="1" dirty="0" err="1">
                  <a:solidFill>
                    <a:schemeClr val="tx2"/>
                  </a:solidFill>
                  <a:latin typeface="+mj-lt"/>
                </a:rPr>
                <a:t>care</a:t>
              </a:r>
              <a:r>
                <a:rPr lang="es-MX" sz="1100" i="1" dirty="0">
                  <a:solidFill>
                    <a:schemeClr val="tx2"/>
                  </a:solidFill>
                  <a:latin typeface="+mj-lt"/>
                </a:rPr>
                <a:t> </a:t>
              </a:r>
              <a:r>
                <a:rPr lang="es-MX" sz="1100" i="1" dirty="0" err="1">
                  <a:solidFill>
                    <a:schemeClr val="tx2"/>
                  </a:solidFill>
                  <a:latin typeface="+mj-lt"/>
                </a:rPr>
                <a:t>entitlement</a:t>
              </a:r>
              <a:r>
                <a:rPr lang="es-MX" sz="1100" i="1" dirty="0">
                  <a:solidFill>
                    <a:schemeClr val="tx2"/>
                  </a:solidFill>
                  <a:latin typeface="+mj-lt"/>
                </a:rPr>
                <a:t> </a:t>
              </a:r>
              <a:r>
                <a:rPr lang="es-MX" sz="1100" i="1" dirty="0" err="1">
                  <a:solidFill>
                    <a:schemeClr val="tx2"/>
                  </a:solidFill>
                  <a:latin typeface="+mj-lt"/>
                </a:rPr>
                <a:t>number</a:t>
              </a:r>
              <a:r>
                <a:rPr lang="es-MX" sz="1100" i="1" dirty="0">
                  <a:solidFill>
                    <a:schemeClr val="tx2"/>
                  </a:solidFill>
                  <a:latin typeface="+mj-lt"/>
                </a:rPr>
                <a:t> </a:t>
              </a:r>
              <a:r>
                <a:rPr lang="es-MX" sz="1100" i="1" dirty="0" err="1">
                  <a:solidFill>
                    <a:schemeClr val="tx2"/>
                  </a:solidFill>
                  <a:latin typeface="+mj-lt"/>
                </a:rPr>
                <a:t>or</a:t>
              </a:r>
              <a:r>
                <a:rPr lang="es-MX" sz="1100" i="1" dirty="0">
                  <a:solidFill>
                    <a:schemeClr val="tx2"/>
                  </a:solidFill>
                  <a:latin typeface="+mj-lt"/>
                </a:rPr>
                <a:t> </a:t>
              </a:r>
              <a:r>
                <a:rPr lang="es-MX" sz="1100" i="1" dirty="0" err="1">
                  <a:solidFill>
                    <a:schemeClr val="tx2"/>
                  </a:solidFill>
                  <a:latin typeface="+mj-lt"/>
                </a:rPr>
                <a:t>driving</a:t>
              </a:r>
              <a:r>
                <a:rPr lang="es-MX" sz="1100" i="1" dirty="0">
                  <a:solidFill>
                    <a:schemeClr val="tx2"/>
                  </a:solidFill>
                  <a:latin typeface="+mj-lt"/>
                </a:rPr>
                <a:t> </a:t>
              </a:r>
              <a:r>
                <a:rPr lang="es-MX" sz="1100" i="1" dirty="0" err="1">
                  <a:solidFill>
                    <a:schemeClr val="tx2"/>
                  </a:solidFill>
                  <a:latin typeface="+mj-lt"/>
                </a:rPr>
                <a:t>license</a:t>
              </a:r>
              <a:r>
                <a:rPr lang="es-MX" sz="1100" i="1" dirty="0">
                  <a:solidFill>
                    <a:schemeClr val="tx2"/>
                  </a:solidFill>
                  <a:latin typeface="+mj-lt"/>
                </a:rPr>
                <a:t> </a:t>
              </a:r>
              <a:r>
                <a:rPr lang="es-MX" sz="1100" i="1" dirty="0" err="1">
                  <a:solidFill>
                    <a:schemeClr val="tx2"/>
                  </a:solidFill>
                  <a:latin typeface="+mj-lt"/>
                </a:rPr>
                <a:t>number</a:t>
              </a:r>
              <a:r>
                <a:rPr lang="es-MX" sz="1100" i="1" dirty="0">
                  <a:solidFill>
                    <a:schemeClr val="tx2"/>
                  </a:solidFill>
                  <a:latin typeface="+mj-lt"/>
                </a:rPr>
                <a:t>).</a:t>
              </a:r>
              <a:endParaRPr lang="es-MX" sz="1100" i="1" strike="sngStrike" dirty="0">
                <a:solidFill>
                  <a:schemeClr val="tx2"/>
                </a:solidFill>
                <a:latin typeface="+mj-lt"/>
              </a:endParaRPr>
            </a:p>
          </p:txBody>
        </p:sp>
        <p:sp>
          <p:nvSpPr>
            <p:cNvPr id="12314" name="Rectangle 28"/>
            <p:cNvSpPr>
              <a:spLocks noChangeArrowheads="1"/>
            </p:cNvSpPr>
            <p:nvPr/>
          </p:nvSpPr>
          <p:spPr bwMode="auto">
            <a:xfrm>
              <a:off x="497" y="2850"/>
              <a:ext cx="662" cy="95"/>
            </a:xfrm>
            <a:prstGeom prst="rect">
              <a:avLst/>
            </a:prstGeom>
            <a:grpFill/>
            <a:ln w="9525">
              <a:noFill/>
              <a:miter lim="800000"/>
              <a:headEnd/>
              <a:tailEnd/>
            </a:ln>
          </p:spPr>
          <p:txBody>
            <a:bodyPr wrap="none" lIns="0" tIns="0" rIns="0" bIns="0">
              <a:spAutoFit/>
            </a:bodyPr>
            <a:lstStyle/>
            <a:p>
              <a:pPr eaLnBrk="0" hangingPunct="0">
                <a:defRPr/>
              </a:pPr>
              <a:r>
                <a:rPr lang="es-MX" sz="1100" i="1" dirty="0" err="1">
                  <a:solidFill>
                    <a:schemeClr val="tx2"/>
                  </a:solidFill>
                  <a:latin typeface="+mj-lt"/>
                </a:rPr>
                <a:t>Phone</a:t>
              </a:r>
              <a:r>
                <a:rPr lang="es-MX" sz="1100" i="1" dirty="0">
                  <a:solidFill>
                    <a:schemeClr val="tx2"/>
                  </a:solidFill>
                  <a:latin typeface="+mj-lt"/>
                </a:rPr>
                <a:t> </a:t>
              </a:r>
              <a:r>
                <a:rPr lang="es-MX" sz="1100" i="1" dirty="0" err="1" smtClean="0">
                  <a:solidFill>
                    <a:schemeClr val="tx2"/>
                  </a:solidFill>
                  <a:latin typeface="+mj-lt"/>
                </a:rPr>
                <a:t>number</a:t>
              </a:r>
              <a:endParaRPr lang="es-MX" sz="1100" i="1" dirty="0">
                <a:solidFill>
                  <a:schemeClr val="tx2"/>
                </a:solidFill>
                <a:latin typeface="+mj-lt"/>
              </a:endParaRPr>
            </a:p>
          </p:txBody>
        </p:sp>
        <p:sp>
          <p:nvSpPr>
            <p:cNvPr id="12315" name="Rectangle 29"/>
            <p:cNvSpPr>
              <a:spLocks noChangeArrowheads="1"/>
            </p:cNvSpPr>
            <p:nvPr/>
          </p:nvSpPr>
          <p:spPr bwMode="auto">
            <a:xfrm>
              <a:off x="2006" y="2850"/>
              <a:ext cx="1921" cy="95"/>
            </a:xfrm>
            <a:prstGeom prst="rect">
              <a:avLst/>
            </a:prstGeom>
            <a:grpFill/>
            <a:ln w="9525">
              <a:noFill/>
              <a:miter lim="800000"/>
              <a:headEnd/>
              <a:tailEnd/>
            </a:ln>
          </p:spPr>
          <p:txBody>
            <a:bodyPr wrap="none" lIns="0" tIns="0" rIns="0" bIns="0">
              <a:spAutoFit/>
            </a:bodyPr>
            <a:lstStyle/>
            <a:p>
              <a:pPr eaLnBrk="0" hangingPunct="0">
                <a:defRPr/>
              </a:pPr>
              <a:r>
                <a:rPr lang="es-MX" sz="1100" i="1" dirty="0" err="1">
                  <a:solidFill>
                    <a:schemeClr val="tx2"/>
                  </a:solidFill>
                  <a:latin typeface="+mj-lt"/>
                </a:rPr>
                <a:t>Depositor´s</a:t>
              </a:r>
              <a:r>
                <a:rPr lang="es-MX" sz="1100" i="1" dirty="0">
                  <a:solidFill>
                    <a:schemeClr val="tx2"/>
                  </a:solidFill>
                  <a:latin typeface="+mj-lt"/>
                </a:rPr>
                <a:t> home </a:t>
              </a:r>
              <a:r>
                <a:rPr lang="es-MX" sz="1100" i="1" dirty="0" err="1">
                  <a:solidFill>
                    <a:schemeClr val="tx2"/>
                  </a:solidFill>
                  <a:latin typeface="+mj-lt"/>
                </a:rPr>
                <a:t>or</a:t>
              </a:r>
              <a:r>
                <a:rPr lang="es-MX" sz="1100" i="1" dirty="0">
                  <a:solidFill>
                    <a:schemeClr val="tx2"/>
                  </a:solidFill>
                  <a:latin typeface="+mj-lt"/>
                </a:rPr>
                <a:t> </a:t>
              </a:r>
              <a:r>
                <a:rPr lang="es-MX" sz="1100" i="1" dirty="0" err="1">
                  <a:solidFill>
                    <a:schemeClr val="tx2"/>
                  </a:solidFill>
                  <a:latin typeface="+mj-lt"/>
                </a:rPr>
                <a:t>work</a:t>
              </a:r>
              <a:r>
                <a:rPr lang="es-MX" sz="1100" i="1" dirty="0">
                  <a:solidFill>
                    <a:schemeClr val="tx2"/>
                  </a:solidFill>
                  <a:latin typeface="+mj-lt"/>
                </a:rPr>
                <a:t> </a:t>
              </a:r>
              <a:r>
                <a:rPr lang="es-MX" sz="1100" i="1" dirty="0" err="1">
                  <a:solidFill>
                    <a:schemeClr val="tx2"/>
                  </a:solidFill>
                  <a:latin typeface="+mj-lt"/>
                </a:rPr>
                <a:t>phone</a:t>
              </a:r>
              <a:r>
                <a:rPr lang="es-MX" sz="1100" i="1" dirty="0">
                  <a:solidFill>
                    <a:schemeClr val="tx2"/>
                  </a:solidFill>
                  <a:latin typeface="+mj-lt"/>
                </a:rPr>
                <a:t> </a:t>
              </a:r>
              <a:r>
                <a:rPr lang="es-MX" sz="1100" i="1" dirty="0" err="1">
                  <a:solidFill>
                    <a:schemeClr val="tx2"/>
                  </a:solidFill>
                  <a:latin typeface="+mj-lt"/>
                </a:rPr>
                <a:t>number</a:t>
              </a:r>
              <a:r>
                <a:rPr lang="es-MX" sz="1100" i="1" dirty="0">
                  <a:solidFill>
                    <a:schemeClr val="tx2"/>
                  </a:solidFill>
                  <a:latin typeface="+mj-lt"/>
                </a:rPr>
                <a:t>.</a:t>
              </a:r>
            </a:p>
          </p:txBody>
        </p:sp>
        <p:sp>
          <p:nvSpPr>
            <p:cNvPr id="12316" name="Rectangle 30"/>
            <p:cNvSpPr>
              <a:spLocks noChangeArrowheads="1"/>
            </p:cNvSpPr>
            <p:nvPr/>
          </p:nvSpPr>
          <p:spPr bwMode="auto">
            <a:xfrm>
              <a:off x="497" y="3080"/>
              <a:ext cx="677" cy="95"/>
            </a:xfrm>
            <a:prstGeom prst="rect">
              <a:avLst/>
            </a:prstGeom>
            <a:grpFill/>
            <a:ln w="9525">
              <a:noFill/>
              <a:miter lim="800000"/>
              <a:headEnd/>
              <a:tailEnd/>
            </a:ln>
          </p:spPr>
          <p:txBody>
            <a:bodyPr wrap="none" lIns="0" tIns="0" rIns="0" bIns="0">
              <a:spAutoFit/>
            </a:bodyPr>
            <a:lstStyle/>
            <a:p>
              <a:pPr eaLnBrk="0" hangingPunct="0">
                <a:defRPr/>
              </a:pPr>
              <a:r>
                <a:rPr lang="es-MX" sz="1100" i="1" dirty="0">
                  <a:solidFill>
                    <a:schemeClr val="tx2"/>
                  </a:solidFill>
                  <a:latin typeface="+mj-lt"/>
                </a:rPr>
                <a:t>E-mail </a:t>
              </a:r>
              <a:r>
                <a:rPr lang="es-MX" sz="1100" i="1" dirty="0" err="1" smtClean="0">
                  <a:solidFill>
                    <a:schemeClr val="tx2"/>
                  </a:solidFill>
                  <a:latin typeface="+mj-lt"/>
                </a:rPr>
                <a:t>address</a:t>
              </a:r>
              <a:endParaRPr lang="es-MX" sz="1100" i="1" dirty="0">
                <a:solidFill>
                  <a:schemeClr val="tx2"/>
                </a:solidFill>
                <a:latin typeface="+mj-lt"/>
              </a:endParaRPr>
            </a:p>
          </p:txBody>
        </p:sp>
        <p:sp>
          <p:nvSpPr>
            <p:cNvPr id="12317" name="Rectangle 31"/>
            <p:cNvSpPr>
              <a:spLocks noChangeArrowheads="1"/>
            </p:cNvSpPr>
            <p:nvPr/>
          </p:nvSpPr>
          <p:spPr bwMode="auto">
            <a:xfrm>
              <a:off x="2006" y="3080"/>
              <a:ext cx="1557" cy="95"/>
            </a:xfrm>
            <a:prstGeom prst="rect">
              <a:avLst/>
            </a:prstGeom>
            <a:grpFill/>
            <a:ln w="9525">
              <a:noFill/>
              <a:miter lim="800000"/>
              <a:headEnd/>
              <a:tailEnd/>
            </a:ln>
          </p:spPr>
          <p:txBody>
            <a:bodyPr wrap="none" lIns="0" tIns="0" rIns="0" bIns="0">
              <a:spAutoFit/>
            </a:bodyPr>
            <a:lstStyle/>
            <a:p>
              <a:pPr eaLnBrk="0" hangingPunct="0">
                <a:defRPr/>
              </a:pPr>
              <a:r>
                <a:rPr lang="es-MX" sz="1100" i="1" dirty="0">
                  <a:solidFill>
                    <a:schemeClr val="tx2"/>
                  </a:solidFill>
                  <a:latin typeface="+mj-lt"/>
                </a:rPr>
                <a:t>E-mail </a:t>
              </a:r>
              <a:r>
                <a:rPr lang="es-MX" sz="1100" i="1" dirty="0" err="1">
                  <a:solidFill>
                    <a:schemeClr val="tx2"/>
                  </a:solidFill>
                  <a:latin typeface="+mj-lt"/>
                </a:rPr>
                <a:t>provided</a:t>
              </a:r>
              <a:r>
                <a:rPr lang="es-MX" sz="1100" i="1" dirty="0">
                  <a:solidFill>
                    <a:schemeClr val="tx2"/>
                  </a:solidFill>
                  <a:latin typeface="+mj-lt"/>
                </a:rPr>
                <a:t> </a:t>
              </a:r>
              <a:r>
                <a:rPr lang="es-MX" sz="1100" i="1" dirty="0" err="1">
                  <a:solidFill>
                    <a:schemeClr val="tx2"/>
                  </a:solidFill>
                  <a:latin typeface="+mj-lt"/>
                </a:rPr>
                <a:t>by</a:t>
              </a:r>
              <a:r>
                <a:rPr lang="es-MX" sz="1100" i="1" dirty="0">
                  <a:solidFill>
                    <a:schemeClr val="tx2"/>
                  </a:solidFill>
                  <a:latin typeface="+mj-lt"/>
                </a:rPr>
                <a:t> </a:t>
              </a:r>
              <a:r>
                <a:rPr lang="es-MX" sz="1100" i="1" dirty="0" err="1">
                  <a:solidFill>
                    <a:schemeClr val="tx2"/>
                  </a:solidFill>
                  <a:latin typeface="+mj-lt"/>
                </a:rPr>
                <a:t>the</a:t>
              </a:r>
              <a:r>
                <a:rPr lang="es-MX" sz="1100" i="1" dirty="0">
                  <a:solidFill>
                    <a:schemeClr val="tx2"/>
                  </a:solidFill>
                  <a:latin typeface="+mj-lt"/>
                </a:rPr>
                <a:t> </a:t>
              </a:r>
              <a:r>
                <a:rPr lang="es-MX" sz="1100" i="1" dirty="0" err="1">
                  <a:solidFill>
                    <a:schemeClr val="tx2"/>
                  </a:solidFill>
                  <a:latin typeface="+mj-lt"/>
                </a:rPr>
                <a:t>depositor</a:t>
              </a:r>
              <a:r>
                <a:rPr lang="es-MX" sz="1100" i="1" dirty="0">
                  <a:solidFill>
                    <a:schemeClr val="tx2"/>
                  </a:solidFill>
                  <a:latin typeface="+mj-lt"/>
                </a:rPr>
                <a:t>. </a:t>
              </a:r>
            </a:p>
          </p:txBody>
        </p:sp>
        <p:sp>
          <p:nvSpPr>
            <p:cNvPr id="12318" name="Rectangle 32"/>
            <p:cNvSpPr>
              <a:spLocks noChangeArrowheads="1"/>
            </p:cNvSpPr>
            <p:nvPr/>
          </p:nvSpPr>
          <p:spPr bwMode="auto">
            <a:xfrm>
              <a:off x="472" y="1170"/>
              <a:ext cx="17" cy="2083"/>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19" name="Rectangle 33"/>
            <p:cNvSpPr>
              <a:spLocks noChangeArrowheads="1"/>
            </p:cNvSpPr>
            <p:nvPr/>
          </p:nvSpPr>
          <p:spPr bwMode="auto">
            <a:xfrm>
              <a:off x="1939" y="1188"/>
              <a:ext cx="29" cy="2065"/>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0" name="Rectangle 34"/>
            <p:cNvSpPr>
              <a:spLocks noChangeArrowheads="1"/>
            </p:cNvSpPr>
            <p:nvPr/>
          </p:nvSpPr>
          <p:spPr bwMode="auto">
            <a:xfrm>
              <a:off x="5634" y="1188"/>
              <a:ext cx="17" cy="2065"/>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1" name="Rectangle 35"/>
            <p:cNvSpPr>
              <a:spLocks noChangeArrowheads="1"/>
            </p:cNvSpPr>
            <p:nvPr/>
          </p:nvSpPr>
          <p:spPr bwMode="auto">
            <a:xfrm>
              <a:off x="489" y="1170"/>
              <a:ext cx="5162" cy="18"/>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2" name="Rectangle 36"/>
            <p:cNvSpPr>
              <a:spLocks noChangeArrowheads="1"/>
            </p:cNvSpPr>
            <p:nvPr/>
          </p:nvSpPr>
          <p:spPr bwMode="auto">
            <a:xfrm>
              <a:off x="489" y="1400"/>
              <a:ext cx="5162" cy="17"/>
            </a:xfrm>
            <a:prstGeom prst="rect">
              <a:avLst/>
            </a:prstGeom>
            <a:grpFill/>
            <a:ln w="9525">
              <a:noFill/>
              <a:miter lim="800000"/>
              <a:headEnd/>
              <a:tailEnd/>
            </a:ln>
          </p:spPr>
          <p:txBody>
            <a:bodyPr/>
            <a:lstStyle/>
            <a:p>
              <a:pPr eaLnBrk="0" hangingPunct="0">
                <a:defRPr/>
              </a:pPr>
              <a:endParaRPr lang="es-MX" sz="1100" dirty="0">
                <a:solidFill>
                  <a:schemeClr val="tx2"/>
                </a:solidFill>
                <a:latin typeface="+mj-lt"/>
              </a:endParaRPr>
            </a:p>
          </p:txBody>
        </p:sp>
        <p:sp>
          <p:nvSpPr>
            <p:cNvPr id="12323" name="Rectangle 37"/>
            <p:cNvSpPr>
              <a:spLocks noChangeArrowheads="1"/>
            </p:cNvSpPr>
            <p:nvPr/>
          </p:nvSpPr>
          <p:spPr bwMode="auto">
            <a:xfrm>
              <a:off x="447" y="1626"/>
              <a:ext cx="5162" cy="18"/>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4" name="Rectangle 38"/>
            <p:cNvSpPr>
              <a:spLocks noChangeArrowheads="1"/>
            </p:cNvSpPr>
            <p:nvPr/>
          </p:nvSpPr>
          <p:spPr bwMode="auto">
            <a:xfrm>
              <a:off x="489" y="1859"/>
              <a:ext cx="5162" cy="17"/>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5" name="Rectangle 39"/>
            <p:cNvSpPr>
              <a:spLocks noChangeArrowheads="1"/>
            </p:cNvSpPr>
            <p:nvPr/>
          </p:nvSpPr>
          <p:spPr bwMode="auto">
            <a:xfrm>
              <a:off x="489" y="2088"/>
              <a:ext cx="5162" cy="18"/>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6" name="Rectangle 40"/>
            <p:cNvSpPr>
              <a:spLocks noChangeArrowheads="1"/>
            </p:cNvSpPr>
            <p:nvPr/>
          </p:nvSpPr>
          <p:spPr bwMode="auto">
            <a:xfrm>
              <a:off x="489" y="2318"/>
              <a:ext cx="5162" cy="17"/>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7" name="Rectangle 41"/>
            <p:cNvSpPr>
              <a:spLocks noChangeArrowheads="1"/>
            </p:cNvSpPr>
            <p:nvPr/>
          </p:nvSpPr>
          <p:spPr bwMode="auto">
            <a:xfrm>
              <a:off x="489" y="2547"/>
              <a:ext cx="5162" cy="18"/>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8" name="Rectangle 42"/>
            <p:cNvSpPr>
              <a:spLocks noChangeArrowheads="1"/>
            </p:cNvSpPr>
            <p:nvPr/>
          </p:nvSpPr>
          <p:spPr bwMode="auto">
            <a:xfrm>
              <a:off x="489" y="2777"/>
              <a:ext cx="5162" cy="17"/>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29" name="Rectangle 43"/>
            <p:cNvSpPr>
              <a:spLocks noChangeArrowheads="1"/>
            </p:cNvSpPr>
            <p:nvPr/>
          </p:nvSpPr>
          <p:spPr bwMode="auto">
            <a:xfrm>
              <a:off x="489" y="3006"/>
              <a:ext cx="5162" cy="18"/>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sp>
          <p:nvSpPr>
            <p:cNvPr id="12330" name="Rectangle 44"/>
            <p:cNvSpPr>
              <a:spLocks noChangeArrowheads="1"/>
            </p:cNvSpPr>
            <p:nvPr/>
          </p:nvSpPr>
          <p:spPr bwMode="auto">
            <a:xfrm>
              <a:off x="489" y="3236"/>
              <a:ext cx="5162" cy="17"/>
            </a:xfrm>
            <a:prstGeom prst="rect">
              <a:avLst/>
            </a:prstGeom>
            <a:grpFill/>
            <a:ln w="9525">
              <a:noFill/>
              <a:miter lim="800000"/>
              <a:headEnd/>
              <a:tailEnd/>
            </a:ln>
          </p:spPr>
          <p:txBody>
            <a:bodyPr/>
            <a:lstStyle/>
            <a:p>
              <a:pPr eaLnBrk="0" hangingPunct="0">
                <a:defRPr/>
              </a:pPr>
              <a:endParaRPr lang="es-MX" sz="1100">
                <a:solidFill>
                  <a:schemeClr val="tx2"/>
                </a:solidFill>
                <a:latin typeface="+mj-lt"/>
              </a:endParaRPr>
            </a:p>
          </p:txBody>
        </p:sp>
      </p:grpSp>
      <p:sp>
        <p:nvSpPr>
          <p:cNvPr id="25604" name="Rectangle 2"/>
          <p:cNvSpPr>
            <a:spLocks noGrp="1" noChangeArrowheads="1"/>
          </p:cNvSpPr>
          <p:nvPr>
            <p:ph type="title"/>
          </p:nvPr>
        </p:nvSpPr>
        <p:spPr>
          <a:xfrm>
            <a:off x="990600" y="152400"/>
            <a:ext cx="8001000" cy="1143000"/>
          </a:xfrm>
        </p:spPr>
        <p:txBody>
          <a:bodyPr/>
          <a:lstStyle/>
          <a:p>
            <a:pPr eaLnBrk="1" hangingPunct="1"/>
            <a:r>
              <a:rPr lang="en-US" dirty="0" smtClean="0">
                <a:solidFill>
                  <a:schemeClr val="accent2"/>
                </a:solidFill>
              </a:rPr>
              <a:t>Rules for classifying </a:t>
            </a:r>
            <a:br>
              <a:rPr lang="en-US" dirty="0" smtClean="0">
                <a:solidFill>
                  <a:schemeClr val="accent2"/>
                </a:solidFill>
              </a:rPr>
            </a:br>
            <a:r>
              <a:rPr lang="en-US" dirty="0" smtClean="0">
                <a:solidFill>
                  <a:schemeClr val="accent2"/>
                </a:solidFill>
              </a:rPr>
              <a:t>insured deposits</a:t>
            </a:r>
            <a:endParaRPr lang="es-MX"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fade">
                                      <p:cBhvr>
                                        <p:cTn id="7" dur="2000"/>
                                        <p:tgtEl>
                                          <p:spTgt spid="12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Personalizado 10">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2D89"/>
      </a:hlink>
      <a:folHlink>
        <a:srgbClr val="002166"/>
      </a:folHlink>
    </a:clrScheme>
    <a:fontScheme name="Blank Presentation">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Template</Template>
  <TotalTime>3732</TotalTime>
  <Words>1677</Words>
  <Application>Microsoft Office PowerPoint</Application>
  <PresentationFormat>Presentación en pantalla (4:3)</PresentationFormat>
  <Paragraphs>245</Paragraphs>
  <Slides>20</Slides>
  <Notes>13</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20</vt:i4>
      </vt:variant>
    </vt:vector>
  </HeadingPairs>
  <TitlesOfParts>
    <vt:vector size="22" baseType="lpstr">
      <vt:lpstr>Blank Presentation</vt:lpstr>
      <vt:lpstr>Hoja de cálculo</vt:lpstr>
      <vt:lpstr>Depositor’s Data Quality for Resolution Purposes</vt:lpstr>
      <vt:lpstr>Introduction: IPAB  Overview</vt:lpstr>
      <vt:lpstr>Introduction: IPAB  Overview</vt:lpstr>
      <vt:lpstr>Introduction: IPAB  Overview</vt:lpstr>
      <vt:lpstr>Legal Framework</vt:lpstr>
      <vt:lpstr>Legal Framework</vt:lpstr>
      <vt:lpstr>Legal Framework</vt:lpstr>
      <vt:lpstr>Rules for classifying  insured deposits</vt:lpstr>
      <vt:lpstr>Rules for classifying  insured deposits</vt:lpstr>
      <vt:lpstr>Rules for classifying  insured deposits</vt:lpstr>
      <vt:lpstr>Inspection Visits</vt:lpstr>
      <vt:lpstr>Deposit Insurance            Monitoring System</vt:lpstr>
      <vt:lpstr>Deposit Insurance            Monitoring System</vt:lpstr>
      <vt:lpstr>Deposit Insurance            Monitoring System</vt:lpstr>
      <vt:lpstr>Inspection Visits</vt:lpstr>
      <vt:lpstr>Inspection Visits</vt:lpstr>
      <vt:lpstr> Inspection Visits </vt:lpstr>
      <vt:lpstr>Depositors Data Quality        for Resolution Purposes</vt:lpstr>
      <vt:lpstr>Amendments to the Legal Framework (underway)</vt:lpstr>
      <vt:lpstr>Diapositiva 20</vt:lpstr>
    </vt:vector>
  </TitlesOfParts>
  <Company>Glenda Burdette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Glenda Burdette</dc:creator>
  <cp:lastModifiedBy>ipab23679</cp:lastModifiedBy>
  <cp:revision>354</cp:revision>
  <dcterms:created xsi:type="dcterms:W3CDTF">2008-06-11T18:59:14Z</dcterms:created>
  <dcterms:modified xsi:type="dcterms:W3CDTF">2013-11-25T21:01:22Z</dcterms:modified>
</cp:coreProperties>
</file>