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9" r:id="rId3"/>
    <p:sldId id="262" r:id="rId4"/>
    <p:sldId id="260" r:id="rId5"/>
    <p:sldId id="261" r:id="rId6"/>
    <p:sldId id="266" r:id="rId7"/>
    <p:sldId id="265" r:id="rId8"/>
    <p:sldId id="263" r:id="rId9"/>
    <p:sldId id="264" r:id="rId10"/>
    <p:sldId id="267" r:id="rId11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AC3"/>
    <a:srgbClr val="233893"/>
    <a:srgbClr val="92C5E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30" autoAdjust="0"/>
    <p:restoredTop sz="94718" autoAdjust="0"/>
  </p:normalViewPr>
  <p:slideViewPr>
    <p:cSldViewPr>
      <p:cViewPr>
        <p:scale>
          <a:sx n="134" d="100"/>
          <a:sy n="134" d="100"/>
        </p:scale>
        <p:origin x="912" y="15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fld id="{48EAFC26-705B-4B07-B111-5F58F0E3B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1812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629"/>
            <a:ext cx="5438775" cy="4467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671"/>
            <a:ext cx="2946400" cy="4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16" charset="-128"/>
              </a:defRPr>
            </a:lvl1pPr>
          </a:lstStyle>
          <a:p>
            <a:pPr>
              <a:defRPr/>
            </a:pPr>
            <a:fld id="{A339BA13-F780-4815-9424-0EBDCC1285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07849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5A6867B-ECBF-44C7-AF3E-EC4F02978C1F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46" t="30533" r="920" b="3734"/>
          <a:stretch>
            <a:fillRect/>
          </a:stretch>
        </p:blipFill>
        <p:spPr bwMode="auto">
          <a:xfrm rot="16200000">
            <a:off x="-3124200" y="3124200"/>
            <a:ext cx="685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3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14700" y="5562600"/>
            <a:ext cx="3276600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66800" y="1828800"/>
            <a:ext cx="7772400" cy="1905000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562600" y="4572000"/>
            <a:ext cx="35052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11873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695EE-5681-46EF-9FDB-9930B7B405C0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981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609600"/>
            <a:ext cx="184785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39115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67834-8A1E-4BCE-9BB8-573DB0BD2EFF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99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98E9F-0267-485D-93A4-BB973CBB71AE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774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046F8-723A-416C-83AD-FBF88F5A0F0B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8790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195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981200"/>
            <a:ext cx="36195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E0E54-FA6B-46A3-8A01-03DF34F5396D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668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91B72-5BCD-4119-9618-769FEE4BCC44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473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EE0E9-364B-458E-844F-043BD1A5F7EB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6461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7F1D5-5AFF-4B20-ABC7-A54530AA6DA9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5351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C1FC5-BDC6-45BB-AF6E-3437F9AB0867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017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51CDD-F5AC-407D-BCE8-C87A75B376C6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597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943600"/>
            <a:ext cx="8350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391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391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34400" y="6172200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 b="1">
                <a:solidFill>
                  <a:schemeClr val="bg1"/>
                </a:solidFill>
                <a:latin typeface="+mn-lt"/>
                <a:ea typeface="ＭＳ Ｐゴシック" pitchFamily="16" charset="-128"/>
              </a:defRPr>
            </a:lvl1pPr>
          </a:lstStyle>
          <a:p>
            <a:pPr>
              <a:defRPr/>
            </a:pPr>
            <a:fld id="{353B358C-08A6-44C6-83FB-90F06F404478}" type="slidenum">
              <a:rPr lang="en-US"/>
              <a:pPr>
                <a:defRPr/>
              </a:pPr>
              <a:t>‹#›</a:t>
            </a:fld>
            <a:endParaRPr lang="en-US" sz="2000">
              <a:latin typeface="Arial" charset="0"/>
            </a:endParaRPr>
          </a:p>
        </p:txBody>
      </p:sp>
      <p:sp>
        <p:nvSpPr>
          <p:cNvPr id="1030" name="Line 11"/>
          <p:cNvSpPr>
            <a:spLocks noChangeShapeType="1"/>
          </p:cNvSpPr>
          <p:nvPr userDrawn="1"/>
        </p:nvSpPr>
        <p:spPr bwMode="auto">
          <a:xfrm>
            <a:off x="1066800" y="1447800"/>
            <a:ext cx="7391400" cy="0"/>
          </a:xfrm>
          <a:prstGeom prst="line">
            <a:avLst/>
          </a:prstGeom>
          <a:noFill/>
          <a:ln w="57150" cmpd="thinThick">
            <a:solidFill>
              <a:srgbClr val="23389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15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46" t="30533" r="920" b="3734"/>
          <a:stretch>
            <a:fillRect/>
          </a:stretch>
        </p:blipFill>
        <p:spPr bwMode="auto">
          <a:xfrm rot="-5400000">
            <a:off x="-3124200" y="3124200"/>
            <a:ext cx="6858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233893"/>
          </a:solidFill>
          <a:latin typeface="Verdana" pitchFamily="34" charset="0"/>
          <a:ea typeface="ＭＳ Ｐゴシック" pitchFamily="16" charset="-128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3893"/>
          </a:solidFill>
          <a:latin typeface="+mn-lt"/>
          <a:ea typeface="+mn-ea"/>
          <a:cs typeface="+mn-cs"/>
        </a:defRPr>
      </a:lvl1pPr>
      <a:lvl2pPr marL="571500" indent="-227013" algn="l" rtl="0" eaLnBrk="0" fontAlgn="base" hangingPunct="0">
        <a:spcBef>
          <a:spcPct val="20000"/>
        </a:spcBef>
        <a:spcAft>
          <a:spcPct val="0"/>
        </a:spcAft>
        <a:buChar char="—"/>
        <a:defRPr sz="2200">
          <a:solidFill>
            <a:srgbClr val="233893"/>
          </a:solidFill>
          <a:latin typeface="+mn-lt"/>
          <a:ea typeface="+mn-ea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3893"/>
          </a:solidFill>
          <a:latin typeface="+mn-lt"/>
          <a:ea typeface="+mn-ea"/>
        </a:defRPr>
      </a:lvl3pPr>
      <a:lvl4pPr marL="1255713" indent="-227013" algn="l" rtl="0" eaLnBrk="0" fontAlgn="base" hangingPunct="0">
        <a:spcBef>
          <a:spcPct val="20000"/>
        </a:spcBef>
        <a:spcAft>
          <a:spcPct val="0"/>
        </a:spcAft>
        <a:buChar char="&gt;"/>
        <a:defRPr>
          <a:solidFill>
            <a:srgbClr val="233893"/>
          </a:solidFill>
          <a:latin typeface="+mn-lt"/>
          <a:ea typeface="+mn-ea"/>
        </a:defRPr>
      </a:lvl4pPr>
      <a:lvl5pPr marL="1598613" indent="-22383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233893"/>
          </a:solidFill>
          <a:latin typeface="+mn-lt"/>
          <a:ea typeface="+mn-ea"/>
        </a:defRPr>
      </a:lvl5pPr>
      <a:lvl6pPr marL="2055813" indent="-223838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233893"/>
          </a:solidFill>
          <a:latin typeface="+mn-lt"/>
          <a:ea typeface="+mn-ea"/>
        </a:defRPr>
      </a:lvl6pPr>
      <a:lvl7pPr marL="2513013" indent="-223838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233893"/>
          </a:solidFill>
          <a:latin typeface="+mn-lt"/>
          <a:ea typeface="+mn-ea"/>
        </a:defRPr>
      </a:lvl7pPr>
      <a:lvl8pPr marL="2970213" indent="-223838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233893"/>
          </a:solidFill>
          <a:latin typeface="+mn-lt"/>
          <a:ea typeface="+mn-ea"/>
        </a:defRPr>
      </a:lvl8pPr>
      <a:lvl9pPr marL="3427413" indent="-223838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23389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66800" y="1752600"/>
            <a:ext cx="7772400" cy="1905000"/>
          </a:xfrm>
        </p:spPr>
        <p:txBody>
          <a:bodyPr/>
          <a:lstStyle/>
          <a:p>
            <a:pPr eaLnBrk="1" hangingPunct="1"/>
            <a:r>
              <a:rPr lang="en-US" altLang="en-US" smtClean="0"/>
              <a:t>Reimbursement to Depositors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i="1" u="sng" smtClean="0"/>
              <a:t>Communication with Depositors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562600" y="4572000"/>
            <a:ext cx="3505200" cy="1143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Scott Hayes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700" i="1" dirty="0" smtClean="0"/>
              <a:t>Director, Risk Assessment &amp; Intervention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700" i="1" dirty="0" smtClean="0"/>
              <a:t>Canada Deposit Insurance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30 days after the bank failure CDIC will hold a ‘post mortem’ or ‘debrief’.</a:t>
            </a:r>
          </a:p>
          <a:p>
            <a:r>
              <a:rPr lang="en-US" altLang="en-US" smtClean="0"/>
              <a:t>Solicit the ‘good, bad and ugly’ experiences from CDIC staff, liquidator, media monitoring, and public relations firm</a:t>
            </a:r>
          </a:p>
          <a:p>
            <a:r>
              <a:rPr lang="en-US" altLang="en-US" smtClean="0"/>
              <a:t>Consideration would also be given to testing the public’s image of CDIC shortly after a failure.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883C5A-510D-43BB-86A1-8854BB136F97}" type="slidenum">
              <a:rPr lang="en-US" smtClean="0"/>
              <a:pPr>
                <a:defRPr/>
              </a:pPr>
              <a:t>10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EE3A9B-F62B-47BF-A8CA-D4CB2DED447E}" type="slidenum">
              <a:rPr lang="en-US"/>
              <a:pPr>
                <a:defRPr/>
              </a:pPr>
              <a:t>2</a:t>
            </a:fld>
            <a:endParaRPr lang="en-US" sz="2000">
              <a:latin typeface="Arial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Communications with Depositors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dirty="0" smtClean="0"/>
              <a:t>CDIC Background</a:t>
            </a:r>
          </a:p>
          <a:p>
            <a:pPr lvl="1" eaLnBrk="1" hangingPunct="1">
              <a:defRPr/>
            </a:pPr>
            <a:r>
              <a:rPr lang="en-US" dirty="0" smtClean="0"/>
              <a:t>Founded in 1967</a:t>
            </a:r>
          </a:p>
          <a:p>
            <a:pPr lvl="1" eaLnBrk="1" hangingPunct="1">
              <a:defRPr/>
            </a:pPr>
            <a:r>
              <a:rPr lang="en-US" dirty="0" smtClean="0"/>
              <a:t>43 failures historically having $26 Bn. deposits</a:t>
            </a:r>
          </a:p>
          <a:p>
            <a:pPr lvl="1" eaLnBrk="1" hangingPunct="1">
              <a:defRPr/>
            </a:pPr>
            <a:r>
              <a:rPr lang="en-US" dirty="0" smtClean="0"/>
              <a:t>Last failure June, 1996 (17 years with no failures)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 smtClean="0"/>
              <a:t>CDIC Today</a:t>
            </a:r>
          </a:p>
          <a:p>
            <a:pPr lvl="1" eaLnBrk="1" hangingPunct="1">
              <a:defRPr/>
            </a:pPr>
            <a:r>
              <a:rPr lang="en-US" dirty="0" smtClean="0"/>
              <a:t>82 member institutions</a:t>
            </a:r>
          </a:p>
          <a:p>
            <a:pPr lvl="1" eaLnBrk="1" hangingPunct="1">
              <a:defRPr/>
            </a:pPr>
            <a:r>
              <a:rPr lang="en-US" dirty="0" smtClean="0"/>
              <a:t>$2.0 trillion deposits</a:t>
            </a:r>
          </a:p>
          <a:p>
            <a:pPr lvl="1" eaLnBrk="1" hangingPunct="1">
              <a:defRPr/>
            </a:pPr>
            <a:r>
              <a:rPr lang="en-US" dirty="0" smtClean="0"/>
              <a:t>$650 billion insured deposits</a:t>
            </a:r>
          </a:p>
          <a:p>
            <a:pPr lvl="1" eaLnBrk="1" hangingPunct="1">
              <a:defRPr/>
            </a:pPr>
            <a:r>
              <a:rPr lang="en-US" dirty="0" smtClean="0"/>
              <a:t>Up to $100,000 coverage per category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Public Awareness of Deposit Insurance Coverage and Limits</a:t>
            </a:r>
          </a:p>
          <a:p>
            <a:pPr lvl="1"/>
            <a:r>
              <a:rPr lang="en-US" altLang="en-US" smtClean="0"/>
              <a:t>In Canada awareness of CDIC ranges between 55-60%</a:t>
            </a:r>
          </a:p>
          <a:p>
            <a:pPr lvl="1"/>
            <a:r>
              <a:rPr lang="en-US" altLang="en-US" smtClean="0"/>
              <a:t>The percentage of Canadians who know (unaided) the dollar limit of coverage ranges between 24-28%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993033-FE81-42D0-8D56-73868469C7F1}" type="slidenum">
              <a:rPr lang="en-US" smtClean="0"/>
              <a:pPr>
                <a:defRPr/>
              </a:pPr>
              <a:t>3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IADI Enhanced Guidance on Reimbursement Systems and Processes</a:t>
            </a:r>
          </a:p>
          <a:p>
            <a:pPr marL="0" indent="0">
              <a:buFontTx/>
              <a:buNone/>
              <a:defRPr/>
            </a:pPr>
            <a:endParaRPr lang="en-US" dirty="0" smtClean="0"/>
          </a:p>
          <a:p>
            <a:pPr marL="344487" lvl="1" indent="0">
              <a:buFontTx/>
              <a:buNone/>
              <a:defRPr/>
            </a:pPr>
            <a:r>
              <a:rPr lang="en-US" dirty="0" smtClean="0"/>
              <a:t>Essential pre-closure activities includes:</a:t>
            </a:r>
          </a:p>
          <a:p>
            <a:pPr lvl="1">
              <a:defRPr/>
            </a:pPr>
            <a:endParaRPr lang="en-US" dirty="0"/>
          </a:p>
          <a:p>
            <a:pPr marL="344487" lvl="1" indent="0">
              <a:buFontTx/>
              <a:buNone/>
              <a:defRPr/>
            </a:pPr>
            <a:r>
              <a:rPr lang="en-US" dirty="0" smtClean="0"/>
              <a:t>“</a:t>
            </a:r>
            <a:r>
              <a:rPr lang="en-US" i="1" dirty="0" smtClean="0"/>
              <a:t>Developing the communications strategy for dealing with the failure of the bank.”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105C90-B9CE-40B6-BBB7-849954E0A7F3}" type="slidenum">
              <a:rPr lang="en-US" smtClean="0"/>
              <a:pPr>
                <a:defRPr/>
              </a:pPr>
              <a:t>4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Intervention Communications Plan (“ICP”) prepared as soon as a member institution is moved to CDIC’s acute </a:t>
            </a:r>
            <a:r>
              <a:rPr lang="en-US" dirty="0" err="1" smtClean="0"/>
              <a:t>watchlist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Purpose –</a:t>
            </a:r>
          </a:p>
          <a:p>
            <a:pPr marL="684212" lvl="1" indent="-342900">
              <a:defRPr/>
            </a:pPr>
            <a:r>
              <a:rPr lang="en-US" i="1" dirty="0" smtClean="0"/>
              <a:t>To guide CDIC through the communications steps required by the failure of the bank.</a:t>
            </a:r>
          </a:p>
          <a:p>
            <a:pPr marL="684212" lvl="1" indent="-342900">
              <a:defRPr/>
            </a:pPr>
            <a:r>
              <a:rPr lang="en-US" i="1" dirty="0" smtClean="0"/>
              <a:t>To identify audiences and deliver messages designed to facilitate financial stability in Canada in the midst of the failure of the bank.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5586EB-0E2D-43ED-A773-A5C56141FAFC}" type="slidenum">
              <a:rPr lang="en-US" smtClean="0"/>
              <a:pPr>
                <a:defRPr/>
              </a:pPr>
              <a:t>5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ICP contents</a:t>
            </a:r>
          </a:p>
          <a:p>
            <a:pPr lvl="1"/>
            <a:r>
              <a:rPr lang="en-US" altLang="en-US" smtClean="0"/>
              <a:t>Overview of the bank and the environment</a:t>
            </a:r>
          </a:p>
          <a:p>
            <a:pPr lvl="1"/>
            <a:r>
              <a:rPr lang="en-US" altLang="en-US" smtClean="0"/>
              <a:t>Communications objectives and strategy</a:t>
            </a:r>
          </a:p>
          <a:p>
            <a:pPr lvl="1"/>
            <a:r>
              <a:rPr lang="en-US" altLang="en-US" smtClean="0"/>
              <a:t>Target audiences and message(s)</a:t>
            </a:r>
          </a:p>
          <a:p>
            <a:pPr lvl="1"/>
            <a:r>
              <a:rPr lang="en-US" altLang="en-US" smtClean="0"/>
              <a:t>Bank depositor profile</a:t>
            </a:r>
          </a:p>
          <a:p>
            <a:pPr lvl="1"/>
            <a:r>
              <a:rPr lang="en-US" altLang="en-US" smtClean="0"/>
              <a:t>Critical path of communications plan</a:t>
            </a:r>
          </a:p>
          <a:p>
            <a:pPr lvl="1"/>
            <a:r>
              <a:rPr lang="en-US" altLang="en-US" smtClean="0"/>
              <a:t>Assignment of tasks in communications plan</a:t>
            </a:r>
          </a:p>
          <a:p>
            <a:pPr lvl="1"/>
            <a:r>
              <a:rPr lang="en-US" altLang="en-US" smtClean="0"/>
              <a:t>“Q’s &amp; A’s”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BD6BF5-76BA-4140-BAE8-7C64CAB5D6BC}" type="slidenum">
              <a:rPr lang="en-US" smtClean="0"/>
              <a:pPr>
                <a:defRPr/>
              </a:pPr>
              <a:t>6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Information sources for ICP</a:t>
            </a:r>
          </a:p>
          <a:p>
            <a:pPr lvl="1"/>
            <a:r>
              <a:rPr lang="en-US" altLang="en-US" smtClean="0"/>
              <a:t>In the public domain</a:t>
            </a:r>
          </a:p>
          <a:p>
            <a:pPr lvl="1"/>
            <a:r>
              <a:rPr lang="en-US" altLang="en-US" smtClean="0"/>
              <a:t>Provided by the Regulator</a:t>
            </a:r>
          </a:p>
          <a:p>
            <a:pPr lvl="1"/>
            <a:r>
              <a:rPr lang="en-US" altLang="en-US" smtClean="0"/>
              <a:t>Requested directly from the Bank</a:t>
            </a:r>
          </a:p>
          <a:p>
            <a:pPr lvl="1"/>
            <a:r>
              <a:rPr lang="en-US" altLang="en-US" smtClean="0"/>
              <a:t>Obtained during the preparatory examination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30A877-EC0A-4F40-BB2A-53D677E519F2}" type="slidenum">
              <a:rPr lang="en-US" smtClean="0"/>
              <a:pPr>
                <a:defRPr/>
              </a:pPr>
              <a:t>7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CDIC Communications Channels</a:t>
            </a:r>
          </a:p>
          <a:p>
            <a:pPr lvl="1"/>
            <a:r>
              <a:rPr lang="en-US" altLang="en-US" smtClean="0"/>
              <a:t>CDIC’s general website and call centre</a:t>
            </a:r>
          </a:p>
          <a:p>
            <a:pPr lvl="1"/>
            <a:r>
              <a:rPr lang="en-US" altLang="en-US" smtClean="0"/>
              <a:t>‘Intervention’ website and call centre</a:t>
            </a:r>
          </a:p>
          <a:p>
            <a:pPr lvl="1"/>
            <a:r>
              <a:rPr lang="en-US" altLang="en-US" smtClean="0"/>
              <a:t>Social media – Twitter and Facebook</a:t>
            </a:r>
          </a:p>
          <a:p>
            <a:pPr lvl="1"/>
            <a:r>
              <a:rPr lang="en-US" altLang="en-US" smtClean="0"/>
              <a:t>Media briefings and outreach to key media</a:t>
            </a:r>
          </a:p>
          <a:p>
            <a:pPr lvl="1"/>
            <a:r>
              <a:rPr lang="en-US" altLang="en-US" smtClean="0"/>
              <a:t>Letters to depositors</a:t>
            </a:r>
          </a:p>
          <a:p>
            <a:pPr lvl="1"/>
            <a:r>
              <a:rPr lang="en-US" altLang="en-US" smtClean="0"/>
              <a:t>Email and/or letters to deposit brokers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4BF757-476E-4146-B553-536D6FF809B2}" type="slidenum">
              <a:rPr lang="en-US" smtClean="0"/>
              <a:pPr>
                <a:defRPr/>
              </a:pPr>
              <a:t>8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Communications with Depositors</a:t>
            </a:r>
            <a:endParaRPr lang="en-US" altLang="en-US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Target Audiences – with possible differences in the message:</a:t>
            </a:r>
          </a:p>
          <a:p>
            <a:pPr lvl="1"/>
            <a:r>
              <a:rPr lang="en-US" altLang="en-US" smtClean="0"/>
              <a:t>Depositors of failed bank</a:t>
            </a:r>
          </a:p>
          <a:p>
            <a:pPr lvl="1"/>
            <a:r>
              <a:rPr lang="en-US" altLang="en-US" smtClean="0"/>
              <a:t>Deposit brokers</a:t>
            </a:r>
          </a:p>
          <a:p>
            <a:pPr lvl="1"/>
            <a:r>
              <a:rPr lang="en-US" altLang="en-US" smtClean="0"/>
              <a:t>General public/deposit customers of other member institutions</a:t>
            </a:r>
          </a:p>
          <a:p>
            <a:pPr lvl="1"/>
            <a:r>
              <a:rPr lang="en-US" altLang="en-US" smtClean="0"/>
              <a:t>News media and market analysts</a:t>
            </a:r>
          </a:p>
          <a:p>
            <a:pPr lvl="1"/>
            <a:r>
              <a:rPr lang="en-US" altLang="en-US" smtClean="0"/>
              <a:t>Safety net partners</a:t>
            </a:r>
          </a:p>
          <a:p>
            <a:pPr lvl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DB0A0B-CB84-42B8-8940-AFE9B757C798}" type="slidenum">
              <a:rPr lang="en-US" smtClean="0"/>
              <a:pPr>
                <a:defRPr/>
              </a:pPr>
              <a:t>9</a:t>
            </a:fld>
            <a:endParaRPr lang="en-US" sz="20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401</TotalTime>
  <Words>407</Words>
  <Application>Microsoft Office PowerPoint</Application>
  <PresentationFormat>如螢幕大小 (4:3)</PresentationFormat>
  <Paragraphs>75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Blank Presentation</vt:lpstr>
      <vt:lpstr>Reimbursement to Depositors  Communication with Depositors</vt:lpstr>
      <vt:lpstr>Communications with Depositors</vt:lpstr>
      <vt:lpstr>Communications with Depositors</vt:lpstr>
      <vt:lpstr>Communications with Depositors</vt:lpstr>
      <vt:lpstr>Communications with Depositors</vt:lpstr>
      <vt:lpstr>Communications with Depositors</vt:lpstr>
      <vt:lpstr>Communications with Depositors</vt:lpstr>
      <vt:lpstr>Communications with Depositors</vt:lpstr>
      <vt:lpstr>Communications with Depositors</vt:lpstr>
      <vt:lpstr>Communications with Depositors</vt:lpstr>
    </vt:vector>
  </TitlesOfParts>
  <Company>Glenda Burdette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Glenda Burdette</dc:creator>
  <cp:lastModifiedBy>c572</cp:lastModifiedBy>
  <cp:revision>41</cp:revision>
  <cp:lastPrinted>2013-06-21T20:06:44Z</cp:lastPrinted>
  <dcterms:created xsi:type="dcterms:W3CDTF">2008-06-11T18:59:14Z</dcterms:created>
  <dcterms:modified xsi:type="dcterms:W3CDTF">2013-11-26T12:43:58Z</dcterms:modified>
</cp:coreProperties>
</file>