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22"/>
  </p:notesMasterIdLst>
  <p:handoutMasterIdLst>
    <p:handoutMasterId r:id="rId23"/>
  </p:handoutMasterIdLst>
  <p:sldIdLst>
    <p:sldId id="257" r:id="rId2"/>
    <p:sldId id="259" r:id="rId3"/>
    <p:sldId id="260" r:id="rId4"/>
    <p:sldId id="261" r:id="rId5"/>
    <p:sldId id="263" r:id="rId6"/>
    <p:sldId id="264" r:id="rId7"/>
    <p:sldId id="265" r:id="rId8"/>
    <p:sldId id="285" r:id="rId9"/>
    <p:sldId id="286" r:id="rId10"/>
    <p:sldId id="266" r:id="rId11"/>
    <p:sldId id="284" r:id="rId12"/>
    <p:sldId id="268" r:id="rId13"/>
    <p:sldId id="287" r:id="rId14"/>
    <p:sldId id="270" r:id="rId15"/>
    <p:sldId id="273" r:id="rId16"/>
    <p:sldId id="272" r:id="rId17"/>
    <p:sldId id="277" r:id="rId18"/>
    <p:sldId id="275" r:id="rId19"/>
    <p:sldId id="274" r:id="rId20"/>
    <p:sldId id="283" r:id="rId21"/>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2C5E2"/>
    <a:srgbClr val="234C9D"/>
    <a:srgbClr val="233893"/>
    <a:srgbClr val="007AC3"/>
    <a:srgbClr val="FF3300"/>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0" autoAdjust="0"/>
    <p:restoredTop sz="72686" autoAdjust="0"/>
  </p:normalViewPr>
  <p:slideViewPr>
    <p:cSldViewPr>
      <p:cViewPr varScale="1">
        <p:scale>
          <a:sx n="48" d="100"/>
          <a:sy n="48"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30" y="36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26AD5-07D4-459F-A794-46BF508EAFD5}" type="doc">
      <dgm:prSet loTypeId="urn:microsoft.com/office/officeart/2005/8/layout/cycle8" loCatId="cycle" qsTypeId="urn:microsoft.com/office/officeart/2005/8/quickstyle/simple1" qsCatId="simple" csTypeId="urn:microsoft.com/office/officeart/2005/8/colors/accent1_2" csCatId="accent1" phldr="1"/>
      <dgm:spPr/>
    </dgm:pt>
    <dgm:pt modelId="{E9AD8F85-073B-44B3-82C4-F372FCFC64C8}">
      <dgm:prSet phldrT="[Text]" custT="1"/>
      <dgm:spPr>
        <a:xfrm>
          <a:off x="1497375" y="316024"/>
          <a:ext cx="4288536" cy="4288536"/>
        </a:xfrm>
        <a:solidFill>
          <a:srgbClr val="1F497D">
            <a:lumMod val="7500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 lastClr="FFFFFF"/>
              </a:solidFill>
              <a:latin typeface="Calibri"/>
              <a:ea typeface="+mn-ea"/>
              <a:cs typeface="+mn-cs"/>
            </a:rPr>
            <a:t>Speed</a:t>
          </a:r>
        </a:p>
        <a:p>
          <a:r>
            <a:rPr lang="en-US" sz="1050" b="1" dirty="0" smtClean="0">
              <a:solidFill>
                <a:sysClr val="window" lastClr="FFFFFF"/>
              </a:solidFill>
              <a:latin typeface="Calibri"/>
              <a:ea typeface="+mn-ea"/>
              <a:cs typeface="+mn-cs"/>
            </a:rPr>
            <a:t>Timely Payout</a:t>
          </a:r>
          <a:endParaRPr lang="en-US" sz="1050" b="1" dirty="0">
            <a:solidFill>
              <a:sysClr val="window" lastClr="FFFFFF"/>
            </a:solidFill>
            <a:latin typeface="Calibri"/>
            <a:ea typeface="+mn-ea"/>
            <a:cs typeface="+mn-cs"/>
          </a:endParaRPr>
        </a:p>
      </dgm:t>
    </dgm:pt>
    <dgm:pt modelId="{B2B517B0-9098-48BE-B04B-2625C9E22D4E}" type="parTrans" cxnId="{0BB07A24-1582-4CC3-87D8-CEC4AB86EE1E}">
      <dgm:prSet/>
      <dgm:spPr/>
      <dgm:t>
        <a:bodyPr/>
        <a:lstStyle/>
        <a:p>
          <a:endParaRPr lang="en-US"/>
        </a:p>
      </dgm:t>
    </dgm:pt>
    <dgm:pt modelId="{B4BAE0C8-F6CD-42D3-BCBE-FB7B57AC0772}" type="sibTrans" cxnId="{0BB07A24-1582-4CC3-87D8-CEC4AB86EE1E}">
      <dgm:prSet/>
      <dgm:spPr/>
      <dgm:t>
        <a:bodyPr/>
        <a:lstStyle/>
        <a:p>
          <a:endParaRPr lang="en-US"/>
        </a:p>
      </dgm:t>
    </dgm:pt>
    <dgm:pt modelId="{DF80EF13-A467-42C8-B4E5-0E5246BE4FFA}">
      <dgm:prSet phldrT="[Text]" custT="1"/>
      <dgm:spPr>
        <a:xfrm>
          <a:off x="1534134" y="430385"/>
          <a:ext cx="4288536" cy="4288536"/>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Reliability</a:t>
          </a:r>
          <a:endParaRPr lang="en-US" sz="1100" b="1" dirty="0" smtClean="0">
            <a:solidFill>
              <a:sysClr val="window" lastClr="FFFFFF"/>
            </a:solidFill>
            <a:latin typeface="Calibri"/>
            <a:ea typeface="+mn-ea"/>
            <a:cs typeface="+mn-cs"/>
          </a:endParaRPr>
        </a:p>
        <a:p>
          <a:r>
            <a:rPr lang="en-US" sz="1050" b="1" dirty="0" smtClean="0">
              <a:solidFill>
                <a:sysClr val="window" lastClr="FFFFFF"/>
              </a:solidFill>
              <a:latin typeface="Calibri"/>
              <a:ea typeface="+mn-ea"/>
              <a:cs typeface="+mn-cs"/>
            </a:rPr>
            <a:t>Consistent performance among payouts</a:t>
          </a:r>
          <a:endParaRPr lang="en-US" sz="1050" b="1" dirty="0">
            <a:solidFill>
              <a:sysClr val="window" lastClr="FFFFFF"/>
            </a:solidFill>
            <a:latin typeface="Calibri"/>
            <a:ea typeface="+mn-ea"/>
            <a:cs typeface="+mn-cs"/>
          </a:endParaRPr>
        </a:p>
      </dgm:t>
    </dgm:pt>
    <dgm:pt modelId="{48F46961-3B03-4C15-A2E9-3FF10154FF17}" type="parTrans" cxnId="{A61A9DD9-35F9-4659-B940-61E9A5DD642C}">
      <dgm:prSet/>
      <dgm:spPr/>
      <dgm:t>
        <a:bodyPr/>
        <a:lstStyle/>
        <a:p>
          <a:endParaRPr lang="en-US"/>
        </a:p>
      </dgm:t>
    </dgm:pt>
    <dgm:pt modelId="{F9CFBE28-0BF5-4F7C-A4C0-FE63B79F0570}" type="sibTrans" cxnId="{A61A9DD9-35F9-4659-B940-61E9A5DD642C}">
      <dgm:prSet/>
      <dgm:spPr/>
      <dgm:t>
        <a:bodyPr/>
        <a:lstStyle/>
        <a:p>
          <a:endParaRPr lang="en-US"/>
        </a:p>
      </dgm:t>
    </dgm:pt>
    <dgm:pt modelId="{BBE606E4-67EF-4322-8D6E-63951A1656B6}">
      <dgm:prSet phldrT="[Text]" custT="1"/>
      <dgm:spPr>
        <a:xfrm>
          <a:off x="1376888" y="316024"/>
          <a:ext cx="4288536" cy="4288536"/>
        </a:xfrm>
        <a:solidFill>
          <a:srgbClr val="1F497D">
            <a:lumMod val="7500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 lastClr="FFFFFF"/>
              </a:solidFill>
              <a:latin typeface="Calibri"/>
              <a:ea typeface="+mn-ea"/>
              <a:cs typeface="+mn-cs"/>
            </a:rPr>
            <a:t>Quality	</a:t>
          </a:r>
        </a:p>
        <a:p>
          <a:r>
            <a:rPr lang="en-US" sz="1050" b="1" dirty="0" smtClean="0">
              <a:solidFill>
                <a:sysClr val="window" lastClr="FFFFFF"/>
              </a:solidFill>
              <a:latin typeface="Calibri"/>
              <a:ea typeface="+mn-ea"/>
              <a:cs typeface="+mn-cs"/>
            </a:rPr>
            <a:t>Accurate Payout</a:t>
          </a:r>
          <a:endParaRPr lang="en-US" sz="1050" b="1" dirty="0">
            <a:solidFill>
              <a:sysClr val="window" lastClr="FFFFFF"/>
            </a:solidFill>
            <a:latin typeface="Calibri"/>
            <a:ea typeface="+mn-ea"/>
            <a:cs typeface="+mn-cs"/>
          </a:endParaRPr>
        </a:p>
      </dgm:t>
    </dgm:pt>
    <dgm:pt modelId="{BEA624D4-DE1D-4E92-8A48-4B97E4613881}" type="parTrans" cxnId="{EAA54B6C-D555-444B-BF27-AD771AB6D674}">
      <dgm:prSet/>
      <dgm:spPr/>
      <dgm:t>
        <a:bodyPr/>
        <a:lstStyle/>
        <a:p>
          <a:endParaRPr lang="en-US"/>
        </a:p>
      </dgm:t>
    </dgm:pt>
    <dgm:pt modelId="{A8B07A04-6D94-48CF-A013-306849F16216}" type="sibTrans" cxnId="{EAA54B6C-D555-444B-BF27-AD771AB6D674}">
      <dgm:prSet/>
      <dgm:spPr/>
      <dgm:t>
        <a:bodyPr/>
        <a:lstStyle/>
        <a:p>
          <a:endParaRPr lang="en-US"/>
        </a:p>
      </dgm:t>
    </dgm:pt>
    <dgm:pt modelId="{0A707DDC-1978-4049-82F4-F73F23C8C62B}">
      <dgm:prSet phldrT="[Text]" custT="1"/>
      <dgm:spPr>
        <a:xfrm>
          <a:off x="1437131" y="500839"/>
          <a:ext cx="4288536" cy="4288536"/>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Flexibility</a:t>
          </a:r>
        </a:p>
        <a:p>
          <a:r>
            <a:rPr lang="en-US" sz="1050" b="1" dirty="0" smtClean="0">
              <a:solidFill>
                <a:sysClr val="window" lastClr="FFFFFF"/>
              </a:solidFill>
              <a:latin typeface="Calibri"/>
              <a:ea typeface="+mn-ea"/>
              <a:cs typeface="+mn-cs"/>
            </a:rPr>
            <a:t>Adaptability to new processes or products</a:t>
          </a:r>
          <a:endParaRPr lang="en-US" sz="1050" b="1" dirty="0">
            <a:solidFill>
              <a:sysClr val="window" lastClr="FFFFFF"/>
            </a:solidFill>
            <a:latin typeface="Calibri"/>
            <a:ea typeface="+mn-ea"/>
            <a:cs typeface="+mn-cs"/>
          </a:endParaRPr>
        </a:p>
      </dgm:t>
    </dgm:pt>
    <dgm:pt modelId="{3BE52D78-59A8-4AA5-BA25-F983AB578F42}" type="parTrans" cxnId="{9A4BE476-4F07-4EEB-8B75-DEE911B6733A}">
      <dgm:prSet/>
      <dgm:spPr/>
      <dgm:t>
        <a:bodyPr/>
        <a:lstStyle/>
        <a:p>
          <a:endParaRPr lang="en-US"/>
        </a:p>
      </dgm:t>
    </dgm:pt>
    <dgm:pt modelId="{8AB1946C-2911-49EB-8FAA-FB30D63BC86C}" type="sibTrans" cxnId="{9A4BE476-4F07-4EEB-8B75-DEE911B6733A}">
      <dgm:prSet/>
      <dgm:spPr/>
      <dgm:t>
        <a:bodyPr/>
        <a:lstStyle/>
        <a:p>
          <a:endParaRPr lang="en-US"/>
        </a:p>
      </dgm:t>
    </dgm:pt>
    <dgm:pt modelId="{55D57DDA-2DC2-4AC5-A41E-59A49EFA6C22}">
      <dgm:prSet phldrT="[Text]" custT="1"/>
      <dgm:spPr>
        <a:xfrm>
          <a:off x="1340129" y="430385"/>
          <a:ext cx="4288536" cy="4288536"/>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Cost</a:t>
          </a:r>
        </a:p>
        <a:p>
          <a:r>
            <a:rPr lang="en-US" sz="1100" b="1" dirty="0" smtClean="0">
              <a:solidFill>
                <a:sysClr val="window" lastClr="FFFFFF"/>
              </a:solidFill>
              <a:latin typeface="Calibri"/>
              <a:ea typeface="+mn-ea"/>
              <a:cs typeface="+mn-cs"/>
            </a:rPr>
            <a:t>Amount incurred to effect payout </a:t>
          </a:r>
          <a:endParaRPr lang="en-US" sz="1100" b="1" dirty="0">
            <a:solidFill>
              <a:sysClr val="window" lastClr="FFFFFF"/>
            </a:solidFill>
            <a:latin typeface="Calibri"/>
            <a:ea typeface="+mn-ea"/>
            <a:cs typeface="+mn-cs"/>
          </a:endParaRPr>
        </a:p>
      </dgm:t>
    </dgm:pt>
    <dgm:pt modelId="{67583BD5-6407-4370-9572-244B13026C1B}" type="parTrans" cxnId="{88D82456-9F38-46C7-9588-1CAB2428C865}">
      <dgm:prSet/>
      <dgm:spPr/>
      <dgm:t>
        <a:bodyPr/>
        <a:lstStyle/>
        <a:p>
          <a:endParaRPr lang="en-US"/>
        </a:p>
      </dgm:t>
    </dgm:pt>
    <dgm:pt modelId="{C4A931CE-3492-4086-90C8-398B5820B3F2}" type="sibTrans" cxnId="{88D82456-9F38-46C7-9588-1CAB2428C865}">
      <dgm:prSet/>
      <dgm:spPr/>
      <dgm:t>
        <a:bodyPr/>
        <a:lstStyle/>
        <a:p>
          <a:endParaRPr lang="en-US"/>
        </a:p>
      </dgm:t>
    </dgm:pt>
    <dgm:pt modelId="{DD2199F7-5BEF-4DEF-98EF-201285DFCFBD}" type="pres">
      <dgm:prSet presAssocID="{05526AD5-07D4-459F-A794-46BF508EAFD5}" presName="compositeShape" presStyleCnt="0">
        <dgm:presLayoutVars>
          <dgm:chMax val="7"/>
          <dgm:dir/>
          <dgm:resizeHandles val="exact"/>
        </dgm:presLayoutVars>
      </dgm:prSet>
      <dgm:spPr/>
    </dgm:pt>
    <dgm:pt modelId="{5229C4C1-28F2-46A4-B82A-DBB613E6B925}" type="pres">
      <dgm:prSet presAssocID="{05526AD5-07D4-459F-A794-46BF508EAFD5}" presName="wedge1" presStyleLbl="node1" presStyleIdx="0" presStyleCnt="5"/>
      <dgm:spPr>
        <a:prstGeom prst="pie">
          <a:avLst>
            <a:gd name="adj1" fmla="val 16200000"/>
            <a:gd name="adj2" fmla="val 20520000"/>
          </a:avLst>
        </a:prstGeom>
      </dgm:spPr>
      <dgm:t>
        <a:bodyPr/>
        <a:lstStyle/>
        <a:p>
          <a:endParaRPr lang="en-US"/>
        </a:p>
      </dgm:t>
    </dgm:pt>
    <dgm:pt modelId="{68274B14-BDB4-4255-89A1-0ADB96077BDA}" type="pres">
      <dgm:prSet presAssocID="{05526AD5-07D4-459F-A794-46BF508EAFD5}" presName="dummy1a" presStyleCnt="0"/>
      <dgm:spPr/>
    </dgm:pt>
    <dgm:pt modelId="{16DC610B-EA01-42A5-AF31-0BE4D5E99819}" type="pres">
      <dgm:prSet presAssocID="{05526AD5-07D4-459F-A794-46BF508EAFD5}" presName="dummy1b" presStyleCnt="0"/>
      <dgm:spPr/>
    </dgm:pt>
    <dgm:pt modelId="{5A21F269-7675-4E21-AAA0-667630384C03}" type="pres">
      <dgm:prSet presAssocID="{05526AD5-07D4-459F-A794-46BF508EAFD5}" presName="wedge1Tx" presStyleLbl="node1" presStyleIdx="0" presStyleCnt="5">
        <dgm:presLayoutVars>
          <dgm:chMax val="0"/>
          <dgm:chPref val="0"/>
          <dgm:bulletEnabled val="1"/>
        </dgm:presLayoutVars>
      </dgm:prSet>
      <dgm:spPr/>
      <dgm:t>
        <a:bodyPr/>
        <a:lstStyle/>
        <a:p>
          <a:endParaRPr lang="en-US"/>
        </a:p>
      </dgm:t>
    </dgm:pt>
    <dgm:pt modelId="{202C1080-69FE-489E-ACAD-0026958B1A37}" type="pres">
      <dgm:prSet presAssocID="{05526AD5-07D4-459F-A794-46BF508EAFD5}" presName="wedge2" presStyleLbl="node1" presStyleIdx="1" presStyleCnt="5"/>
      <dgm:spPr>
        <a:prstGeom prst="pie">
          <a:avLst>
            <a:gd name="adj1" fmla="val 20520000"/>
            <a:gd name="adj2" fmla="val 3240000"/>
          </a:avLst>
        </a:prstGeom>
      </dgm:spPr>
      <dgm:t>
        <a:bodyPr/>
        <a:lstStyle/>
        <a:p>
          <a:endParaRPr lang="en-US"/>
        </a:p>
      </dgm:t>
    </dgm:pt>
    <dgm:pt modelId="{E3363DA7-B4AE-41FC-830F-6F9B88889948}" type="pres">
      <dgm:prSet presAssocID="{05526AD5-07D4-459F-A794-46BF508EAFD5}" presName="dummy2a" presStyleCnt="0"/>
      <dgm:spPr/>
    </dgm:pt>
    <dgm:pt modelId="{32341CDD-3025-4E9B-B9C2-49B3C2F57C06}" type="pres">
      <dgm:prSet presAssocID="{05526AD5-07D4-459F-A794-46BF508EAFD5}" presName="dummy2b" presStyleCnt="0"/>
      <dgm:spPr/>
    </dgm:pt>
    <dgm:pt modelId="{5CE4CA80-00FA-42DC-B086-ED1D52F009FF}" type="pres">
      <dgm:prSet presAssocID="{05526AD5-07D4-459F-A794-46BF508EAFD5}" presName="wedge2Tx" presStyleLbl="node1" presStyleIdx="1" presStyleCnt="5">
        <dgm:presLayoutVars>
          <dgm:chMax val="0"/>
          <dgm:chPref val="0"/>
          <dgm:bulletEnabled val="1"/>
        </dgm:presLayoutVars>
      </dgm:prSet>
      <dgm:spPr/>
      <dgm:t>
        <a:bodyPr/>
        <a:lstStyle/>
        <a:p>
          <a:endParaRPr lang="en-US"/>
        </a:p>
      </dgm:t>
    </dgm:pt>
    <dgm:pt modelId="{D5527B85-8489-4154-BFD9-9D5A91814BBA}" type="pres">
      <dgm:prSet presAssocID="{05526AD5-07D4-459F-A794-46BF508EAFD5}" presName="wedge3" presStyleLbl="node1" presStyleIdx="2" presStyleCnt="5"/>
      <dgm:spPr>
        <a:prstGeom prst="pie">
          <a:avLst>
            <a:gd name="adj1" fmla="val 3240000"/>
            <a:gd name="adj2" fmla="val 7560000"/>
          </a:avLst>
        </a:prstGeom>
      </dgm:spPr>
      <dgm:t>
        <a:bodyPr/>
        <a:lstStyle/>
        <a:p>
          <a:endParaRPr lang="en-US"/>
        </a:p>
      </dgm:t>
    </dgm:pt>
    <dgm:pt modelId="{C6927BFB-C95E-4792-8A90-AF2DF58E400C}" type="pres">
      <dgm:prSet presAssocID="{05526AD5-07D4-459F-A794-46BF508EAFD5}" presName="dummy3a" presStyleCnt="0"/>
      <dgm:spPr/>
    </dgm:pt>
    <dgm:pt modelId="{344B61DD-128D-441C-A8A7-34FCE43C2B30}" type="pres">
      <dgm:prSet presAssocID="{05526AD5-07D4-459F-A794-46BF508EAFD5}" presName="dummy3b" presStyleCnt="0"/>
      <dgm:spPr/>
    </dgm:pt>
    <dgm:pt modelId="{C6399683-B33C-4733-B50B-ACAD6395D1EB}" type="pres">
      <dgm:prSet presAssocID="{05526AD5-07D4-459F-A794-46BF508EAFD5}" presName="wedge3Tx" presStyleLbl="node1" presStyleIdx="2" presStyleCnt="5">
        <dgm:presLayoutVars>
          <dgm:chMax val="0"/>
          <dgm:chPref val="0"/>
          <dgm:bulletEnabled val="1"/>
        </dgm:presLayoutVars>
      </dgm:prSet>
      <dgm:spPr/>
      <dgm:t>
        <a:bodyPr/>
        <a:lstStyle/>
        <a:p>
          <a:endParaRPr lang="en-US"/>
        </a:p>
      </dgm:t>
    </dgm:pt>
    <dgm:pt modelId="{4DD913F8-AC85-40C3-8F09-0571BE93DE1D}" type="pres">
      <dgm:prSet presAssocID="{05526AD5-07D4-459F-A794-46BF508EAFD5}" presName="wedge4" presStyleLbl="node1" presStyleIdx="3" presStyleCnt="5"/>
      <dgm:spPr>
        <a:prstGeom prst="pie">
          <a:avLst>
            <a:gd name="adj1" fmla="val 7560000"/>
            <a:gd name="adj2" fmla="val 11880000"/>
          </a:avLst>
        </a:prstGeom>
      </dgm:spPr>
      <dgm:t>
        <a:bodyPr/>
        <a:lstStyle/>
        <a:p>
          <a:endParaRPr lang="en-US"/>
        </a:p>
      </dgm:t>
    </dgm:pt>
    <dgm:pt modelId="{5E1F24F7-791C-4733-B0B7-F9B6AD38BFD0}" type="pres">
      <dgm:prSet presAssocID="{05526AD5-07D4-459F-A794-46BF508EAFD5}" presName="dummy4a" presStyleCnt="0"/>
      <dgm:spPr/>
    </dgm:pt>
    <dgm:pt modelId="{18C18010-FE71-4681-BCB4-195AC9BF5848}" type="pres">
      <dgm:prSet presAssocID="{05526AD5-07D4-459F-A794-46BF508EAFD5}" presName="dummy4b" presStyleCnt="0"/>
      <dgm:spPr/>
    </dgm:pt>
    <dgm:pt modelId="{F874C0E8-A86C-4DFE-ABC9-DE4868765BFB}" type="pres">
      <dgm:prSet presAssocID="{05526AD5-07D4-459F-A794-46BF508EAFD5}" presName="wedge4Tx" presStyleLbl="node1" presStyleIdx="3" presStyleCnt="5">
        <dgm:presLayoutVars>
          <dgm:chMax val="0"/>
          <dgm:chPref val="0"/>
          <dgm:bulletEnabled val="1"/>
        </dgm:presLayoutVars>
      </dgm:prSet>
      <dgm:spPr/>
      <dgm:t>
        <a:bodyPr/>
        <a:lstStyle/>
        <a:p>
          <a:endParaRPr lang="en-US"/>
        </a:p>
      </dgm:t>
    </dgm:pt>
    <dgm:pt modelId="{0F0B0A85-6E79-44C4-B477-48AD3E9781A6}" type="pres">
      <dgm:prSet presAssocID="{05526AD5-07D4-459F-A794-46BF508EAFD5}" presName="wedge5" presStyleLbl="node1" presStyleIdx="4" presStyleCnt="5"/>
      <dgm:spPr>
        <a:prstGeom prst="pie">
          <a:avLst>
            <a:gd name="adj1" fmla="val 11880000"/>
            <a:gd name="adj2" fmla="val 16200000"/>
          </a:avLst>
        </a:prstGeom>
      </dgm:spPr>
      <dgm:t>
        <a:bodyPr/>
        <a:lstStyle/>
        <a:p>
          <a:endParaRPr lang="en-US"/>
        </a:p>
      </dgm:t>
    </dgm:pt>
    <dgm:pt modelId="{643CBBD9-2733-426B-808D-E307A629A131}" type="pres">
      <dgm:prSet presAssocID="{05526AD5-07D4-459F-A794-46BF508EAFD5}" presName="dummy5a" presStyleCnt="0"/>
      <dgm:spPr/>
    </dgm:pt>
    <dgm:pt modelId="{074C719A-D7E3-479A-8F2F-F2D2FC531513}" type="pres">
      <dgm:prSet presAssocID="{05526AD5-07D4-459F-A794-46BF508EAFD5}" presName="dummy5b" presStyleCnt="0"/>
      <dgm:spPr/>
    </dgm:pt>
    <dgm:pt modelId="{F0BE38D3-F417-4DF4-A394-D259350B1CC7}" type="pres">
      <dgm:prSet presAssocID="{05526AD5-07D4-459F-A794-46BF508EAFD5}" presName="wedge5Tx" presStyleLbl="node1" presStyleIdx="4" presStyleCnt="5">
        <dgm:presLayoutVars>
          <dgm:chMax val="0"/>
          <dgm:chPref val="0"/>
          <dgm:bulletEnabled val="1"/>
        </dgm:presLayoutVars>
      </dgm:prSet>
      <dgm:spPr/>
      <dgm:t>
        <a:bodyPr/>
        <a:lstStyle/>
        <a:p>
          <a:endParaRPr lang="en-US"/>
        </a:p>
      </dgm:t>
    </dgm:pt>
    <dgm:pt modelId="{962CC154-8AF2-480E-9992-19E6A506B929}" type="pres">
      <dgm:prSet presAssocID="{B4BAE0C8-F6CD-42D3-BCBE-FB7B57AC0772}" presName="arrowWedge1" presStyleLbl="fgSibTrans2D1" presStyleIdx="0" presStyleCnt="5"/>
      <dgm:spPr>
        <a:xfrm>
          <a:off x="1231692" y="50543"/>
          <a:ext cx="4819497" cy="4819497"/>
        </a:xfrm>
        <a:prstGeom prst="circularArrow">
          <a:avLst>
            <a:gd name="adj1" fmla="val 5085"/>
            <a:gd name="adj2" fmla="val 327528"/>
            <a:gd name="adj3" fmla="val 20192361"/>
            <a:gd name="adj4" fmla="val 16200324"/>
            <a:gd name="adj5" fmla="val 5932"/>
          </a:avLst>
        </a:prstGeom>
        <a:solidFill>
          <a:srgbClr val="F79646">
            <a:lumMod val="75000"/>
          </a:srgbClr>
        </a:solidFill>
        <a:ln>
          <a:solidFill>
            <a:srgbClr val="F79646">
              <a:lumMod val="75000"/>
            </a:srgb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2E3F7F2-08D9-4F52-99F3-64396990CF5C}" type="pres">
      <dgm:prSet presAssocID="{F9CFBE28-0BF5-4F7C-A4C0-FE63B79F0570}" presName="arrowWedge2" presStyleLbl="fgSibTrans2D1" presStyleIdx="1" presStyleCnt="5"/>
      <dgm:spPr>
        <a:xfrm>
          <a:off x="1268950" y="164866"/>
          <a:ext cx="4819497" cy="4819497"/>
        </a:xfrm>
        <a:prstGeom prst="circularArrow">
          <a:avLst>
            <a:gd name="adj1" fmla="val 5085"/>
            <a:gd name="adj2" fmla="val 327528"/>
            <a:gd name="adj3" fmla="val 2912753"/>
            <a:gd name="adj4" fmla="val 20519953"/>
            <a:gd name="adj5" fmla="val 5932"/>
          </a:avLst>
        </a:prstGeom>
        <a:solidFill>
          <a:srgbClr val="F79646">
            <a:lumMod val="50000"/>
          </a:srgbClr>
        </a:solidFill>
        <a:ln>
          <a:noFill/>
        </a:ln>
        <a:effectLst/>
      </dgm:spPr>
    </dgm:pt>
    <dgm:pt modelId="{C981887B-060D-4F56-9002-50B669198C25}" type="pres">
      <dgm:prSet presAssocID="{8AB1946C-2911-49EB-8FAA-FB30D63BC86C}" presName="arrowWedge3" presStyleLbl="fgSibTrans2D1" presStyleIdx="2" presStyleCnt="5" custLinFactNeighborX="-2176"/>
      <dgm:spPr>
        <a:xfrm>
          <a:off x="1066778" y="235536"/>
          <a:ext cx="4819497" cy="4819497"/>
        </a:xfrm>
        <a:prstGeom prst="circularArrow">
          <a:avLst>
            <a:gd name="adj1" fmla="val 5085"/>
            <a:gd name="adj2" fmla="val 327528"/>
            <a:gd name="adj3" fmla="val 7232777"/>
            <a:gd name="adj4" fmla="val 3239695"/>
            <a:gd name="adj5" fmla="val 5932"/>
          </a:avLst>
        </a:prstGeom>
        <a:solidFill>
          <a:srgbClr val="F79646">
            <a:lumMod val="50000"/>
          </a:srgbClr>
        </a:solidFill>
        <a:ln>
          <a:noFill/>
        </a:ln>
        <a:effectLst/>
      </dgm:spPr>
    </dgm:pt>
    <dgm:pt modelId="{08D3275E-1627-449F-8F88-8FA60B461343}" type="pres">
      <dgm:prSet presAssocID="{C4A931CE-3492-4086-90C8-398B5820B3F2}" presName="arrowWedge4" presStyleLbl="fgSibTrans2D1" presStyleIdx="3" presStyleCnt="5"/>
      <dgm:spPr>
        <a:xfrm>
          <a:off x="1074352" y="164866"/>
          <a:ext cx="4819497" cy="4819497"/>
        </a:xfrm>
        <a:prstGeom prst="circularArrow">
          <a:avLst>
            <a:gd name="adj1" fmla="val 5085"/>
            <a:gd name="adj2" fmla="val 327528"/>
            <a:gd name="adj3" fmla="val 11552519"/>
            <a:gd name="adj4" fmla="val 7559718"/>
            <a:gd name="adj5" fmla="val 5932"/>
          </a:avLst>
        </a:prstGeom>
        <a:solidFill>
          <a:srgbClr val="F79646">
            <a:lumMod val="50000"/>
          </a:srgbClr>
        </a:solidFill>
        <a:ln>
          <a:noFill/>
        </a:ln>
        <a:effectLst/>
      </dgm:spPr>
    </dgm:pt>
    <dgm:pt modelId="{DF194A6E-3842-4D14-8348-D83E6E203277}" type="pres">
      <dgm:prSet presAssocID="{A8B07A04-6D94-48CF-A013-306849F16216}" presName="arrowWedge5" presStyleLbl="fgSibTrans2D1" presStyleIdx="4" presStyleCnt="5"/>
      <dgm:spPr>
        <a:xfrm>
          <a:off x="1111609" y="50543"/>
          <a:ext cx="4819497" cy="4819497"/>
        </a:xfrm>
        <a:prstGeom prst="circularArrow">
          <a:avLst>
            <a:gd name="adj1" fmla="val 5085"/>
            <a:gd name="adj2" fmla="val 327528"/>
            <a:gd name="adj3" fmla="val 15872148"/>
            <a:gd name="adj4" fmla="val 11880111"/>
            <a:gd name="adj5" fmla="val 5932"/>
          </a:avLst>
        </a:prstGeom>
        <a:solidFill>
          <a:srgbClr val="F79646">
            <a:lumMod val="75000"/>
          </a:srgbClr>
        </a:solidFill>
        <a:ln>
          <a:solidFill>
            <a:srgbClr val="F79646">
              <a:lumMod val="50000"/>
            </a:srgbClr>
          </a:solidFill>
        </a:ln>
        <a:effectLst/>
      </dgm:spPr>
    </dgm:pt>
  </dgm:ptLst>
  <dgm:cxnLst>
    <dgm:cxn modelId="{762B4B26-7877-4882-AF5A-F563B172CDEE}" type="presOf" srcId="{55D57DDA-2DC2-4AC5-A41E-59A49EFA6C22}" destId="{4DD913F8-AC85-40C3-8F09-0571BE93DE1D}" srcOrd="0" destOrd="0" presId="urn:microsoft.com/office/officeart/2005/8/layout/cycle8"/>
    <dgm:cxn modelId="{EE338609-B57E-4C31-B62E-2C6DFACDA078}" type="presOf" srcId="{0A707DDC-1978-4049-82F4-F73F23C8C62B}" destId="{D5527B85-8489-4154-BFD9-9D5A91814BBA}" srcOrd="0" destOrd="0" presId="urn:microsoft.com/office/officeart/2005/8/layout/cycle8"/>
    <dgm:cxn modelId="{1C199E1E-DF45-4647-82DB-755409D4E612}" type="presOf" srcId="{E9AD8F85-073B-44B3-82C4-F372FCFC64C8}" destId="{5A21F269-7675-4E21-AAA0-667630384C03}" srcOrd="1" destOrd="0" presId="urn:microsoft.com/office/officeart/2005/8/layout/cycle8"/>
    <dgm:cxn modelId="{0BB07A24-1582-4CC3-87D8-CEC4AB86EE1E}" srcId="{05526AD5-07D4-459F-A794-46BF508EAFD5}" destId="{E9AD8F85-073B-44B3-82C4-F372FCFC64C8}" srcOrd="0" destOrd="0" parTransId="{B2B517B0-9098-48BE-B04B-2625C9E22D4E}" sibTransId="{B4BAE0C8-F6CD-42D3-BCBE-FB7B57AC0772}"/>
    <dgm:cxn modelId="{9A8A6BE4-6F68-4A62-93A8-572143FC9AB5}" type="presOf" srcId="{DF80EF13-A467-42C8-B4E5-0E5246BE4FFA}" destId="{5CE4CA80-00FA-42DC-B086-ED1D52F009FF}" srcOrd="1" destOrd="0" presId="urn:microsoft.com/office/officeart/2005/8/layout/cycle8"/>
    <dgm:cxn modelId="{13AE0A30-CFB6-46AC-BC5E-B6E1727BDCC9}" type="presOf" srcId="{E9AD8F85-073B-44B3-82C4-F372FCFC64C8}" destId="{5229C4C1-28F2-46A4-B82A-DBB613E6B925}" srcOrd="0" destOrd="0" presId="urn:microsoft.com/office/officeart/2005/8/layout/cycle8"/>
    <dgm:cxn modelId="{7FEA2C3C-BE09-40EA-8E27-C5EEEE7CAC40}" type="presOf" srcId="{BBE606E4-67EF-4322-8D6E-63951A1656B6}" destId="{0F0B0A85-6E79-44C4-B477-48AD3E9781A6}" srcOrd="0" destOrd="0" presId="urn:microsoft.com/office/officeart/2005/8/layout/cycle8"/>
    <dgm:cxn modelId="{9A4BE476-4F07-4EEB-8B75-DEE911B6733A}" srcId="{05526AD5-07D4-459F-A794-46BF508EAFD5}" destId="{0A707DDC-1978-4049-82F4-F73F23C8C62B}" srcOrd="2" destOrd="0" parTransId="{3BE52D78-59A8-4AA5-BA25-F983AB578F42}" sibTransId="{8AB1946C-2911-49EB-8FAA-FB30D63BC86C}"/>
    <dgm:cxn modelId="{BDC630FC-3968-404F-97E2-135BF9A75BD6}" type="presOf" srcId="{55D57DDA-2DC2-4AC5-A41E-59A49EFA6C22}" destId="{F874C0E8-A86C-4DFE-ABC9-DE4868765BFB}" srcOrd="1" destOrd="0" presId="urn:microsoft.com/office/officeart/2005/8/layout/cycle8"/>
    <dgm:cxn modelId="{F92387FA-3248-44DF-937D-219F5AC7C08B}" type="presOf" srcId="{0A707DDC-1978-4049-82F4-F73F23C8C62B}" destId="{C6399683-B33C-4733-B50B-ACAD6395D1EB}" srcOrd="1" destOrd="0" presId="urn:microsoft.com/office/officeart/2005/8/layout/cycle8"/>
    <dgm:cxn modelId="{804F22E9-B5B3-4ABF-B9F4-A012F30F0E70}" type="presOf" srcId="{05526AD5-07D4-459F-A794-46BF508EAFD5}" destId="{DD2199F7-5BEF-4DEF-98EF-201285DFCFBD}" srcOrd="0" destOrd="0" presId="urn:microsoft.com/office/officeart/2005/8/layout/cycle8"/>
    <dgm:cxn modelId="{1F1EDBF5-F9F0-4C52-85A8-6A898422BD60}" type="presOf" srcId="{BBE606E4-67EF-4322-8D6E-63951A1656B6}" destId="{F0BE38D3-F417-4DF4-A394-D259350B1CC7}" srcOrd="1" destOrd="0" presId="urn:microsoft.com/office/officeart/2005/8/layout/cycle8"/>
    <dgm:cxn modelId="{EAA54B6C-D555-444B-BF27-AD771AB6D674}" srcId="{05526AD5-07D4-459F-A794-46BF508EAFD5}" destId="{BBE606E4-67EF-4322-8D6E-63951A1656B6}" srcOrd="4" destOrd="0" parTransId="{BEA624D4-DE1D-4E92-8A48-4B97E4613881}" sibTransId="{A8B07A04-6D94-48CF-A013-306849F16216}"/>
    <dgm:cxn modelId="{A61A9DD9-35F9-4659-B940-61E9A5DD642C}" srcId="{05526AD5-07D4-459F-A794-46BF508EAFD5}" destId="{DF80EF13-A467-42C8-B4E5-0E5246BE4FFA}" srcOrd="1" destOrd="0" parTransId="{48F46961-3B03-4C15-A2E9-3FF10154FF17}" sibTransId="{F9CFBE28-0BF5-4F7C-A4C0-FE63B79F0570}"/>
    <dgm:cxn modelId="{88D82456-9F38-46C7-9588-1CAB2428C865}" srcId="{05526AD5-07D4-459F-A794-46BF508EAFD5}" destId="{55D57DDA-2DC2-4AC5-A41E-59A49EFA6C22}" srcOrd="3" destOrd="0" parTransId="{67583BD5-6407-4370-9572-244B13026C1B}" sibTransId="{C4A931CE-3492-4086-90C8-398B5820B3F2}"/>
    <dgm:cxn modelId="{D4C23CDC-DB54-4F19-A105-AC7E6B68AC9F}" type="presOf" srcId="{DF80EF13-A467-42C8-B4E5-0E5246BE4FFA}" destId="{202C1080-69FE-489E-ACAD-0026958B1A37}" srcOrd="0" destOrd="0" presId="urn:microsoft.com/office/officeart/2005/8/layout/cycle8"/>
    <dgm:cxn modelId="{7D8F5B91-1329-4428-A064-399417929209}" type="presParOf" srcId="{DD2199F7-5BEF-4DEF-98EF-201285DFCFBD}" destId="{5229C4C1-28F2-46A4-B82A-DBB613E6B925}" srcOrd="0" destOrd="0" presId="urn:microsoft.com/office/officeart/2005/8/layout/cycle8"/>
    <dgm:cxn modelId="{0CCABA9B-6235-4BB7-B9F4-59F7C1B89F0A}" type="presParOf" srcId="{DD2199F7-5BEF-4DEF-98EF-201285DFCFBD}" destId="{68274B14-BDB4-4255-89A1-0ADB96077BDA}" srcOrd="1" destOrd="0" presId="urn:microsoft.com/office/officeart/2005/8/layout/cycle8"/>
    <dgm:cxn modelId="{EAFC962F-688F-4503-A834-5915DCC3066E}" type="presParOf" srcId="{DD2199F7-5BEF-4DEF-98EF-201285DFCFBD}" destId="{16DC610B-EA01-42A5-AF31-0BE4D5E99819}" srcOrd="2" destOrd="0" presId="urn:microsoft.com/office/officeart/2005/8/layout/cycle8"/>
    <dgm:cxn modelId="{F5E30B4B-93EF-4353-9303-2809EAF55E67}" type="presParOf" srcId="{DD2199F7-5BEF-4DEF-98EF-201285DFCFBD}" destId="{5A21F269-7675-4E21-AAA0-667630384C03}" srcOrd="3" destOrd="0" presId="urn:microsoft.com/office/officeart/2005/8/layout/cycle8"/>
    <dgm:cxn modelId="{F3397FA2-EEEE-4DB9-86BD-E52E2224ACB0}" type="presParOf" srcId="{DD2199F7-5BEF-4DEF-98EF-201285DFCFBD}" destId="{202C1080-69FE-489E-ACAD-0026958B1A37}" srcOrd="4" destOrd="0" presId="urn:microsoft.com/office/officeart/2005/8/layout/cycle8"/>
    <dgm:cxn modelId="{79F92E67-ECA3-4777-9516-20DE34A351CE}" type="presParOf" srcId="{DD2199F7-5BEF-4DEF-98EF-201285DFCFBD}" destId="{E3363DA7-B4AE-41FC-830F-6F9B88889948}" srcOrd="5" destOrd="0" presId="urn:microsoft.com/office/officeart/2005/8/layout/cycle8"/>
    <dgm:cxn modelId="{9CB0928D-998A-4FBB-8EB0-9D40ACE2D835}" type="presParOf" srcId="{DD2199F7-5BEF-4DEF-98EF-201285DFCFBD}" destId="{32341CDD-3025-4E9B-B9C2-49B3C2F57C06}" srcOrd="6" destOrd="0" presId="urn:microsoft.com/office/officeart/2005/8/layout/cycle8"/>
    <dgm:cxn modelId="{2167D0F9-FE23-4462-BBB0-BE7720DCE11C}" type="presParOf" srcId="{DD2199F7-5BEF-4DEF-98EF-201285DFCFBD}" destId="{5CE4CA80-00FA-42DC-B086-ED1D52F009FF}" srcOrd="7" destOrd="0" presId="urn:microsoft.com/office/officeart/2005/8/layout/cycle8"/>
    <dgm:cxn modelId="{02230690-596E-4F05-BB4B-76AF30EBFAE7}" type="presParOf" srcId="{DD2199F7-5BEF-4DEF-98EF-201285DFCFBD}" destId="{D5527B85-8489-4154-BFD9-9D5A91814BBA}" srcOrd="8" destOrd="0" presId="urn:microsoft.com/office/officeart/2005/8/layout/cycle8"/>
    <dgm:cxn modelId="{608CDA81-A63F-4147-B3D0-FF19D20804B0}" type="presParOf" srcId="{DD2199F7-5BEF-4DEF-98EF-201285DFCFBD}" destId="{C6927BFB-C95E-4792-8A90-AF2DF58E400C}" srcOrd="9" destOrd="0" presId="urn:microsoft.com/office/officeart/2005/8/layout/cycle8"/>
    <dgm:cxn modelId="{964D2C98-A9DA-41EA-9FF5-8CAD91B583E5}" type="presParOf" srcId="{DD2199F7-5BEF-4DEF-98EF-201285DFCFBD}" destId="{344B61DD-128D-441C-A8A7-34FCE43C2B30}" srcOrd="10" destOrd="0" presId="urn:microsoft.com/office/officeart/2005/8/layout/cycle8"/>
    <dgm:cxn modelId="{3325A960-7623-405F-A585-7BA0D0A778B4}" type="presParOf" srcId="{DD2199F7-5BEF-4DEF-98EF-201285DFCFBD}" destId="{C6399683-B33C-4733-B50B-ACAD6395D1EB}" srcOrd="11" destOrd="0" presId="urn:microsoft.com/office/officeart/2005/8/layout/cycle8"/>
    <dgm:cxn modelId="{23BDD14C-1199-4F6D-8A5D-0C54094281E8}" type="presParOf" srcId="{DD2199F7-5BEF-4DEF-98EF-201285DFCFBD}" destId="{4DD913F8-AC85-40C3-8F09-0571BE93DE1D}" srcOrd="12" destOrd="0" presId="urn:microsoft.com/office/officeart/2005/8/layout/cycle8"/>
    <dgm:cxn modelId="{41963283-D845-4C5E-8849-B009804B87FB}" type="presParOf" srcId="{DD2199F7-5BEF-4DEF-98EF-201285DFCFBD}" destId="{5E1F24F7-791C-4733-B0B7-F9B6AD38BFD0}" srcOrd="13" destOrd="0" presId="urn:microsoft.com/office/officeart/2005/8/layout/cycle8"/>
    <dgm:cxn modelId="{90AC96D4-8331-43C3-9891-E912F84EC226}" type="presParOf" srcId="{DD2199F7-5BEF-4DEF-98EF-201285DFCFBD}" destId="{18C18010-FE71-4681-BCB4-195AC9BF5848}" srcOrd="14" destOrd="0" presId="urn:microsoft.com/office/officeart/2005/8/layout/cycle8"/>
    <dgm:cxn modelId="{FA4C8FF7-A9B7-4753-9EBB-D87EA47DE9C0}" type="presParOf" srcId="{DD2199F7-5BEF-4DEF-98EF-201285DFCFBD}" destId="{F874C0E8-A86C-4DFE-ABC9-DE4868765BFB}" srcOrd="15" destOrd="0" presId="urn:microsoft.com/office/officeart/2005/8/layout/cycle8"/>
    <dgm:cxn modelId="{67053C36-4D70-4266-9EB1-D470DB0E99AB}" type="presParOf" srcId="{DD2199F7-5BEF-4DEF-98EF-201285DFCFBD}" destId="{0F0B0A85-6E79-44C4-B477-48AD3E9781A6}" srcOrd="16" destOrd="0" presId="urn:microsoft.com/office/officeart/2005/8/layout/cycle8"/>
    <dgm:cxn modelId="{71C82EB4-3BB4-4930-9DAF-6D3357904308}" type="presParOf" srcId="{DD2199F7-5BEF-4DEF-98EF-201285DFCFBD}" destId="{643CBBD9-2733-426B-808D-E307A629A131}" srcOrd="17" destOrd="0" presId="urn:microsoft.com/office/officeart/2005/8/layout/cycle8"/>
    <dgm:cxn modelId="{B70C781C-E70A-47F7-AFC3-4EFC2B7110A8}" type="presParOf" srcId="{DD2199F7-5BEF-4DEF-98EF-201285DFCFBD}" destId="{074C719A-D7E3-479A-8F2F-F2D2FC531513}" srcOrd="18" destOrd="0" presId="urn:microsoft.com/office/officeart/2005/8/layout/cycle8"/>
    <dgm:cxn modelId="{2D5FC497-5A6C-4FFE-908B-F764E3BCB84A}" type="presParOf" srcId="{DD2199F7-5BEF-4DEF-98EF-201285DFCFBD}" destId="{F0BE38D3-F417-4DF4-A394-D259350B1CC7}" srcOrd="19" destOrd="0" presId="urn:microsoft.com/office/officeart/2005/8/layout/cycle8"/>
    <dgm:cxn modelId="{8EBE008F-F098-4F17-8020-FB7E939B73CC}" type="presParOf" srcId="{DD2199F7-5BEF-4DEF-98EF-201285DFCFBD}" destId="{962CC154-8AF2-480E-9992-19E6A506B929}" srcOrd="20" destOrd="0" presId="urn:microsoft.com/office/officeart/2005/8/layout/cycle8"/>
    <dgm:cxn modelId="{C0FB4382-613B-4482-9266-16D175926353}" type="presParOf" srcId="{DD2199F7-5BEF-4DEF-98EF-201285DFCFBD}" destId="{12E3F7F2-08D9-4F52-99F3-64396990CF5C}" srcOrd="21" destOrd="0" presId="urn:microsoft.com/office/officeart/2005/8/layout/cycle8"/>
    <dgm:cxn modelId="{A59638AC-4929-4C8F-9655-075549388BBA}" type="presParOf" srcId="{DD2199F7-5BEF-4DEF-98EF-201285DFCFBD}" destId="{C981887B-060D-4F56-9002-50B669198C25}" srcOrd="22" destOrd="0" presId="urn:microsoft.com/office/officeart/2005/8/layout/cycle8"/>
    <dgm:cxn modelId="{85E2F44A-CEF1-4FE4-B926-277440DEDE12}" type="presParOf" srcId="{DD2199F7-5BEF-4DEF-98EF-201285DFCFBD}" destId="{08D3275E-1627-449F-8F88-8FA60B461343}" srcOrd="23" destOrd="0" presId="urn:microsoft.com/office/officeart/2005/8/layout/cycle8"/>
    <dgm:cxn modelId="{A48C0CDF-DD18-4F45-A958-03E5932E37D1}" type="presParOf" srcId="{DD2199F7-5BEF-4DEF-98EF-201285DFCFBD}" destId="{DF194A6E-3842-4D14-8348-D83E6E203277}" srcOrd="2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9C4C1-28F2-46A4-B82A-DBB613E6B925}">
      <dsp:nvSpPr>
        <dsp:cNvPr id="0" name=""/>
        <dsp:cNvSpPr/>
      </dsp:nvSpPr>
      <dsp:spPr>
        <a:xfrm>
          <a:off x="1105509" y="283006"/>
          <a:ext cx="3840480" cy="3840480"/>
        </a:xfrm>
        <a:prstGeom prst="pie">
          <a:avLst>
            <a:gd name="adj1" fmla="val 16200000"/>
            <a:gd name="adj2" fmla="val 20520000"/>
          </a:avLst>
        </a:prstGeom>
        <a:solidFill>
          <a:srgbClr val="1F497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Calibri"/>
              <a:ea typeface="+mn-ea"/>
              <a:cs typeface="+mn-cs"/>
            </a:rPr>
            <a:t>Speed</a:t>
          </a:r>
        </a:p>
        <a:p>
          <a:pPr lvl="0" algn="ctr" defTabSz="800100">
            <a:lnSpc>
              <a:spcPct val="90000"/>
            </a:lnSpc>
            <a:spcBef>
              <a:spcPct val="0"/>
            </a:spcBef>
            <a:spcAft>
              <a:spcPct val="35000"/>
            </a:spcAft>
          </a:pPr>
          <a:r>
            <a:rPr lang="en-US" sz="1050" b="1" kern="1200" dirty="0" smtClean="0">
              <a:solidFill>
                <a:sysClr val="window" lastClr="FFFFFF"/>
              </a:solidFill>
              <a:latin typeface="Calibri"/>
              <a:ea typeface="+mn-ea"/>
              <a:cs typeface="+mn-cs"/>
            </a:rPr>
            <a:t>Timely Payout</a:t>
          </a:r>
          <a:endParaRPr lang="en-US" sz="1050" b="1" kern="1200" dirty="0">
            <a:solidFill>
              <a:sysClr val="window" lastClr="FFFFFF"/>
            </a:solidFill>
            <a:latin typeface="Calibri"/>
            <a:ea typeface="+mn-ea"/>
            <a:cs typeface="+mn-cs"/>
          </a:endParaRPr>
        </a:p>
      </dsp:txBody>
      <dsp:txXfrm>
        <a:off x="3108959" y="928573"/>
        <a:ext cx="1234440" cy="822960"/>
      </dsp:txXfrm>
    </dsp:sp>
    <dsp:sp modelId="{202C1080-69FE-489E-ACAD-0026958B1A37}">
      <dsp:nvSpPr>
        <dsp:cNvPr id="0" name=""/>
        <dsp:cNvSpPr/>
      </dsp:nvSpPr>
      <dsp:spPr>
        <a:xfrm>
          <a:off x="1138427" y="385419"/>
          <a:ext cx="3840480" cy="3840480"/>
        </a:xfrm>
        <a:prstGeom prst="pie">
          <a:avLst>
            <a:gd name="adj1" fmla="val 20520000"/>
            <a:gd name="adj2" fmla="val 3240000"/>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Reliability</a:t>
          </a:r>
          <a:endParaRPr lang="en-US" sz="1100" b="1" kern="1200" dirty="0" smtClean="0">
            <a:solidFill>
              <a:sysClr val="window" lastClr="FFFFFF"/>
            </a:solidFill>
            <a:latin typeface="Calibri"/>
            <a:ea typeface="+mn-ea"/>
            <a:cs typeface="+mn-cs"/>
          </a:endParaRPr>
        </a:p>
        <a:p>
          <a:pPr lvl="0" algn="ctr" defTabSz="622300">
            <a:lnSpc>
              <a:spcPct val="90000"/>
            </a:lnSpc>
            <a:spcBef>
              <a:spcPct val="0"/>
            </a:spcBef>
            <a:spcAft>
              <a:spcPct val="35000"/>
            </a:spcAft>
          </a:pPr>
          <a:r>
            <a:rPr lang="en-US" sz="1050" b="1" kern="1200" dirty="0" smtClean="0">
              <a:solidFill>
                <a:sysClr val="window" lastClr="FFFFFF"/>
              </a:solidFill>
              <a:latin typeface="Calibri"/>
              <a:ea typeface="+mn-ea"/>
              <a:cs typeface="+mn-cs"/>
            </a:rPr>
            <a:t>Consistent performance among payouts</a:t>
          </a:r>
          <a:endParaRPr lang="en-US" sz="1050" b="1" kern="1200" dirty="0">
            <a:solidFill>
              <a:sysClr val="window" lastClr="FFFFFF"/>
            </a:solidFill>
            <a:latin typeface="Calibri"/>
            <a:ea typeface="+mn-ea"/>
            <a:cs typeface="+mn-cs"/>
          </a:endParaRPr>
        </a:p>
      </dsp:txBody>
      <dsp:txXfrm>
        <a:off x="3611880" y="2140153"/>
        <a:ext cx="1143000" cy="914400"/>
      </dsp:txXfrm>
    </dsp:sp>
    <dsp:sp modelId="{D5527B85-8489-4154-BFD9-9D5A91814BBA}">
      <dsp:nvSpPr>
        <dsp:cNvPr id="0" name=""/>
        <dsp:cNvSpPr/>
      </dsp:nvSpPr>
      <dsp:spPr>
        <a:xfrm>
          <a:off x="1051559" y="448513"/>
          <a:ext cx="3840480" cy="3840480"/>
        </a:xfrm>
        <a:prstGeom prst="pie">
          <a:avLst>
            <a:gd name="adj1" fmla="val 3240000"/>
            <a:gd name="adj2" fmla="val 7560000"/>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Flexibility</a:t>
          </a:r>
        </a:p>
        <a:p>
          <a:pPr lvl="0" algn="ctr" defTabSz="622300">
            <a:lnSpc>
              <a:spcPct val="90000"/>
            </a:lnSpc>
            <a:spcBef>
              <a:spcPct val="0"/>
            </a:spcBef>
            <a:spcAft>
              <a:spcPct val="35000"/>
            </a:spcAft>
          </a:pPr>
          <a:r>
            <a:rPr lang="en-US" sz="1050" b="1" kern="1200" dirty="0" smtClean="0">
              <a:solidFill>
                <a:sysClr val="window" lastClr="FFFFFF"/>
              </a:solidFill>
              <a:latin typeface="Calibri"/>
              <a:ea typeface="+mn-ea"/>
              <a:cs typeface="+mn-cs"/>
            </a:rPr>
            <a:t>Adaptability to new processes or products</a:t>
          </a:r>
          <a:endParaRPr lang="en-US" sz="1050" b="1" kern="1200" dirty="0">
            <a:solidFill>
              <a:sysClr val="window" lastClr="FFFFFF"/>
            </a:solidFill>
            <a:latin typeface="Calibri"/>
            <a:ea typeface="+mn-ea"/>
            <a:cs typeface="+mn-cs"/>
          </a:endParaRPr>
        </a:p>
      </dsp:txBody>
      <dsp:txXfrm>
        <a:off x="2423160" y="3145993"/>
        <a:ext cx="1097280" cy="1005840"/>
      </dsp:txXfrm>
    </dsp:sp>
    <dsp:sp modelId="{4DD913F8-AC85-40C3-8F09-0571BE93DE1D}">
      <dsp:nvSpPr>
        <dsp:cNvPr id="0" name=""/>
        <dsp:cNvSpPr/>
      </dsp:nvSpPr>
      <dsp:spPr>
        <a:xfrm>
          <a:off x="964691" y="385419"/>
          <a:ext cx="3840480" cy="3840480"/>
        </a:xfrm>
        <a:prstGeom prst="pie">
          <a:avLst>
            <a:gd name="adj1" fmla="val 7560000"/>
            <a:gd name="adj2" fmla="val 11880000"/>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Cost</a:t>
          </a:r>
        </a:p>
        <a:p>
          <a:pPr lvl="0" algn="ctr" defTabSz="711200">
            <a:lnSpc>
              <a:spcPct val="90000"/>
            </a:lnSpc>
            <a:spcBef>
              <a:spcPct val="0"/>
            </a:spcBef>
            <a:spcAft>
              <a:spcPct val="35000"/>
            </a:spcAft>
          </a:pPr>
          <a:r>
            <a:rPr lang="en-US" sz="1100" b="1" kern="1200" dirty="0" smtClean="0">
              <a:solidFill>
                <a:sysClr val="window" lastClr="FFFFFF"/>
              </a:solidFill>
              <a:latin typeface="Calibri"/>
              <a:ea typeface="+mn-ea"/>
              <a:cs typeface="+mn-cs"/>
            </a:rPr>
            <a:t>Amount incurred to effect payout </a:t>
          </a:r>
          <a:endParaRPr lang="en-US" sz="1100" b="1" kern="1200" dirty="0">
            <a:solidFill>
              <a:sysClr val="window" lastClr="FFFFFF"/>
            </a:solidFill>
            <a:latin typeface="Calibri"/>
            <a:ea typeface="+mn-ea"/>
            <a:cs typeface="+mn-cs"/>
          </a:endParaRPr>
        </a:p>
      </dsp:txBody>
      <dsp:txXfrm>
        <a:off x="1188719" y="2140153"/>
        <a:ext cx="1143000" cy="914400"/>
      </dsp:txXfrm>
    </dsp:sp>
    <dsp:sp modelId="{0F0B0A85-6E79-44C4-B477-48AD3E9781A6}">
      <dsp:nvSpPr>
        <dsp:cNvPr id="0" name=""/>
        <dsp:cNvSpPr/>
      </dsp:nvSpPr>
      <dsp:spPr>
        <a:xfrm>
          <a:off x="997610" y="283006"/>
          <a:ext cx="3840480" cy="3840480"/>
        </a:xfrm>
        <a:prstGeom prst="pie">
          <a:avLst>
            <a:gd name="adj1" fmla="val 11880000"/>
            <a:gd name="adj2" fmla="val 16200000"/>
          </a:avLst>
        </a:prstGeom>
        <a:solidFill>
          <a:srgbClr val="1F497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Calibri"/>
              <a:ea typeface="+mn-ea"/>
              <a:cs typeface="+mn-cs"/>
            </a:rPr>
            <a:t>Quality	</a:t>
          </a:r>
        </a:p>
        <a:p>
          <a:pPr lvl="0" algn="ctr" defTabSz="800100">
            <a:lnSpc>
              <a:spcPct val="90000"/>
            </a:lnSpc>
            <a:spcBef>
              <a:spcPct val="0"/>
            </a:spcBef>
            <a:spcAft>
              <a:spcPct val="35000"/>
            </a:spcAft>
          </a:pPr>
          <a:r>
            <a:rPr lang="en-US" sz="1050" b="1" kern="1200" dirty="0" smtClean="0">
              <a:solidFill>
                <a:sysClr val="window" lastClr="FFFFFF"/>
              </a:solidFill>
              <a:latin typeface="Calibri"/>
              <a:ea typeface="+mn-ea"/>
              <a:cs typeface="+mn-cs"/>
            </a:rPr>
            <a:t>Accurate Payout</a:t>
          </a:r>
          <a:endParaRPr lang="en-US" sz="1050" b="1" kern="1200" dirty="0">
            <a:solidFill>
              <a:sysClr val="window" lastClr="FFFFFF"/>
            </a:solidFill>
            <a:latin typeface="Calibri"/>
            <a:ea typeface="+mn-ea"/>
            <a:cs typeface="+mn-cs"/>
          </a:endParaRPr>
        </a:p>
      </dsp:txBody>
      <dsp:txXfrm>
        <a:off x="1600199" y="928573"/>
        <a:ext cx="1234440" cy="822960"/>
      </dsp:txXfrm>
    </dsp:sp>
    <dsp:sp modelId="{962CC154-8AF2-480E-9992-19E6A506B929}">
      <dsp:nvSpPr>
        <dsp:cNvPr id="0" name=""/>
        <dsp:cNvSpPr/>
      </dsp:nvSpPr>
      <dsp:spPr>
        <a:xfrm>
          <a:off x="867584" y="45262"/>
          <a:ext cx="4315968" cy="4315968"/>
        </a:xfrm>
        <a:prstGeom prst="circularArrow">
          <a:avLst>
            <a:gd name="adj1" fmla="val 5085"/>
            <a:gd name="adj2" fmla="val 327528"/>
            <a:gd name="adj3" fmla="val 20192361"/>
            <a:gd name="adj4" fmla="val 16200324"/>
            <a:gd name="adj5" fmla="val 5932"/>
          </a:avLst>
        </a:prstGeom>
        <a:solidFill>
          <a:srgbClr val="F79646">
            <a:lumMod val="75000"/>
          </a:srgbClr>
        </a:solidFill>
        <a:ln>
          <a:solidFill>
            <a:srgbClr val="F79646">
              <a:lumMod val="75000"/>
            </a:srgb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12E3F7F2-08D9-4F52-99F3-64396990CF5C}">
      <dsp:nvSpPr>
        <dsp:cNvPr id="0" name=""/>
        <dsp:cNvSpPr/>
      </dsp:nvSpPr>
      <dsp:spPr>
        <a:xfrm>
          <a:off x="900949" y="147641"/>
          <a:ext cx="4315968" cy="4315968"/>
        </a:xfrm>
        <a:prstGeom prst="circularArrow">
          <a:avLst>
            <a:gd name="adj1" fmla="val 5085"/>
            <a:gd name="adj2" fmla="val 327528"/>
            <a:gd name="adj3" fmla="val 2912753"/>
            <a:gd name="adj4" fmla="val 20519953"/>
            <a:gd name="adj5" fmla="val 5932"/>
          </a:avLst>
        </a:prstGeom>
        <a:solidFill>
          <a:srgbClr val="F79646">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C981887B-060D-4F56-9002-50B669198C25}">
      <dsp:nvSpPr>
        <dsp:cNvPr id="0" name=""/>
        <dsp:cNvSpPr/>
      </dsp:nvSpPr>
      <dsp:spPr>
        <a:xfrm>
          <a:off x="719900" y="210928"/>
          <a:ext cx="4315968" cy="4315968"/>
        </a:xfrm>
        <a:prstGeom prst="circularArrow">
          <a:avLst>
            <a:gd name="adj1" fmla="val 5085"/>
            <a:gd name="adj2" fmla="val 327528"/>
            <a:gd name="adj3" fmla="val 7232777"/>
            <a:gd name="adj4" fmla="val 3239695"/>
            <a:gd name="adj5" fmla="val 5932"/>
          </a:avLst>
        </a:prstGeom>
        <a:solidFill>
          <a:srgbClr val="F79646">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08D3275E-1627-449F-8F88-8FA60B461343}">
      <dsp:nvSpPr>
        <dsp:cNvPr id="0" name=""/>
        <dsp:cNvSpPr/>
      </dsp:nvSpPr>
      <dsp:spPr>
        <a:xfrm>
          <a:off x="726682" y="147641"/>
          <a:ext cx="4315968" cy="4315968"/>
        </a:xfrm>
        <a:prstGeom prst="circularArrow">
          <a:avLst>
            <a:gd name="adj1" fmla="val 5085"/>
            <a:gd name="adj2" fmla="val 327528"/>
            <a:gd name="adj3" fmla="val 11552519"/>
            <a:gd name="adj4" fmla="val 7559718"/>
            <a:gd name="adj5" fmla="val 5932"/>
          </a:avLst>
        </a:prstGeom>
        <a:solidFill>
          <a:srgbClr val="F79646">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DF194A6E-3842-4D14-8348-D83E6E203277}">
      <dsp:nvSpPr>
        <dsp:cNvPr id="0" name=""/>
        <dsp:cNvSpPr/>
      </dsp:nvSpPr>
      <dsp:spPr>
        <a:xfrm>
          <a:off x="760047" y="45262"/>
          <a:ext cx="4315968" cy="4315968"/>
        </a:xfrm>
        <a:prstGeom prst="circularArrow">
          <a:avLst>
            <a:gd name="adj1" fmla="val 5085"/>
            <a:gd name="adj2" fmla="val 327528"/>
            <a:gd name="adj3" fmla="val 15872148"/>
            <a:gd name="adj4" fmla="val 11880111"/>
            <a:gd name="adj5" fmla="val 5932"/>
          </a:avLst>
        </a:prstGeom>
        <a:solidFill>
          <a:srgbClr val="F79646">
            <a:lumMod val="75000"/>
          </a:srgbClr>
        </a:solidFill>
        <a:ln>
          <a:solidFill>
            <a:srgbClr val="F79646">
              <a:lumMod val="50000"/>
            </a:srgbClr>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TW" altLang="zh-TW"/>
          </a:p>
        </p:txBody>
      </p:sp>
      <p:sp>
        <p:nvSpPr>
          <p:cNvPr id="11264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zh-TW" altLang="zh-TW"/>
          </a:p>
        </p:txBody>
      </p:sp>
      <p:sp>
        <p:nvSpPr>
          <p:cNvPr id="11264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TW" altLang="zh-TW"/>
          </a:p>
        </p:txBody>
      </p:sp>
      <p:sp>
        <p:nvSpPr>
          <p:cNvPr id="11264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0769A1B-4DC7-4244-B520-41A6E26C851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TW" altLang="zh-TW"/>
          </a:p>
        </p:txBody>
      </p:sp>
      <p:sp>
        <p:nvSpPr>
          <p:cNvPr id="1085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zh-TW" altLang="zh-TW"/>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TW" altLang="zh-TW"/>
          </a:p>
        </p:txBody>
      </p:sp>
      <p:sp>
        <p:nvSpPr>
          <p:cNvPr id="1085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C99DE7-1EEF-4612-96C4-BB4D1950F41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F3E1DE7D-4A35-4B77-AE5F-15C3D33DC979}" type="slidenum">
              <a:rPr lang="en-US" altLang="zh-TW"/>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4036" name="Slide Number Placeholder 3"/>
          <p:cNvSpPr>
            <a:spLocks noGrp="1"/>
          </p:cNvSpPr>
          <p:nvPr>
            <p:ph type="sldNum" sz="quarter" idx="5"/>
          </p:nvPr>
        </p:nvSpPr>
        <p:spPr>
          <a:noFill/>
          <a:ln>
            <a:miter lim="800000"/>
            <a:headEnd/>
            <a:tailEnd/>
          </a:ln>
        </p:spPr>
        <p:txBody>
          <a:bodyPr/>
          <a:lstStyle/>
          <a:p>
            <a:fld id="{D240E3E9-BEB8-4943-9F47-56F194B95F4E}" type="slidenum">
              <a:rPr lang="en-US" altLang="zh-TW"/>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5060" name="Slide Number Placeholder 3"/>
          <p:cNvSpPr>
            <a:spLocks noGrp="1"/>
          </p:cNvSpPr>
          <p:nvPr>
            <p:ph type="sldNum" sz="quarter" idx="5"/>
          </p:nvPr>
        </p:nvSpPr>
        <p:spPr>
          <a:noFill/>
          <a:ln>
            <a:miter lim="800000"/>
            <a:headEnd/>
            <a:tailEnd/>
          </a:ln>
        </p:spPr>
        <p:txBody>
          <a:bodyPr/>
          <a:lstStyle/>
          <a:p>
            <a:fld id="{5BEC9101-5AFF-444D-AB42-99179C32D14B}" type="slidenum">
              <a:rPr lang="en-US" altLang="zh-TW"/>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GB" altLang="zh-TW" smtClean="0">
              <a:ea typeface="ＭＳ Ｐゴシック" pitchFamily="34" charset="-128"/>
            </a:endParaRPr>
          </a:p>
        </p:txBody>
      </p:sp>
      <p:sp>
        <p:nvSpPr>
          <p:cNvPr id="46084" name="Slide Number Placeholder 3"/>
          <p:cNvSpPr>
            <a:spLocks noGrp="1"/>
          </p:cNvSpPr>
          <p:nvPr>
            <p:ph type="sldNum" sz="quarter" idx="5"/>
          </p:nvPr>
        </p:nvSpPr>
        <p:spPr>
          <a:noFill/>
          <a:ln>
            <a:miter lim="800000"/>
            <a:headEnd/>
            <a:tailEnd/>
          </a:ln>
        </p:spPr>
        <p:txBody>
          <a:bodyPr/>
          <a:lstStyle/>
          <a:p>
            <a:fld id="{BD99441A-BB85-4B21-9669-C4F6DE87BC87}" type="slidenum">
              <a:rPr lang="en-US" altLang="zh-TW"/>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7108" name="Slide Number Placeholder 3"/>
          <p:cNvSpPr>
            <a:spLocks noGrp="1"/>
          </p:cNvSpPr>
          <p:nvPr>
            <p:ph type="sldNum" sz="quarter" idx="5"/>
          </p:nvPr>
        </p:nvSpPr>
        <p:spPr>
          <a:noFill/>
          <a:ln>
            <a:miter lim="800000"/>
            <a:headEnd/>
            <a:tailEnd/>
          </a:ln>
        </p:spPr>
        <p:txBody>
          <a:bodyPr/>
          <a:lstStyle/>
          <a:p>
            <a:fld id="{45C083B6-B5E4-4615-8871-D39E103C20E1}" type="slidenum">
              <a:rPr lang="en-US" altLang="zh-TW"/>
              <a:pPr/>
              <a:t>14</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8132" name="Slide Number Placeholder 3"/>
          <p:cNvSpPr>
            <a:spLocks noGrp="1"/>
          </p:cNvSpPr>
          <p:nvPr>
            <p:ph type="sldNum" sz="quarter" idx="5"/>
          </p:nvPr>
        </p:nvSpPr>
        <p:spPr>
          <a:noFill/>
          <a:ln>
            <a:miter lim="800000"/>
            <a:headEnd/>
            <a:tailEnd/>
          </a:ln>
        </p:spPr>
        <p:txBody>
          <a:bodyPr/>
          <a:lstStyle/>
          <a:p>
            <a:fld id="{AC2A3EA3-ECBC-46FD-AC75-25461143A067}" type="slidenum">
              <a:rPr lang="en-US" altLang="zh-TW"/>
              <a:pPr/>
              <a:t>15</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9156" name="Slide Number Placeholder 3"/>
          <p:cNvSpPr>
            <a:spLocks noGrp="1"/>
          </p:cNvSpPr>
          <p:nvPr>
            <p:ph type="sldNum" sz="quarter" idx="5"/>
          </p:nvPr>
        </p:nvSpPr>
        <p:spPr>
          <a:noFill/>
          <a:ln>
            <a:miter lim="800000"/>
            <a:headEnd/>
            <a:tailEnd/>
          </a:ln>
        </p:spPr>
        <p:txBody>
          <a:bodyPr/>
          <a:lstStyle/>
          <a:p>
            <a:fld id="{4E544CBD-FD71-4C46-B53B-18F78E38BF55}" type="slidenum">
              <a:rPr lang="en-US" altLang="zh-TW"/>
              <a:pPr/>
              <a:t>16</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63DCEF12-D279-4FB3-B29C-5542A3234AED}" type="slidenum">
              <a:rPr lang="en-US" altLang="zh-TW"/>
              <a:pPr/>
              <a:t>17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51204" name="Slide Number Placeholder 3"/>
          <p:cNvSpPr>
            <a:spLocks noGrp="1"/>
          </p:cNvSpPr>
          <p:nvPr>
            <p:ph type="sldNum" sz="quarter" idx="5"/>
          </p:nvPr>
        </p:nvSpPr>
        <p:spPr>
          <a:noFill/>
          <a:ln>
            <a:miter lim="800000"/>
            <a:headEnd/>
            <a:tailEnd/>
          </a:ln>
        </p:spPr>
        <p:txBody>
          <a:bodyPr/>
          <a:lstStyle/>
          <a:p>
            <a:fld id="{4392FADD-F7EC-4912-B2F1-7E9061DE639E}" type="slidenum">
              <a:rPr lang="en-US" altLang="zh-TW"/>
              <a:pPr/>
              <a:t>18</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52228" name="Slide Number Placeholder 3"/>
          <p:cNvSpPr>
            <a:spLocks noGrp="1"/>
          </p:cNvSpPr>
          <p:nvPr>
            <p:ph type="sldNum" sz="quarter" idx="5"/>
          </p:nvPr>
        </p:nvSpPr>
        <p:spPr>
          <a:noFill/>
          <a:ln>
            <a:miter lim="800000"/>
            <a:headEnd/>
            <a:tailEnd/>
          </a:ln>
        </p:spPr>
        <p:txBody>
          <a:bodyPr/>
          <a:lstStyle/>
          <a:p>
            <a:fld id="{8F641F67-D002-48C8-A311-5D3C57A62451}" type="slidenum">
              <a:rPr lang="en-US" altLang="zh-TW"/>
              <a:pPr/>
              <a:t>19</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53252" name="Slide Number Placeholder 3"/>
          <p:cNvSpPr>
            <a:spLocks noGrp="1"/>
          </p:cNvSpPr>
          <p:nvPr>
            <p:ph type="sldNum" sz="quarter" idx="5"/>
          </p:nvPr>
        </p:nvSpPr>
        <p:spPr>
          <a:noFill/>
          <a:ln>
            <a:miter lim="800000"/>
            <a:headEnd/>
            <a:tailEnd/>
          </a:ln>
        </p:spPr>
        <p:txBody>
          <a:bodyPr/>
          <a:lstStyle/>
          <a:p>
            <a:fld id="{0720968A-634A-452F-B822-A4349C029BF3}" type="slidenum">
              <a:rPr lang="en-US" altLang="zh-TW"/>
              <a:pPr/>
              <a:t>20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07A8D380-31B7-4F57-90CD-5BC4AF6C5C36}" type="slidenum">
              <a:rPr lang="en-US" altLang="zh-TW"/>
              <a:pPr/>
              <a:t>2</a:t>
            </a:fld>
            <a:endParaRPr lang="en-US" altLang="zh-TW"/>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zh-TW" smtClean="0">
              <a:ea typeface="ＭＳ Ｐゴシック" pitchFamily="34" charset="-128"/>
            </a:endParaRPr>
          </a:p>
          <a:p>
            <a:pPr eaLnBrk="1" hangingPunct="1"/>
            <a:endParaRPr lang="en-US" altLang="zh-TW"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36868" name="Slide Number Placeholder 3"/>
          <p:cNvSpPr>
            <a:spLocks noGrp="1"/>
          </p:cNvSpPr>
          <p:nvPr>
            <p:ph type="sldNum" sz="quarter" idx="5"/>
          </p:nvPr>
        </p:nvSpPr>
        <p:spPr>
          <a:noFill/>
          <a:ln>
            <a:miter lim="800000"/>
            <a:headEnd/>
            <a:tailEnd/>
          </a:ln>
        </p:spPr>
        <p:txBody>
          <a:bodyPr/>
          <a:lstStyle/>
          <a:p>
            <a:fld id="{81A93E34-2B5B-4D63-9DBB-DDFE67A03D0F}" type="slidenum">
              <a:rPr lang="en-US" altLang="zh-TW"/>
              <a:pPr/>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AE12F87F-9E0A-4D01-BCB4-338FF690E204}" type="slidenum">
              <a:rPr lang="en-US" altLang="zh-TW"/>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61C1EC24-E6E7-4CCA-8E3D-A5417FC7F762}" type="slidenum">
              <a:rPr lang="en-US" altLang="zh-TW"/>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65FC3235-60D6-4861-B1EA-23A0DF1E95A5}" type="slidenum">
              <a:rPr lang="en-US" altLang="zh-TW"/>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0964" name="Slide Number Placeholder 3"/>
          <p:cNvSpPr>
            <a:spLocks noGrp="1"/>
          </p:cNvSpPr>
          <p:nvPr>
            <p:ph type="sldNum" sz="quarter" idx="5"/>
          </p:nvPr>
        </p:nvSpPr>
        <p:spPr>
          <a:noFill/>
          <a:ln>
            <a:miter lim="800000"/>
            <a:headEnd/>
            <a:tailEnd/>
          </a:ln>
        </p:spPr>
        <p:txBody>
          <a:bodyPr/>
          <a:lstStyle/>
          <a:p>
            <a:fld id="{28FEAAAB-2A23-406D-82EC-F68033899ABA}" type="slidenum">
              <a:rPr lang="en-US" altLang="zh-TW"/>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1988" name="Slide Number Placeholder 3"/>
          <p:cNvSpPr>
            <a:spLocks noGrp="1"/>
          </p:cNvSpPr>
          <p:nvPr>
            <p:ph type="sldNum" sz="quarter" idx="5"/>
          </p:nvPr>
        </p:nvSpPr>
        <p:spPr>
          <a:noFill/>
          <a:ln>
            <a:miter lim="800000"/>
            <a:headEnd/>
            <a:tailEnd/>
          </a:ln>
        </p:spPr>
        <p:txBody>
          <a:bodyPr/>
          <a:lstStyle/>
          <a:p>
            <a:fld id="{83699BE9-B11F-4711-B746-DBBC5BA03A33}" type="slidenum">
              <a:rPr lang="en-US" altLang="zh-TW"/>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zh-TW" altLang="zh-TW" smtClean="0">
              <a:ea typeface="ＭＳ Ｐゴシック" pitchFamily="34" charset="-128"/>
            </a:endParaRPr>
          </a:p>
        </p:txBody>
      </p:sp>
      <p:sp>
        <p:nvSpPr>
          <p:cNvPr id="43012" name="Slide Number Placeholder 3"/>
          <p:cNvSpPr>
            <a:spLocks noGrp="1"/>
          </p:cNvSpPr>
          <p:nvPr>
            <p:ph type="sldNum" sz="quarter" idx="5"/>
          </p:nvPr>
        </p:nvSpPr>
        <p:spPr>
          <a:noFill/>
          <a:ln>
            <a:miter lim="800000"/>
            <a:headEnd/>
            <a:tailEnd/>
          </a:ln>
        </p:spPr>
        <p:txBody>
          <a:bodyPr/>
          <a:lstStyle/>
          <a:p>
            <a:fld id="{8262B711-29E5-4377-A26C-4D297A37D3F8}" type="slidenum">
              <a:rPr lang="en-US" altLang="zh-TW"/>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l="1346" t="30533" r="920" b="3734"/>
          <a:stretch>
            <a:fillRect/>
          </a:stretch>
        </p:blipFill>
        <p:spPr bwMode="auto">
          <a:xfrm rot="16200000">
            <a:off x="-3124200" y="3124200"/>
            <a:ext cx="6858000" cy="609600"/>
          </a:xfrm>
          <a:prstGeom prst="rect">
            <a:avLst/>
          </a:prstGeom>
          <a:noFill/>
          <a:ln w="9525">
            <a:noFill/>
            <a:miter lim="800000"/>
            <a:headEnd/>
            <a:tailEnd/>
          </a:ln>
        </p:spPr>
      </p:pic>
      <p:pic>
        <p:nvPicPr>
          <p:cNvPr id="5" name="Picture 13"/>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314700" y="5562600"/>
            <a:ext cx="3276600" cy="1209675"/>
          </a:xfrm>
          <a:prstGeom prst="rect">
            <a:avLst/>
          </a:prstGeom>
          <a:noFill/>
          <a:ln w="9525">
            <a:noFill/>
            <a:miter lim="800000"/>
            <a:headEnd/>
            <a:tailEnd/>
          </a:ln>
        </p:spPr>
      </p:pic>
      <p:sp>
        <p:nvSpPr>
          <p:cNvPr id="53251" name="Rectangle 3"/>
          <p:cNvSpPr>
            <a:spLocks noGrp="1" noChangeArrowheads="1"/>
          </p:cNvSpPr>
          <p:nvPr>
            <p:ph type="ctrTitle"/>
          </p:nvPr>
        </p:nvSpPr>
        <p:spPr>
          <a:xfrm>
            <a:off x="1066800" y="1828800"/>
            <a:ext cx="7772400" cy="1905000"/>
          </a:xfrm>
        </p:spPr>
        <p:txBody>
          <a:bodyPr/>
          <a:lstStyle>
            <a:lvl1pPr algn="ctr">
              <a:defRPr/>
            </a:lvl1pPr>
          </a:lstStyle>
          <a:p>
            <a:pPr lvl="0"/>
            <a:r>
              <a:rPr lang="en-US" noProof="0" smtClean="0"/>
              <a:t>Click to edit Master title style</a:t>
            </a:r>
          </a:p>
        </p:txBody>
      </p:sp>
      <p:sp>
        <p:nvSpPr>
          <p:cNvPr id="53252" name="Rectangle 4"/>
          <p:cNvSpPr>
            <a:spLocks noGrp="1" noChangeArrowheads="1"/>
          </p:cNvSpPr>
          <p:nvPr>
            <p:ph type="subTitle" idx="1"/>
          </p:nvPr>
        </p:nvSpPr>
        <p:spPr>
          <a:xfrm>
            <a:off x="5562600" y="4572000"/>
            <a:ext cx="3505200" cy="914400"/>
          </a:xfrm>
        </p:spPr>
        <p:txBody>
          <a:bodyPr/>
          <a:lstStyle>
            <a:lvl1pPr marL="0" indent="0">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smtClean="0"/>
            </a:lvl1pPr>
          </a:lstStyle>
          <a:p>
            <a:pPr>
              <a:defRPr/>
            </a:pPr>
            <a:fld id="{A1B959D9-95E5-4837-BB45-32D40BAA39E5}" type="slidenum">
              <a:rPr lang="en-US" altLang="zh-TW"/>
              <a:pPr>
                <a:defRPr/>
              </a:pPr>
              <a:t>‹#›</a:t>
            </a:fld>
            <a:endParaRPr lang="en-US" altLang="zh-TW" sz="20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18478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3911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smtClean="0"/>
            </a:lvl1pPr>
          </a:lstStyle>
          <a:p>
            <a:pPr>
              <a:defRPr/>
            </a:pPr>
            <a:fld id="{8B62913B-E591-4176-99FC-9A21BBE90079}" type="slidenum">
              <a:rPr lang="en-US" altLang="zh-TW"/>
              <a:pPr>
                <a:defRPr/>
              </a:pPr>
              <a:t>‹#›</a:t>
            </a:fld>
            <a:endParaRPr lang="en-US" altLang="zh-TW" sz="200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smtClean="0"/>
            </a:lvl1pPr>
          </a:lstStyle>
          <a:p>
            <a:pPr>
              <a:defRPr/>
            </a:pPr>
            <a:fld id="{94DF7251-5EE2-4047-A72B-85077F0E9042}" type="slidenum">
              <a:rPr lang="en-US" altLang="zh-TW"/>
              <a:pPr>
                <a:defRPr/>
              </a:pPr>
              <a:t>‹#›</a:t>
            </a:fld>
            <a:endParaRPr lang="en-US" altLang="zh-TW" sz="200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smtClean="0"/>
            </a:lvl1pPr>
          </a:lstStyle>
          <a:p>
            <a:pPr>
              <a:defRPr/>
            </a:pPr>
            <a:fld id="{81846647-E600-464A-B320-A440EB79C8B5}" type="slidenum">
              <a:rPr lang="en-US" altLang="zh-TW"/>
              <a:pPr>
                <a:defRPr/>
              </a:pPr>
              <a:t>‹#›</a:t>
            </a:fld>
            <a:endParaRPr lang="en-US" altLang="zh-TW" sz="200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19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981200"/>
            <a:ext cx="3619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smtClean="0"/>
            </a:lvl1pPr>
          </a:lstStyle>
          <a:p>
            <a:pPr>
              <a:defRPr/>
            </a:pPr>
            <a:fld id="{B5F074C1-70A1-4E7C-B824-92C9C80C1315}" type="slidenum">
              <a:rPr lang="en-US" altLang="zh-TW"/>
              <a:pPr>
                <a:defRPr/>
              </a:pPr>
              <a:t>‹#›</a:t>
            </a:fld>
            <a:endParaRPr lang="en-US" altLang="zh-TW" sz="20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smtClean="0"/>
            </a:lvl1pPr>
          </a:lstStyle>
          <a:p>
            <a:pPr>
              <a:defRPr/>
            </a:pPr>
            <a:fld id="{1A29926D-D982-4CB1-9D5F-915C6879BE70}" type="slidenum">
              <a:rPr lang="en-US" altLang="zh-TW"/>
              <a:pPr>
                <a:defRPr/>
              </a:pPr>
              <a:t>‹#›</a:t>
            </a:fld>
            <a:endParaRPr lang="en-US" altLang="zh-TW" sz="200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smtClean="0"/>
            </a:lvl1pPr>
          </a:lstStyle>
          <a:p>
            <a:pPr>
              <a:defRPr/>
            </a:pPr>
            <a:fld id="{B42C98EA-40E6-41EB-984E-DE60D335DD8E}" type="slidenum">
              <a:rPr lang="en-US" altLang="zh-TW"/>
              <a:pPr>
                <a:defRPr/>
              </a:pPr>
              <a:t>‹#›</a:t>
            </a:fld>
            <a:endParaRPr lang="en-US" altLang="zh-TW" sz="2000">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smtClean="0"/>
            </a:lvl1pPr>
          </a:lstStyle>
          <a:p>
            <a:pPr>
              <a:defRPr/>
            </a:pPr>
            <a:fld id="{DEEE6E1A-9D78-49E8-B0B3-CB781439DA6A}" type="slidenum">
              <a:rPr lang="en-US" altLang="zh-TW"/>
              <a:pPr>
                <a:defRPr/>
              </a:pPr>
              <a:t>‹#›</a:t>
            </a:fld>
            <a:endParaRPr lang="en-US" altLang="zh-TW" sz="20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1B96ABD7-5DD2-4772-9DD2-C80872ADA2BE}" type="slidenum">
              <a:rPr lang="en-US" altLang="zh-TW"/>
              <a:pPr>
                <a:defRPr/>
              </a:pPr>
              <a:t>‹#›</a:t>
            </a:fld>
            <a:endParaRPr lang="en-US" altLang="zh-TW" sz="20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EE4403EB-0638-439C-94DD-88EEA53E91AE}" type="slidenum">
              <a:rPr lang="en-US" altLang="zh-TW"/>
              <a:pPr>
                <a:defRPr/>
              </a:pPr>
              <a:t>‹#›</a:t>
            </a:fld>
            <a:endParaRPr lang="en-US" altLang="zh-TW" sz="200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8305800" y="5943600"/>
            <a:ext cx="835025" cy="8382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6096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8" name="Rectangle 4"/>
          <p:cNvSpPr>
            <a:spLocks noGrp="1" noChangeArrowheads="1"/>
          </p:cNvSpPr>
          <p:nvPr>
            <p:ph type="body" idx="1"/>
          </p:nvPr>
        </p:nvSpPr>
        <p:spPr bwMode="auto">
          <a:xfrm>
            <a:off x="1066800" y="1981200"/>
            <a:ext cx="739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8677" name="Rectangle 5"/>
          <p:cNvSpPr>
            <a:spLocks noGrp="1" noChangeArrowheads="1"/>
          </p:cNvSpPr>
          <p:nvPr>
            <p:ph type="sldNum" sz="quarter" idx="4"/>
          </p:nvPr>
        </p:nvSpPr>
        <p:spPr bwMode="auto">
          <a:xfrm>
            <a:off x="8534400" y="6172200"/>
            <a:ext cx="685800" cy="5334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800" b="1" smtClean="0">
                <a:solidFill>
                  <a:schemeClr val="bg1"/>
                </a:solidFill>
                <a:latin typeface="Verdana" pitchFamily="34" charset="0"/>
              </a:defRPr>
            </a:lvl1pPr>
          </a:lstStyle>
          <a:p>
            <a:pPr>
              <a:defRPr/>
            </a:pPr>
            <a:fld id="{5DAFECE1-3672-436E-9376-5E42CB31AE22}" type="slidenum">
              <a:rPr lang="en-US" altLang="zh-TW"/>
              <a:pPr>
                <a:defRPr/>
              </a:pPr>
              <a:t>‹#›</a:t>
            </a:fld>
            <a:endParaRPr lang="en-US" altLang="zh-TW" sz="2000"/>
          </a:p>
        </p:txBody>
      </p:sp>
      <p:sp>
        <p:nvSpPr>
          <p:cNvPr id="1030" name="Line 11"/>
          <p:cNvSpPr>
            <a:spLocks noChangeShapeType="1"/>
          </p:cNvSpPr>
          <p:nvPr userDrawn="1"/>
        </p:nvSpPr>
        <p:spPr bwMode="auto">
          <a:xfrm>
            <a:off x="1066800" y="1447800"/>
            <a:ext cx="7391400" cy="0"/>
          </a:xfrm>
          <a:prstGeom prst="line">
            <a:avLst/>
          </a:prstGeom>
          <a:noFill/>
          <a:ln w="57150" cmpd="thinThick">
            <a:solidFill>
              <a:srgbClr val="233893"/>
            </a:solidFill>
            <a:round/>
            <a:headEnd/>
            <a:tailEnd/>
          </a:ln>
          <a:effectLst/>
        </p:spPr>
        <p:txBody>
          <a:bodyPr/>
          <a:lstStyle/>
          <a:p>
            <a:pPr>
              <a:defRPr/>
            </a:pPr>
            <a:endParaRPr lang="zh-TW" altLang="en-US"/>
          </a:p>
        </p:txBody>
      </p:sp>
      <p:pic>
        <p:nvPicPr>
          <p:cNvPr id="1031" name="Picture 15"/>
          <p:cNvPicPr>
            <a:picLocks noChangeAspect="1" noChangeArrowheads="1"/>
          </p:cNvPicPr>
          <p:nvPr userDrawn="1"/>
        </p:nvPicPr>
        <p:blipFill>
          <a:blip r:embed="rId15" cstate="print"/>
          <a:srcRect l="1346" t="30533" r="920" b="3734"/>
          <a:stretch>
            <a:fillRect/>
          </a:stretch>
        </p:blipFill>
        <p:spPr bwMode="auto">
          <a:xfrm rot="-5400000">
            <a:off x="-3124200" y="3124200"/>
            <a:ext cx="68580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p:titleStyle>
    <p:bodyStyle>
      <a:lvl1pPr marL="230188" indent="-230188" algn="l" rtl="0" eaLnBrk="0" fontAlgn="base" hangingPunct="0">
        <a:spcBef>
          <a:spcPct val="20000"/>
        </a:spcBef>
        <a:spcAft>
          <a:spcPct val="0"/>
        </a:spcAft>
        <a:buChar char="•"/>
        <a:defRPr sz="2400">
          <a:solidFill>
            <a:srgbClr val="233893"/>
          </a:solidFill>
          <a:latin typeface="+mn-lt"/>
          <a:ea typeface="+mn-ea"/>
          <a:cs typeface="+mn-cs"/>
        </a:defRPr>
      </a:lvl1pPr>
      <a:lvl2pPr marL="571500" indent="-227013" algn="l" rtl="0" eaLnBrk="0" fontAlgn="base" hangingPunct="0">
        <a:spcBef>
          <a:spcPct val="20000"/>
        </a:spcBef>
        <a:spcAft>
          <a:spcPct val="0"/>
        </a:spcAft>
        <a:buChar char="—"/>
        <a:defRPr sz="2200">
          <a:solidFill>
            <a:srgbClr val="233893"/>
          </a:solidFill>
          <a:latin typeface="+mn-lt"/>
          <a:ea typeface="+mn-ea"/>
        </a:defRPr>
      </a:lvl2pPr>
      <a:lvl3pPr marL="914400" indent="-228600" algn="l" rtl="0" eaLnBrk="0" fontAlgn="base" hangingPunct="0">
        <a:spcBef>
          <a:spcPct val="20000"/>
        </a:spcBef>
        <a:spcAft>
          <a:spcPct val="0"/>
        </a:spcAft>
        <a:buChar char="»"/>
        <a:defRPr sz="2000">
          <a:solidFill>
            <a:srgbClr val="233893"/>
          </a:solidFill>
          <a:latin typeface="+mn-lt"/>
          <a:ea typeface="+mn-ea"/>
        </a:defRPr>
      </a:lvl3pPr>
      <a:lvl4pPr marL="1255713" indent="-227013" algn="l" rtl="0" eaLnBrk="0" fontAlgn="base" hangingPunct="0">
        <a:spcBef>
          <a:spcPct val="20000"/>
        </a:spcBef>
        <a:spcAft>
          <a:spcPct val="0"/>
        </a:spcAft>
        <a:buChar char="&gt;"/>
        <a:defRPr>
          <a:solidFill>
            <a:srgbClr val="233893"/>
          </a:solidFill>
          <a:latin typeface="+mn-lt"/>
          <a:ea typeface="+mn-ea"/>
        </a:defRPr>
      </a:lvl4pPr>
      <a:lvl5pPr marL="1598613" indent="-223838" algn="l" rtl="0" eaLnBrk="0" fontAlgn="base" hangingPunct="0">
        <a:spcBef>
          <a:spcPct val="20000"/>
        </a:spcBef>
        <a:spcAft>
          <a:spcPct val="0"/>
        </a:spcAft>
        <a:buChar char="–"/>
        <a:defRPr sz="1600">
          <a:solidFill>
            <a:srgbClr val="233893"/>
          </a:solidFill>
          <a:latin typeface="+mn-lt"/>
          <a:ea typeface="+mn-ea"/>
        </a:defRPr>
      </a:lvl5pPr>
      <a:lvl6pPr marL="2055813" indent="-223838" algn="l" rtl="0" fontAlgn="base">
        <a:spcBef>
          <a:spcPct val="20000"/>
        </a:spcBef>
        <a:spcAft>
          <a:spcPct val="0"/>
        </a:spcAft>
        <a:buChar char="–"/>
        <a:defRPr sz="1600">
          <a:solidFill>
            <a:srgbClr val="233893"/>
          </a:solidFill>
          <a:latin typeface="+mn-lt"/>
          <a:ea typeface="+mn-ea"/>
        </a:defRPr>
      </a:lvl6pPr>
      <a:lvl7pPr marL="2513013" indent="-223838" algn="l" rtl="0" fontAlgn="base">
        <a:spcBef>
          <a:spcPct val="20000"/>
        </a:spcBef>
        <a:spcAft>
          <a:spcPct val="0"/>
        </a:spcAft>
        <a:buChar char="–"/>
        <a:defRPr sz="1600">
          <a:solidFill>
            <a:srgbClr val="233893"/>
          </a:solidFill>
          <a:latin typeface="+mn-lt"/>
          <a:ea typeface="+mn-ea"/>
        </a:defRPr>
      </a:lvl7pPr>
      <a:lvl8pPr marL="2970213" indent="-223838" algn="l" rtl="0" fontAlgn="base">
        <a:spcBef>
          <a:spcPct val="20000"/>
        </a:spcBef>
        <a:spcAft>
          <a:spcPct val="0"/>
        </a:spcAft>
        <a:buChar char="–"/>
        <a:defRPr sz="1600">
          <a:solidFill>
            <a:srgbClr val="233893"/>
          </a:solidFill>
          <a:latin typeface="+mn-lt"/>
          <a:ea typeface="+mn-ea"/>
        </a:defRPr>
      </a:lvl8pPr>
      <a:lvl9pPr marL="3427413" indent="-223838" algn="l" rtl="0" fontAlgn="base">
        <a:spcBef>
          <a:spcPct val="20000"/>
        </a:spcBef>
        <a:spcAft>
          <a:spcPct val="0"/>
        </a:spcAft>
        <a:buChar char="–"/>
        <a:defRPr sz="1600">
          <a:solidFill>
            <a:srgbClr val="23389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H:\Shrither%20&#31777;&#22577;&#27284;\Day%20Two%202.3%20(Slide%2014)_Deposit%20Reimbursement%20System%203.wmv"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4.bp.blogspot.com/_BGeZdq-xPfk/TE5NhfCadFI/AAAAAAAAARE/2kEFWRy0SdY/s1600/ATM+withdrawal.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8.jpeg"/><Relationship Id="rId7" Type="http://schemas.openxmlformats.org/officeDocument/2006/relationships/hyperlink" Target="http://4.bp.blogspot.com/_BGeZdq-xPfk/TE5NhfCadFI/AAAAAAAAARE/2kEFWRy0SdY/s1600/ATM+withdrawal.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2184400" y="1905000"/>
            <a:ext cx="5435600" cy="1295400"/>
          </a:xfrm>
        </p:spPr>
        <p:txBody>
          <a:bodyPr/>
          <a:lstStyle/>
          <a:p>
            <a:pPr eaLnBrk="1" hangingPunct="1"/>
            <a:r>
              <a:rPr lang="en-US" altLang="zh-TW" sz="4000" smtClean="0"/>
              <a:t>S</a:t>
            </a:r>
            <a:r>
              <a:rPr lang="en-US" altLang="zh-TW" sz="3600" smtClean="0"/>
              <a:t>eamless Access To Insured Deposits</a:t>
            </a:r>
            <a:endParaRPr lang="en-US" altLang="zh-TW" sz="2800" smtClean="0"/>
          </a:p>
        </p:txBody>
      </p:sp>
      <p:sp>
        <p:nvSpPr>
          <p:cNvPr id="3075" name="Rectangle 5"/>
          <p:cNvSpPr>
            <a:spLocks noGrp="1" noChangeArrowheads="1"/>
          </p:cNvSpPr>
          <p:nvPr>
            <p:ph type="subTitle" idx="1"/>
          </p:nvPr>
        </p:nvSpPr>
        <p:spPr>
          <a:xfrm>
            <a:off x="5562600" y="4419600"/>
            <a:ext cx="2971800" cy="685800"/>
          </a:xfrm>
        </p:spPr>
        <p:txBody>
          <a:bodyPr/>
          <a:lstStyle/>
          <a:p>
            <a:pPr eaLnBrk="1" hangingPunct="1">
              <a:lnSpc>
                <a:spcPct val="80000"/>
              </a:lnSpc>
              <a:defRPr/>
            </a:pPr>
            <a:r>
              <a:rPr lang="en-US" sz="1800" dirty="0" smtClean="0"/>
              <a:t>Shrither Nagalingam</a:t>
            </a:r>
          </a:p>
          <a:p>
            <a:pPr eaLnBrk="1" hangingPunct="1">
              <a:lnSpc>
                <a:spcPct val="80000"/>
              </a:lnSpc>
              <a:defRPr/>
            </a:pPr>
            <a:r>
              <a:rPr lang="en-US" sz="1050" dirty="0" smtClean="0"/>
              <a:t>Deputy General Manager</a:t>
            </a:r>
          </a:p>
          <a:p>
            <a:pPr eaLnBrk="1" hangingPunct="1">
              <a:lnSpc>
                <a:spcPct val="80000"/>
              </a:lnSpc>
              <a:defRPr/>
            </a:pPr>
            <a:r>
              <a:rPr lang="en-US" sz="900" dirty="0" smtClean="0"/>
              <a:t>MALAYSIA DEPOSIT INSURANCE CORPORATION</a:t>
            </a:r>
          </a:p>
        </p:txBody>
      </p:sp>
      <p:sp>
        <p:nvSpPr>
          <p:cNvPr id="13316"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234C9D"/>
                </a:solidFill>
              </a:rPr>
              <a:t>Malaysia Deposit Insurance Corporation</a:t>
            </a:r>
            <a:endParaRPr lang="en-MY" altLang="zh-TW" sz="1600" b="1">
              <a:solidFill>
                <a:srgbClr val="234C9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miter lim="800000"/>
            <a:headEnd/>
            <a:tailEnd/>
          </a:ln>
        </p:spPr>
        <p:txBody>
          <a:bodyPr/>
          <a:lstStyle/>
          <a:p>
            <a:fld id="{5E734431-A3CB-4FF3-9FED-FCE5DD356DE7}" type="slidenum">
              <a:rPr lang="en-US" altLang="zh-TW"/>
              <a:pPr/>
              <a:t>10</a:t>
            </a:fld>
            <a:endParaRPr lang="en-US" altLang="zh-TW" sz="2000">
              <a:latin typeface="Arial" charset="0"/>
            </a:endParaRPr>
          </a:p>
        </p:txBody>
      </p:sp>
      <p:pic>
        <p:nvPicPr>
          <p:cNvPr id="22531" name="Picture 2"/>
          <p:cNvPicPr>
            <a:picLocks noChangeAspect="1" noChangeArrowheads="1"/>
          </p:cNvPicPr>
          <p:nvPr/>
        </p:nvPicPr>
        <p:blipFill>
          <a:blip r:embed="rId3" cstate="print"/>
          <a:srcRect/>
          <a:stretch>
            <a:fillRect/>
          </a:stretch>
        </p:blipFill>
        <p:spPr bwMode="auto">
          <a:xfrm>
            <a:off x="1066800" y="1298575"/>
            <a:ext cx="7496175" cy="3305175"/>
          </a:xfrm>
          <a:prstGeom prst="rect">
            <a:avLst/>
          </a:prstGeom>
          <a:noFill/>
          <a:ln w="9525">
            <a:noFill/>
            <a:miter lim="800000"/>
            <a:headEnd/>
            <a:tailEnd/>
          </a:ln>
        </p:spPr>
      </p:pic>
      <p:sp>
        <p:nvSpPr>
          <p:cNvPr id="6" name="Content Placeholder 2"/>
          <p:cNvSpPr>
            <a:spLocks noGrp="1"/>
          </p:cNvSpPr>
          <p:nvPr>
            <p:ph idx="1"/>
          </p:nvPr>
        </p:nvSpPr>
        <p:spPr>
          <a:xfrm>
            <a:off x="3048000" y="1698360"/>
            <a:ext cx="4572000" cy="2528587"/>
          </a:xfrm>
          <a:ln w="25400" cap="flat" algn="ctr"/>
          <a:extLst>
            <a:ext uri="{909E8E84-426E-40DD-AFC4-6F175D3DCCD1}"/>
            <a:ext uri="{91240B29-F687-4F45-9708-019B960494DF}"/>
          </a:extLst>
        </p:spPr>
        <p:txBody>
          <a:bodyPr rtlCol="0">
            <a:normAutofit/>
          </a:bodyPr>
          <a:lstStyle/>
          <a:p>
            <a:pPr marL="0" indent="0" eaLnBrk="1" fontAlgn="auto" hangingPunct="1">
              <a:spcBef>
                <a:spcPts val="0"/>
              </a:spcBef>
              <a:spcAft>
                <a:spcPts val="0"/>
              </a:spcAft>
              <a:buFontTx/>
              <a:buNone/>
              <a:defRPr/>
            </a:pPr>
            <a:r>
              <a:rPr lang="en-US" sz="4000" b="1" dirty="0" smtClean="0">
                <a:ln w="10541" cmpd="sng">
                  <a:solidFill>
                    <a:srgbClr val="4F81BD">
                      <a:shade val="88000"/>
                      <a:satMod val="110000"/>
                    </a:srgbClr>
                  </a:solidFill>
                  <a:prstDash val="solid"/>
                </a:ln>
                <a:latin typeface="Calibri"/>
              </a:rPr>
              <a:t>MDIC’S </a:t>
            </a:r>
          </a:p>
          <a:p>
            <a:pPr marL="0" indent="0" eaLnBrk="1" fontAlgn="auto" hangingPunct="1">
              <a:spcBef>
                <a:spcPts val="0"/>
              </a:spcBef>
              <a:spcAft>
                <a:spcPts val="0"/>
              </a:spcAft>
              <a:buFontTx/>
              <a:buNone/>
              <a:defRPr/>
            </a:pPr>
            <a:r>
              <a:rPr lang="en-US" sz="4000" b="1" dirty="0" smtClean="0">
                <a:ln w="10541" cmpd="sng">
                  <a:solidFill>
                    <a:srgbClr val="4F81BD">
                      <a:shade val="88000"/>
                      <a:satMod val="110000"/>
                    </a:srgbClr>
                  </a:solidFill>
                  <a:prstDash val="solid"/>
                </a:ln>
                <a:latin typeface="Calibri"/>
              </a:rPr>
              <a:t>PAYOUT SYSTEM</a:t>
            </a:r>
          </a:p>
        </p:txBody>
      </p:sp>
      <p:sp>
        <p:nvSpPr>
          <p:cNvPr id="7" name="Content Placeholder 2"/>
          <p:cNvSpPr txBox="1">
            <a:spLocks/>
          </p:cNvSpPr>
          <p:nvPr/>
        </p:nvSpPr>
        <p:spPr>
          <a:xfrm>
            <a:off x="1299033" y="1698361"/>
            <a:ext cx="1569653" cy="1959240"/>
          </a:xfrm>
          <a:prstGeom prst="rect">
            <a:avLst/>
          </a:prstGeom>
          <a:solidFill>
            <a:sysClr val="window" lastClr="FFFFFF">
              <a:lumMod val="65000"/>
              <a:alpha val="70000"/>
            </a:sysClr>
          </a:solidFill>
          <a:ln>
            <a:noFill/>
          </a:ln>
        </p:spPr>
        <p:txBody>
          <a:bodyPr/>
          <a:lstStyle/>
          <a:p>
            <a:pPr indent="-342900" algn="ctr" eaLnBrk="1" fontAlgn="auto" hangingPunct="1">
              <a:spcBef>
                <a:spcPts val="0"/>
              </a:spcBef>
              <a:spcAft>
                <a:spcPts val="0"/>
              </a:spcAft>
              <a:defRPr/>
            </a:pPr>
            <a:r>
              <a:rPr lang="en-US" sz="11500" b="1" kern="0" dirty="0">
                <a:ln w="10541" cmpd="sng">
                  <a:solidFill>
                    <a:srgbClr val="4F81BD">
                      <a:shade val="88000"/>
                      <a:satMod val="110000"/>
                    </a:srgbClr>
                  </a:solidFill>
                  <a:prstDash val="solid"/>
                </a:ln>
                <a:solidFill>
                  <a:sysClr val="window" lastClr="FFFFFF"/>
                </a:solidFill>
                <a:ea typeface="ＭＳ Ｐゴシック" pitchFamily="16" charset="-128"/>
              </a:rPr>
              <a:t>2</a:t>
            </a:r>
          </a:p>
        </p:txBody>
      </p:sp>
      <p:sp>
        <p:nvSpPr>
          <p:cNvPr id="8" name="TextBox 7"/>
          <p:cNvSpPr txBox="1"/>
          <p:nvPr/>
        </p:nvSpPr>
        <p:spPr>
          <a:xfrm>
            <a:off x="1603375" y="1774825"/>
            <a:ext cx="1143000" cy="338138"/>
          </a:xfrm>
          <a:prstGeom prst="rect">
            <a:avLst/>
          </a:prstGeom>
          <a:noFill/>
        </p:spPr>
        <p:txBody>
          <a:bodyPr>
            <a:spAutoFit/>
          </a:bodyPr>
          <a:lstStyle/>
          <a:p>
            <a:pPr eaLnBrk="1" fontAlgn="auto" hangingPunct="1">
              <a:spcBef>
                <a:spcPts val="0"/>
              </a:spcBef>
              <a:spcAft>
                <a:spcPts val="0"/>
              </a:spcAft>
              <a:defRPr/>
            </a:pPr>
            <a:r>
              <a:rPr lang="en-US" sz="1600" b="1" kern="0" dirty="0">
                <a:solidFill>
                  <a:srgbClr val="1F497D">
                    <a:lumMod val="50000"/>
                  </a:srgbClr>
                </a:solidFill>
                <a:ea typeface="ＭＳ Ｐゴシック" pitchFamily="16" charset="-128"/>
              </a:rPr>
              <a:t>Section   </a:t>
            </a:r>
          </a:p>
        </p:txBody>
      </p:sp>
      <p:sp>
        <p:nvSpPr>
          <p:cNvPr id="22535"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9"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miter lim="800000"/>
            <a:headEnd/>
            <a:tailEnd/>
          </a:ln>
        </p:spPr>
        <p:txBody>
          <a:bodyPr/>
          <a:lstStyle/>
          <a:p>
            <a:fld id="{6784372C-491C-421E-8969-ECBCA322D549}" type="slidenum">
              <a:rPr lang="en-US" altLang="zh-TW"/>
              <a:pPr/>
              <a:t>11</a:t>
            </a:fld>
            <a:endParaRPr lang="en-US" altLang="zh-TW" sz="2000">
              <a:latin typeface="Arial" charset="0"/>
            </a:endParaRPr>
          </a:p>
        </p:txBody>
      </p:sp>
      <p:grpSp>
        <p:nvGrpSpPr>
          <p:cNvPr id="2" name="Group 4"/>
          <p:cNvGrpSpPr>
            <a:grpSpLocks/>
          </p:cNvGrpSpPr>
          <p:nvPr/>
        </p:nvGrpSpPr>
        <p:grpSpPr bwMode="auto">
          <a:xfrm>
            <a:off x="898525" y="1347788"/>
            <a:ext cx="1860550" cy="3562350"/>
            <a:chOff x="95048" y="689042"/>
            <a:chExt cx="2380437" cy="4078258"/>
          </a:xfrm>
        </p:grpSpPr>
        <p:sp>
          <p:nvSpPr>
            <p:cNvPr id="6" name="Rectangle 5"/>
            <p:cNvSpPr/>
            <p:nvPr/>
          </p:nvSpPr>
          <p:spPr>
            <a:xfrm rot="259087">
              <a:off x="95048" y="985279"/>
              <a:ext cx="1758924" cy="2075477"/>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050" b="1" dirty="0">
                  <a:solidFill>
                    <a:schemeClr val="tx1">
                      <a:lumMod val="85000"/>
                      <a:lumOff val="15000"/>
                    </a:schemeClr>
                  </a:solidFill>
                  <a:latin typeface="Bradley Hand ITC" pitchFamily="66" charset="0"/>
                </a:rPr>
                <a:t>System Development</a:t>
              </a:r>
            </a:p>
          </p:txBody>
        </p:sp>
        <p:sp>
          <p:nvSpPr>
            <p:cNvPr id="7" name="Rectangle 6"/>
            <p:cNvSpPr/>
            <p:nvPr/>
          </p:nvSpPr>
          <p:spPr>
            <a:xfrm rot="259087">
              <a:off x="223007" y="1083418"/>
              <a:ext cx="1600499" cy="1548430"/>
            </a:xfrm>
            <a:prstGeom prst="rect">
              <a:avLst/>
            </a:prstGeom>
            <a:blipFill dpi="0" rotWithShape="1">
              <a:blip r:embed="rId3"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sp>
          <p:nvSpPr>
            <p:cNvPr id="23618" name="TextBox 7"/>
            <p:cNvSpPr txBox="1">
              <a:spLocks noChangeArrowheads="1"/>
            </p:cNvSpPr>
            <p:nvPr/>
          </p:nvSpPr>
          <p:spPr bwMode="auto">
            <a:xfrm>
              <a:off x="115359" y="4274783"/>
              <a:ext cx="2347940" cy="492517"/>
            </a:xfrm>
            <a:prstGeom prst="rect">
              <a:avLst/>
            </a:prstGeom>
            <a:noFill/>
            <a:ln w="9525">
              <a:noFill/>
              <a:miter lim="800000"/>
              <a:headEnd/>
              <a:tailEnd/>
            </a:ln>
          </p:spPr>
          <p:txBody>
            <a:bodyPr>
              <a:spAutoFit/>
            </a:bodyPr>
            <a:lstStyle/>
            <a:p>
              <a:r>
                <a:rPr lang="en-US" altLang="zh-TW" sz="1000"/>
                <a:t>Embarked on project to develop Payout System</a:t>
              </a:r>
              <a:endParaRPr lang="en-US" altLang="zh-TW" sz="1000" baseline="30000"/>
            </a:p>
          </p:txBody>
        </p:sp>
        <p:pic>
          <p:nvPicPr>
            <p:cNvPr id="23619" name="Content Placeholder 16"/>
            <p:cNvPicPr>
              <a:picLocks noChangeAspect="1"/>
            </p:cNvPicPr>
            <p:nvPr/>
          </p:nvPicPr>
          <p:blipFill>
            <a:blip r:embed="rId4" cstate="print"/>
            <a:srcRect/>
            <a:stretch>
              <a:fillRect/>
            </a:stretch>
          </p:blipFill>
          <p:spPr bwMode="auto">
            <a:xfrm rot="-2010758">
              <a:off x="399918" y="689042"/>
              <a:ext cx="358244" cy="871862"/>
            </a:xfrm>
            <a:prstGeom prst="rect">
              <a:avLst/>
            </a:prstGeom>
            <a:noFill/>
            <a:ln w="9525">
              <a:noFill/>
              <a:miter lim="800000"/>
              <a:headEnd/>
              <a:tailEnd/>
            </a:ln>
          </p:spPr>
        </p:pic>
        <p:cxnSp>
          <p:nvCxnSpPr>
            <p:cNvPr id="10" name="Straight Connector 9"/>
            <p:cNvCxnSpPr/>
            <p:nvPr/>
          </p:nvCxnSpPr>
          <p:spPr>
            <a:xfrm>
              <a:off x="218945" y="4196635"/>
              <a:ext cx="2256540" cy="0"/>
            </a:xfrm>
            <a:prstGeom prst="line">
              <a:avLst/>
            </a:prstGeom>
            <a:ln w="38100">
              <a:solidFill>
                <a:srgbClr val="234C9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3" name="Group 10"/>
          <p:cNvGrpSpPr>
            <a:grpSpLocks/>
          </p:cNvGrpSpPr>
          <p:nvPr/>
        </p:nvGrpSpPr>
        <p:grpSpPr bwMode="auto">
          <a:xfrm>
            <a:off x="1638300" y="1522413"/>
            <a:ext cx="1627188" cy="4721225"/>
            <a:chOff x="1327531" y="859277"/>
            <a:chExt cx="2080032" cy="5405788"/>
          </a:xfrm>
        </p:grpSpPr>
        <p:grpSp>
          <p:nvGrpSpPr>
            <p:cNvPr id="23610" name="Group 11"/>
            <p:cNvGrpSpPr>
              <a:grpSpLocks/>
            </p:cNvGrpSpPr>
            <p:nvPr/>
          </p:nvGrpSpPr>
          <p:grpSpPr bwMode="auto">
            <a:xfrm rot="-982517">
              <a:off x="1665386" y="1055978"/>
              <a:ext cx="1742177" cy="2057002"/>
              <a:chOff x="132614" y="628585"/>
              <a:chExt cx="3581400" cy="3657600"/>
            </a:xfrm>
          </p:grpSpPr>
          <p:sp>
            <p:nvSpPr>
              <p:cNvPr id="16" name="Rectangle 15"/>
              <p:cNvSpPr/>
              <p:nvPr/>
            </p:nvSpPr>
            <p:spPr>
              <a:xfrm rot="259087">
                <a:off x="130671" y="627672"/>
                <a:ext cx="3583439" cy="3658693"/>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100" b="1" dirty="0">
                    <a:solidFill>
                      <a:schemeClr val="tx1">
                        <a:lumMod val="85000"/>
                        <a:lumOff val="15000"/>
                      </a:schemeClr>
                    </a:solidFill>
                    <a:latin typeface="Bradley Hand ITC" pitchFamily="66" charset="0"/>
                  </a:rPr>
                  <a:t>Guidelines</a:t>
                </a:r>
              </a:p>
            </p:txBody>
          </p:sp>
          <p:sp>
            <p:nvSpPr>
              <p:cNvPr id="17" name="Rectangle 16"/>
              <p:cNvSpPr/>
              <p:nvPr/>
            </p:nvSpPr>
            <p:spPr>
              <a:xfrm rot="259087">
                <a:off x="355452" y="763294"/>
                <a:ext cx="3141243" cy="2863606"/>
              </a:xfrm>
              <a:prstGeom prst="rect">
                <a:avLst/>
              </a:prstGeom>
              <a:blipFill dpi="0" rotWithShape="1">
                <a:blip r:embed="rId5"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grpSp>
        <p:pic>
          <p:nvPicPr>
            <p:cNvPr id="23611" name="Content Placeholder 16"/>
            <p:cNvPicPr>
              <a:picLocks noChangeAspect="1"/>
            </p:cNvPicPr>
            <p:nvPr/>
          </p:nvPicPr>
          <p:blipFill>
            <a:blip r:embed="rId6" cstate="print"/>
            <a:srcRect/>
            <a:stretch>
              <a:fillRect/>
            </a:stretch>
          </p:blipFill>
          <p:spPr bwMode="auto">
            <a:xfrm rot="1557146">
              <a:off x="1752773" y="859277"/>
              <a:ext cx="378280" cy="895169"/>
            </a:xfrm>
            <a:prstGeom prst="rect">
              <a:avLst/>
            </a:prstGeom>
            <a:noFill/>
            <a:ln w="9525">
              <a:noFill/>
              <a:miter lim="800000"/>
              <a:headEnd/>
              <a:tailEnd/>
            </a:ln>
          </p:spPr>
        </p:pic>
        <p:sp>
          <p:nvSpPr>
            <p:cNvPr id="14" name="Rectangle 13"/>
            <p:cNvSpPr/>
            <p:nvPr/>
          </p:nvSpPr>
          <p:spPr>
            <a:xfrm>
              <a:off x="1327531" y="5049035"/>
              <a:ext cx="1960303" cy="1216030"/>
            </a:xfrm>
            <a:prstGeom prst="rect">
              <a:avLst/>
            </a:prstGeom>
          </p:spPr>
          <p:txBody>
            <a:bodyPr>
              <a:spAutoFit/>
            </a:bodyPr>
            <a:lstStyle/>
            <a:p>
              <a:pPr>
                <a:defRPr/>
              </a:pPr>
              <a:r>
                <a:rPr lang="en-US" sz="1050" dirty="0"/>
                <a:t>Issued DISS Guidelines which sets out SFF requirements &amp; 9 minimum requirements for deposit liability system</a:t>
              </a:r>
            </a:p>
          </p:txBody>
        </p:sp>
        <p:cxnSp>
          <p:nvCxnSpPr>
            <p:cNvPr id="15" name="Straight Connector 14"/>
            <p:cNvCxnSpPr/>
            <p:nvPr/>
          </p:nvCxnSpPr>
          <p:spPr>
            <a:xfrm>
              <a:off x="1347824" y="5041764"/>
              <a:ext cx="1045090" cy="0"/>
            </a:xfrm>
            <a:prstGeom prst="line">
              <a:avLst/>
            </a:prstGeom>
            <a:ln w="38100">
              <a:solidFill>
                <a:srgbClr val="23389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017588" y="939800"/>
            <a:ext cx="5149850" cy="400050"/>
          </a:xfrm>
          <a:prstGeom prst="rect">
            <a:avLst/>
          </a:prstGeom>
          <a:noFill/>
        </p:spPr>
        <p:txBody>
          <a:bodyPr>
            <a:spAutoFit/>
          </a:bodyPr>
          <a:lstStyle/>
          <a:p>
            <a:pPr>
              <a:defRPr/>
            </a:pPr>
            <a:r>
              <a:rPr lang="en-US" sz="2000" b="1" dirty="0">
                <a:solidFill>
                  <a:srgbClr val="233893"/>
                </a:solidFill>
                <a:latin typeface="+mj-lt"/>
                <a:ea typeface="+mj-ea"/>
                <a:cs typeface="+mj-cs"/>
              </a:rPr>
              <a:t>Our Payout Readiness Journey</a:t>
            </a:r>
          </a:p>
        </p:txBody>
      </p:sp>
      <p:grpSp>
        <p:nvGrpSpPr>
          <p:cNvPr id="5" name="Group 18"/>
          <p:cNvGrpSpPr>
            <a:grpSpLocks/>
          </p:cNvGrpSpPr>
          <p:nvPr/>
        </p:nvGrpSpPr>
        <p:grpSpPr bwMode="auto">
          <a:xfrm>
            <a:off x="3300413" y="1323975"/>
            <a:ext cx="1800225" cy="4059238"/>
            <a:chOff x="3060779" y="678482"/>
            <a:chExt cx="2300985" cy="4648019"/>
          </a:xfrm>
        </p:grpSpPr>
        <p:grpSp>
          <p:nvGrpSpPr>
            <p:cNvPr id="23604" name="Group 19"/>
            <p:cNvGrpSpPr>
              <a:grpSpLocks/>
            </p:cNvGrpSpPr>
            <p:nvPr/>
          </p:nvGrpSpPr>
          <p:grpSpPr bwMode="auto">
            <a:xfrm rot="592781">
              <a:off x="3317826" y="1055978"/>
              <a:ext cx="1742177" cy="2057002"/>
              <a:chOff x="132614" y="628585"/>
              <a:chExt cx="3581400" cy="3657600"/>
            </a:xfrm>
          </p:grpSpPr>
          <p:sp>
            <p:nvSpPr>
              <p:cNvPr id="24" name="Rectangle 23"/>
              <p:cNvSpPr/>
              <p:nvPr/>
            </p:nvSpPr>
            <p:spPr>
              <a:xfrm rot="259087">
                <a:off x="133959" y="629639"/>
                <a:ext cx="3578891" cy="3655623"/>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100" b="1" dirty="0">
                    <a:solidFill>
                      <a:schemeClr val="tx1">
                        <a:lumMod val="85000"/>
                        <a:lumOff val="15000"/>
                      </a:schemeClr>
                    </a:solidFill>
                    <a:latin typeface="Bradley Hand ITC" pitchFamily="66" charset="0"/>
                  </a:rPr>
                  <a:t>Trial runs</a:t>
                </a:r>
              </a:p>
            </p:txBody>
          </p:sp>
          <p:sp>
            <p:nvSpPr>
              <p:cNvPr id="25" name="Rectangle 24"/>
              <p:cNvSpPr/>
              <p:nvPr/>
            </p:nvSpPr>
            <p:spPr>
              <a:xfrm rot="259087">
                <a:off x="379168" y="778698"/>
                <a:ext cx="3124231" cy="2857268"/>
              </a:xfrm>
              <a:prstGeom prst="rect">
                <a:avLst/>
              </a:prstGeom>
              <a:blipFill dpi="0" rotWithShape="1">
                <a:blip r:embed="rId7"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grpSp>
        <p:sp>
          <p:nvSpPr>
            <p:cNvPr id="23605" name="TextBox 20"/>
            <p:cNvSpPr txBox="1">
              <a:spLocks noChangeArrowheads="1"/>
            </p:cNvSpPr>
            <p:nvPr/>
          </p:nvSpPr>
          <p:spPr bwMode="auto">
            <a:xfrm>
              <a:off x="3113535" y="4295829"/>
              <a:ext cx="2248229" cy="1030672"/>
            </a:xfrm>
            <a:prstGeom prst="rect">
              <a:avLst/>
            </a:prstGeom>
            <a:noFill/>
            <a:ln w="9525">
              <a:noFill/>
              <a:miter lim="800000"/>
              <a:headEnd/>
              <a:tailEnd/>
            </a:ln>
          </p:spPr>
          <p:txBody>
            <a:bodyPr>
              <a:spAutoFit/>
            </a:bodyPr>
            <a:lstStyle/>
            <a:p>
              <a:r>
                <a:rPr lang="en-US" altLang="zh-TW" sz="1000"/>
                <a:t>Conducted trial run with DTMs to ensure compliance to SFF requirements</a:t>
              </a:r>
            </a:p>
            <a:p>
              <a:endParaRPr lang="en-US" altLang="zh-TW" sz="1000"/>
            </a:p>
          </p:txBody>
        </p:sp>
        <p:cxnSp>
          <p:nvCxnSpPr>
            <p:cNvPr id="22" name="Straight Connector 21"/>
            <p:cNvCxnSpPr/>
            <p:nvPr/>
          </p:nvCxnSpPr>
          <p:spPr>
            <a:xfrm>
              <a:off x="3060779" y="4235844"/>
              <a:ext cx="2256345" cy="0"/>
            </a:xfrm>
            <a:prstGeom prst="line">
              <a:avLst/>
            </a:prstGeom>
            <a:ln w="38100">
              <a:solidFill>
                <a:srgbClr val="234C9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3607" name="Content Placeholder 16"/>
            <p:cNvPicPr>
              <a:picLocks noChangeAspect="1"/>
            </p:cNvPicPr>
            <p:nvPr/>
          </p:nvPicPr>
          <p:blipFill>
            <a:blip r:embed="rId8" cstate="print"/>
            <a:srcRect/>
            <a:stretch>
              <a:fillRect/>
            </a:stretch>
          </p:blipFill>
          <p:spPr bwMode="auto">
            <a:xfrm rot="-239524">
              <a:off x="3800110" y="678482"/>
              <a:ext cx="466170" cy="932339"/>
            </a:xfrm>
            <a:prstGeom prst="rect">
              <a:avLst/>
            </a:prstGeom>
            <a:noFill/>
            <a:ln w="9525">
              <a:noFill/>
              <a:miter lim="800000"/>
              <a:headEnd/>
              <a:tailEnd/>
            </a:ln>
          </p:spPr>
        </p:pic>
      </p:grpSp>
      <p:grpSp>
        <p:nvGrpSpPr>
          <p:cNvPr id="9" name="Group 25"/>
          <p:cNvGrpSpPr>
            <a:grpSpLocks/>
          </p:cNvGrpSpPr>
          <p:nvPr/>
        </p:nvGrpSpPr>
        <p:grpSpPr bwMode="auto">
          <a:xfrm>
            <a:off x="4779963" y="1692275"/>
            <a:ext cx="2155825" cy="4456113"/>
            <a:chOff x="4829939" y="936864"/>
            <a:chExt cx="2756286" cy="5101398"/>
          </a:xfrm>
        </p:grpSpPr>
        <p:sp>
          <p:nvSpPr>
            <p:cNvPr id="27" name="Rectangle 26"/>
            <p:cNvSpPr/>
            <p:nvPr/>
          </p:nvSpPr>
          <p:spPr>
            <a:xfrm>
              <a:off x="5422601" y="5193178"/>
              <a:ext cx="2163624" cy="845084"/>
            </a:xfrm>
            <a:prstGeom prst="rect">
              <a:avLst/>
            </a:prstGeom>
          </p:spPr>
          <p:txBody>
            <a:bodyPr>
              <a:spAutoFit/>
            </a:bodyPr>
            <a:lstStyle/>
            <a:p>
              <a:pPr>
                <a:defRPr/>
              </a:pPr>
              <a:r>
                <a:rPr lang="en-US" sz="1050" dirty="0"/>
                <a:t>Implement framework to ascertain if information provided in SFF is accurate and reliable.</a:t>
              </a:r>
            </a:p>
          </p:txBody>
        </p:sp>
        <p:grpSp>
          <p:nvGrpSpPr>
            <p:cNvPr id="23599" name="Group 27"/>
            <p:cNvGrpSpPr>
              <a:grpSpLocks/>
            </p:cNvGrpSpPr>
            <p:nvPr/>
          </p:nvGrpSpPr>
          <p:grpSpPr bwMode="auto">
            <a:xfrm rot="-862645">
              <a:off x="4829939" y="1167986"/>
              <a:ext cx="1742177" cy="2057002"/>
              <a:chOff x="132614" y="628585"/>
              <a:chExt cx="3581400" cy="3657600"/>
            </a:xfrm>
          </p:grpSpPr>
          <p:sp>
            <p:nvSpPr>
              <p:cNvPr id="31" name="Rectangle 30"/>
              <p:cNvSpPr/>
              <p:nvPr/>
            </p:nvSpPr>
            <p:spPr>
              <a:xfrm rot="259087">
                <a:off x="132737" y="627894"/>
                <a:ext cx="3579912" cy="3658093"/>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100" b="1" dirty="0">
                    <a:solidFill>
                      <a:schemeClr val="tx1">
                        <a:lumMod val="85000"/>
                        <a:lumOff val="15000"/>
                      </a:schemeClr>
                    </a:solidFill>
                    <a:latin typeface="Bradley Hand ITC" pitchFamily="66" charset="0"/>
                  </a:rPr>
                  <a:t>Monitoring</a:t>
                </a:r>
              </a:p>
            </p:txBody>
          </p:sp>
          <p:sp>
            <p:nvSpPr>
              <p:cNvPr id="32" name="Rectangle 31"/>
              <p:cNvSpPr/>
              <p:nvPr/>
            </p:nvSpPr>
            <p:spPr>
              <a:xfrm rot="259087">
                <a:off x="373064" y="759349"/>
                <a:ext cx="3108433" cy="2859906"/>
              </a:xfrm>
              <a:prstGeom prst="rect">
                <a:avLst/>
              </a:prstGeom>
              <a:blipFill dpi="0" rotWithShape="1">
                <a:blip r:embed="rId9"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grpSp>
        <p:cxnSp>
          <p:nvCxnSpPr>
            <p:cNvPr id="29" name="Straight Connector 28"/>
            <p:cNvCxnSpPr/>
            <p:nvPr/>
          </p:nvCxnSpPr>
          <p:spPr>
            <a:xfrm>
              <a:off x="5477402" y="5080500"/>
              <a:ext cx="1865263" cy="0"/>
            </a:xfrm>
            <a:prstGeom prst="line">
              <a:avLst/>
            </a:prstGeom>
            <a:ln w="38100">
              <a:solidFill>
                <a:srgbClr val="23389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3601" name="Content Placeholder 16"/>
            <p:cNvPicPr>
              <a:picLocks noChangeAspect="1"/>
            </p:cNvPicPr>
            <p:nvPr/>
          </p:nvPicPr>
          <p:blipFill>
            <a:blip r:embed="rId8" cstate="print"/>
            <a:srcRect/>
            <a:stretch>
              <a:fillRect/>
            </a:stretch>
          </p:blipFill>
          <p:spPr bwMode="auto">
            <a:xfrm rot="-239524">
              <a:off x="4863706" y="936864"/>
              <a:ext cx="466170" cy="932339"/>
            </a:xfrm>
            <a:prstGeom prst="rect">
              <a:avLst/>
            </a:prstGeom>
            <a:noFill/>
            <a:ln w="9525">
              <a:noFill/>
              <a:miter lim="800000"/>
              <a:headEnd/>
              <a:tailEnd/>
            </a:ln>
          </p:spPr>
        </p:pic>
      </p:grpSp>
      <p:grpSp>
        <p:nvGrpSpPr>
          <p:cNvPr id="12" name="Group 32"/>
          <p:cNvGrpSpPr>
            <a:grpSpLocks/>
          </p:cNvGrpSpPr>
          <p:nvPr/>
        </p:nvGrpSpPr>
        <p:grpSpPr bwMode="auto">
          <a:xfrm>
            <a:off x="6035675" y="1382713"/>
            <a:ext cx="2430463" cy="4459287"/>
            <a:chOff x="6031390" y="746380"/>
            <a:chExt cx="3109670" cy="5106861"/>
          </a:xfrm>
        </p:grpSpPr>
        <p:grpSp>
          <p:nvGrpSpPr>
            <p:cNvPr id="23592" name="Group 33"/>
            <p:cNvGrpSpPr>
              <a:grpSpLocks/>
            </p:cNvGrpSpPr>
            <p:nvPr/>
          </p:nvGrpSpPr>
          <p:grpSpPr bwMode="auto">
            <a:xfrm>
              <a:off x="6031390" y="1046567"/>
              <a:ext cx="1742177" cy="2057002"/>
              <a:chOff x="132614" y="628585"/>
              <a:chExt cx="3581400" cy="3657600"/>
            </a:xfrm>
          </p:grpSpPr>
          <p:sp>
            <p:nvSpPr>
              <p:cNvPr id="38" name="Rectangle 37"/>
              <p:cNvSpPr/>
              <p:nvPr/>
            </p:nvSpPr>
            <p:spPr>
              <a:xfrm rot="259087">
                <a:off x="132614" y="628208"/>
                <a:ext cx="3582505" cy="3659404"/>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100" b="1" dirty="0">
                    <a:solidFill>
                      <a:schemeClr val="tx1">
                        <a:lumMod val="85000"/>
                        <a:lumOff val="15000"/>
                      </a:schemeClr>
                    </a:solidFill>
                    <a:latin typeface="Bradley Hand ITC" pitchFamily="66" charset="0"/>
                  </a:rPr>
                  <a:t>Rating</a:t>
                </a:r>
              </a:p>
            </p:txBody>
          </p:sp>
          <p:sp>
            <p:nvSpPr>
              <p:cNvPr id="39" name="Rectangle 38"/>
              <p:cNvSpPr/>
              <p:nvPr/>
            </p:nvSpPr>
            <p:spPr>
              <a:xfrm rot="259087">
                <a:off x="378965" y="780146"/>
                <a:ext cx="3127383" cy="2860929"/>
              </a:xfrm>
              <a:prstGeom prst="rect">
                <a:avLst/>
              </a:prstGeom>
              <a:blipFill dpi="0" rotWithShape="1">
                <a:blip r:embed="rId10"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grpSp>
        <p:sp>
          <p:nvSpPr>
            <p:cNvPr id="35" name="Rectangle 34"/>
            <p:cNvSpPr/>
            <p:nvPr/>
          </p:nvSpPr>
          <p:spPr>
            <a:xfrm>
              <a:off x="7491777" y="5193295"/>
              <a:ext cx="1649283" cy="659946"/>
            </a:xfrm>
            <a:prstGeom prst="rect">
              <a:avLst/>
            </a:prstGeom>
          </p:spPr>
          <p:txBody>
            <a:bodyPr>
              <a:spAutoFit/>
            </a:bodyPr>
            <a:lstStyle/>
            <a:p>
              <a:pPr>
                <a:defRPr/>
              </a:pPr>
              <a:r>
                <a:rPr lang="en-US" sz="1050" dirty="0"/>
                <a:t>Ability to classify DTMs that are  payout ready</a:t>
              </a:r>
            </a:p>
          </p:txBody>
        </p:sp>
        <p:pic>
          <p:nvPicPr>
            <p:cNvPr id="23594" name="Content Placeholder 16"/>
            <p:cNvPicPr>
              <a:picLocks noChangeAspect="1"/>
            </p:cNvPicPr>
            <p:nvPr/>
          </p:nvPicPr>
          <p:blipFill>
            <a:blip r:embed="rId8" cstate="print"/>
            <a:srcRect/>
            <a:stretch>
              <a:fillRect/>
            </a:stretch>
          </p:blipFill>
          <p:spPr bwMode="auto">
            <a:xfrm rot="1444112">
              <a:off x="6102348" y="746380"/>
              <a:ext cx="466170" cy="932339"/>
            </a:xfrm>
            <a:prstGeom prst="rect">
              <a:avLst/>
            </a:prstGeom>
            <a:noFill/>
            <a:ln w="9525">
              <a:noFill/>
              <a:miter lim="800000"/>
              <a:headEnd/>
              <a:tailEnd/>
            </a:ln>
          </p:spPr>
        </p:pic>
        <p:cxnSp>
          <p:nvCxnSpPr>
            <p:cNvPr id="37" name="Straight Connector 36"/>
            <p:cNvCxnSpPr/>
            <p:nvPr/>
          </p:nvCxnSpPr>
          <p:spPr>
            <a:xfrm>
              <a:off x="7493808" y="5080577"/>
              <a:ext cx="1490854" cy="0"/>
            </a:xfrm>
            <a:prstGeom prst="line">
              <a:avLst/>
            </a:prstGeom>
            <a:ln w="38100">
              <a:solidFill>
                <a:srgbClr val="233893"/>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40" name="Table 39"/>
          <p:cNvGraphicFramePr>
            <a:graphicFrameLocks noGrp="1"/>
          </p:cNvGraphicFramePr>
          <p:nvPr/>
        </p:nvGraphicFramePr>
        <p:xfrm>
          <a:off x="620713" y="3886200"/>
          <a:ext cx="8478837" cy="342900"/>
        </p:xfrm>
        <a:graphic>
          <a:graphicData uri="http://schemas.openxmlformats.org/drawingml/2006/table">
            <a:tbl>
              <a:tblPr/>
              <a:tblGrid>
                <a:gridCol w="941387"/>
                <a:gridCol w="942975"/>
                <a:gridCol w="941388"/>
                <a:gridCol w="942975"/>
                <a:gridCol w="941387"/>
                <a:gridCol w="942975"/>
                <a:gridCol w="941388"/>
                <a:gridCol w="942975"/>
                <a:gridCol w="941387"/>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2008</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2009</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2010</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2011</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2012</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2013</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2014</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2015</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2016</a:t>
                      </a:r>
                      <a:endParaRPr kumimoji="0" lang="en-MY" sz="1400" b="1" i="0" u="none" strike="noStrike" cap="none" normalizeH="0" baseline="0" smtClean="0">
                        <a:ln>
                          <a:noFill/>
                        </a:ln>
                        <a:solidFill>
                          <a:srgbClr val="FFFFFF"/>
                        </a:solidFill>
                        <a:effectLst/>
                        <a:latin typeface="Verdana" pitchFamily="34" charset="0"/>
                        <a:ea typeface="ＭＳ Ｐゴシック" pitchFamily="34" charset="-128"/>
                      </a:endParaRPr>
                    </a:p>
                  </a:txBody>
                  <a:tcPr marL="91445" marR="91445" marT="45803" marB="458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3893"/>
                    </a:solidFill>
                  </a:tcPr>
                </a:tc>
              </a:tr>
            </a:tbl>
          </a:graphicData>
        </a:graphic>
      </p:graphicFrame>
      <p:grpSp>
        <p:nvGrpSpPr>
          <p:cNvPr id="19" name="Group 40"/>
          <p:cNvGrpSpPr>
            <a:grpSpLocks/>
          </p:cNvGrpSpPr>
          <p:nvPr/>
        </p:nvGrpSpPr>
        <p:grpSpPr bwMode="auto">
          <a:xfrm>
            <a:off x="5094288" y="4668838"/>
            <a:ext cx="3897312" cy="304800"/>
            <a:chOff x="4407625" y="4081885"/>
            <a:chExt cx="4602885" cy="348436"/>
          </a:xfrm>
        </p:grpSpPr>
        <p:cxnSp>
          <p:nvCxnSpPr>
            <p:cNvPr id="42" name="Straight Connector 41"/>
            <p:cNvCxnSpPr/>
            <p:nvPr/>
          </p:nvCxnSpPr>
          <p:spPr>
            <a:xfrm>
              <a:off x="4407625" y="4081885"/>
              <a:ext cx="4576636" cy="0"/>
            </a:xfrm>
            <a:prstGeom prst="line">
              <a:avLst/>
            </a:prstGeom>
            <a:ln w="38100">
              <a:solidFill>
                <a:srgbClr val="234C9D"/>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31369" y="4139958"/>
              <a:ext cx="4479141" cy="290363"/>
            </a:xfrm>
            <a:prstGeom prst="rect">
              <a:avLst/>
            </a:prstGeom>
          </p:spPr>
          <p:txBody>
            <a:bodyPr>
              <a:spAutoFit/>
            </a:bodyPr>
            <a:lstStyle/>
            <a:p>
              <a:pPr>
                <a:defRPr/>
              </a:pPr>
              <a:r>
                <a:rPr lang="en-US" sz="1050" dirty="0"/>
                <a:t>Commenced development of seamless payout capabilities.</a:t>
              </a:r>
            </a:p>
          </p:txBody>
        </p:sp>
      </p:grpSp>
      <p:grpSp>
        <p:nvGrpSpPr>
          <p:cNvPr id="20" name="Group 43"/>
          <p:cNvGrpSpPr>
            <a:grpSpLocks/>
          </p:cNvGrpSpPr>
          <p:nvPr/>
        </p:nvGrpSpPr>
        <p:grpSpPr bwMode="auto">
          <a:xfrm rot="-238218">
            <a:off x="7227888" y="1871663"/>
            <a:ext cx="1362075" cy="1797050"/>
            <a:chOff x="132614" y="628585"/>
            <a:chExt cx="3581400" cy="3657600"/>
          </a:xfrm>
        </p:grpSpPr>
        <p:sp>
          <p:nvSpPr>
            <p:cNvPr id="45" name="Rectangle 44"/>
            <p:cNvSpPr/>
            <p:nvPr/>
          </p:nvSpPr>
          <p:spPr>
            <a:xfrm rot="259087">
              <a:off x="132614" y="628585"/>
              <a:ext cx="3581400" cy="3657600"/>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anchor="b"/>
            <a:lstStyle/>
            <a:p>
              <a:pPr algn="ctr">
                <a:defRPr/>
              </a:pPr>
              <a:r>
                <a:rPr lang="en-US" sz="1100" b="1" dirty="0">
                  <a:solidFill>
                    <a:schemeClr val="tx1">
                      <a:lumMod val="85000"/>
                      <a:lumOff val="15000"/>
                    </a:schemeClr>
                  </a:solidFill>
                  <a:latin typeface="Bradley Hand ITC" pitchFamily="66" charset="0"/>
                </a:rPr>
                <a:t>Seamless Payout</a:t>
              </a:r>
            </a:p>
          </p:txBody>
        </p:sp>
        <p:sp>
          <p:nvSpPr>
            <p:cNvPr id="46" name="Rectangle 45"/>
            <p:cNvSpPr/>
            <p:nvPr/>
          </p:nvSpPr>
          <p:spPr>
            <a:xfrm rot="259087">
              <a:off x="369950" y="754469"/>
              <a:ext cx="3126422" cy="2859520"/>
            </a:xfrm>
            <a:prstGeom prst="rect">
              <a:avLst/>
            </a:prstGeom>
            <a:blipFill dpi="0" rotWithShape="1">
              <a:blip r:embed="rId11" cstate="print">
                <a:extLst>
                  <a:ext uri="{28A0092B-C50C-407E-A947-70E740481C1C}"/>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zh-TW" sz="1800">
                <a:solidFill>
                  <a:srgbClr val="FFFFFF"/>
                </a:solidFill>
              </a:endParaRPr>
            </a:p>
          </p:txBody>
        </p:sp>
      </p:grpSp>
      <p:pic>
        <p:nvPicPr>
          <p:cNvPr id="47" name="Content Placeholder 16"/>
          <p:cNvPicPr>
            <a:picLocks noChangeAspect="1"/>
          </p:cNvPicPr>
          <p:nvPr/>
        </p:nvPicPr>
        <p:blipFill>
          <a:blip r:embed="rId12" cstate="print"/>
          <a:srcRect/>
          <a:stretch>
            <a:fillRect/>
          </a:stretch>
        </p:blipFill>
        <p:spPr bwMode="auto">
          <a:xfrm rot="1444112">
            <a:off x="7523163" y="1474788"/>
            <a:ext cx="407987" cy="814387"/>
          </a:xfrm>
          <a:prstGeom prst="rect">
            <a:avLst/>
          </a:prstGeom>
          <a:noFill/>
          <a:ln w="9525">
            <a:noFill/>
            <a:miter lim="800000"/>
            <a:headEnd/>
            <a:tailEnd/>
          </a:ln>
        </p:spPr>
      </p:pic>
      <p:sp>
        <p:nvSpPr>
          <p:cNvPr id="23586"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48"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3"/>
                                        </p:tgtEl>
                                        <p:attrNameLst>
                                          <p:attrName>style.opacity</p:attrName>
                                        </p:attrNameLst>
                                      </p:cBhvr>
                                      <p:to>
                                        <p:strVal val="0.5"/>
                                      </p:to>
                                    </p:set>
                                    <p:animEffect filter="image" prLst="opacity: 0.5">
                                      <p:cBhvr rctx="IE">
                                        <p:cTn id="22" dur="indefinite"/>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5"/>
                                        </p:tgtEl>
                                        <p:attrNameLst>
                                          <p:attrName>style.opacity</p:attrName>
                                        </p:attrNameLst>
                                      </p:cBhvr>
                                      <p:to>
                                        <p:strVal val="0.5"/>
                                      </p:to>
                                    </p:set>
                                    <p:animEffect filter="image" prLst="opacity: 0.5">
                                      <p:cBhvr rctx="IE">
                                        <p:cTn id="32" dur="indefinite"/>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mph" presetSubtype="0" nodeType="clickEffect">
                                  <p:stCondLst>
                                    <p:cond delay="0"/>
                                  </p:stCondLst>
                                  <p:childTnLst>
                                    <p:set>
                                      <p:cBhvr rctx="PPT">
                                        <p:cTn id="41" dur="indefinite"/>
                                        <p:tgtEl>
                                          <p:spTgt spid="19"/>
                                        </p:tgtEl>
                                        <p:attrNameLst>
                                          <p:attrName>style.opacity</p:attrName>
                                        </p:attrNameLst>
                                      </p:cBhvr>
                                      <p:to>
                                        <p:strVal val="0.5"/>
                                      </p:to>
                                    </p:set>
                                    <p:animEffect filter="image" prLst="opacity: 0.5">
                                      <p:cBhvr rctx="IE">
                                        <p:cTn id="42" dur="indefinite"/>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mph" presetSubtype="0" nodeType="clickEffect">
                                  <p:stCondLst>
                                    <p:cond delay="0"/>
                                  </p:stCondLst>
                                  <p:childTnLst>
                                    <p:set>
                                      <p:cBhvr rctx="PPT">
                                        <p:cTn id="57" dur="indefinite"/>
                                        <p:tgtEl>
                                          <p:spTgt spid="9"/>
                                        </p:tgtEl>
                                        <p:attrNameLst>
                                          <p:attrName>style.opacity</p:attrName>
                                        </p:attrNameLst>
                                      </p:cBhvr>
                                      <p:to>
                                        <p:strVal val="0.5"/>
                                      </p:to>
                                    </p:set>
                                    <p:animEffect filter="image" prLst="opacity: 0.5">
                                      <p:cBhvr rctx="IE">
                                        <p:cTn id="58" dur="indefinite"/>
                                        <p:tgtEl>
                                          <p:spTgt spid="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mph" presetSubtype="0" nodeType="clickEffect">
                                  <p:stCondLst>
                                    <p:cond delay="0"/>
                                  </p:stCondLst>
                                  <p:childTnLst>
                                    <p:set>
                                      <p:cBhvr rctx="PPT">
                                        <p:cTn id="67" dur="indefinite"/>
                                        <p:tgtEl>
                                          <p:spTgt spid="12"/>
                                        </p:tgtEl>
                                        <p:attrNameLst>
                                          <p:attrName>style.opacity</p:attrName>
                                        </p:attrNameLst>
                                      </p:cBhvr>
                                      <p:to>
                                        <p:strVal val="0.5"/>
                                      </p:to>
                                    </p:set>
                                    <p:animEffect filter="image" prLst="opacity: 0.5">
                                      <p:cBhvr rctx="IE">
                                        <p:cTn id="68"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miter lim="800000"/>
            <a:headEnd/>
            <a:tailEnd/>
          </a:ln>
        </p:spPr>
        <p:txBody>
          <a:bodyPr/>
          <a:lstStyle/>
          <a:p>
            <a:fld id="{0BA7D834-E8B5-478A-9B7E-CEEAFFCCD936}" type="slidenum">
              <a:rPr lang="en-US" altLang="zh-TW"/>
              <a:pPr/>
              <a:t>12</a:t>
            </a:fld>
            <a:endParaRPr lang="en-US" altLang="zh-TW" sz="2000">
              <a:latin typeface="Arial" charset="0"/>
            </a:endParaRPr>
          </a:p>
        </p:txBody>
      </p:sp>
      <p:sp>
        <p:nvSpPr>
          <p:cNvPr id="24579" name="Title 1"/>
          <p:cNvSpPr>
            <a:spLocks noGrp="1"/>
          </p:cNvSpPr>
          <p:nvPr>
            <p:ph type="title"/>
          </p:nvPr>
        </p:nvSpPr>
        <p:spPr>
          <a:xfrm>
            <a:off x="5918200" y="2095500"/>
            <a:ext cx="2844800" cy="2933700"/>
          </a:xfrm>
        </p:spPr>
        <p:txBody>
          <a:bodyPr/>
          <a:lstStyle/>
          <a:p>
            <a:pPr eaLnBrk="1" hangingPunct="1"/>
            <a:r>
              <a:rPr lang="en-US" altLang="zh-TW" sz="2400" b="0" smtClean="0">
                <a:solidFill>
                  <a:srgbClr val="000000"/>
                </a:solidFill>
                <a:latin typeface="Calibri" pitchFamily="34" charset="0"/>
                <a:cs typeface="Arial" charset="0"/>
              </a:rPr>
              <a:t>There are 5 performance objectives with emphasis being accorded to Quality and Speed</a:t>
            </a:r>
            <a:endParaRPr lang="en-US" altLang="zh-TW" sz="2400" b="0" smtClean="0">
              <a:solidFill>
                <a:srgbClr val="000000"/>
              </a:solidFill>
              <a:latin typeface="Calibri" pitchFamily="34" charset="0"/>
            </a:endParaRPr>
          </a:p>
        </p:txBody>
      </p:sp>
      <p:graphicFrame>
        <p:nvGraphicFramePr>
          <p:cNvPr id="7" name="Diagram 6"/>
          <p:cNvGraphicFramePr/>
          <p:nvPr/>
        </p:nvGraphicFramePr>
        <p:xfrm>
          <a:off x="381000" y="1752600"/>
          <a:ext cx="5943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90600" y="914400"/>
            <a:ext cx="6742113" cy="400050"/>
          </a:xfrm>
          <a:prstGeom prst="rect">
            <a:avLst/>
          </a:prstGeom>
          <a:noFill/>
        </p:spPr>
        <p:txBody>
          <a:bodyPr>
            <a:spAutoFit/>
          </a:bodyPr>
          <a:lstStyle/>
          <a:p>
            <a:pPr>
              <a:defRPr/>
            </a:pPr>
            <a:r>
              <a:rPr lang="en-US" sz="2000" b="1" dirty="0">
                <a:solidFill>
                  <a:srgbClr val="233893"/>
                </a:solidFill>
                <a:latin typeface="+mj-lt"/>
                <a:ea typeface="+mj-ea"/>
                <a:cs typeface="+mj-cs"/>
              </a:rPr>
              <a:t>Our Payout Strategy</a:t>
            </a:r>
          </a:p>
        </p:txBody>
      </p:sp>
      <p:sp>
        <p:nvSpPr>
          <p:cNvPr id="24582"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9"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miter lim="800000"/>
            <a:headEnd/>
            <a:tailEnd/>
          </a:ln>
        </p:spPr>
        <p:txBody>
          <a:bodyPr/>
          <a:lstStyle/>
          <a:p>
            <a:fld id="{44B2EC7B-67C1-400E-91C4-52C6303691EC}" type="slidenum">
              <a:rPr lang="en-US" altLang="zh-TW"/>
              <a:pPr/>
              <a:t>13</a:t>
            </a:fld>
            <a:endParaRPr lang="en-US" altLang="zh-TW" sz="2000">
              <a:latin typeface="Arial" charset="0"/>
            </a:endParaRPr>
          </a:p>
        </p:txBody>
      </p:sp>
      <p:grpSp>
        <p:nvGrpSpPr>
          <p:cNvPr id="2" name="Group 31"/>
          <p:cNvGrpSpPr/>
          <p:nvPr/>
        </p:nvGrpSpPr>
        <p:grpSpPr>
          <a:xfrm>
            <a:off x="1226278" y="1959254"/>
            <a:ext cx="930429" cy="699619"/>
            <a:chOff x="1077145" y="1508750"/>
            <a:chExt cx="923924" cy="652885"/>
          </a:xfrm>
          <a:effectLst>
            <a:outerShdw blurRad="228600" dist="25400" dir="360000" sx="98000" sy="98000" algn="ctr" rotWithShape="0">
              <a:srgbClr val="000000">
                <a:alpha val="33000"/>
              </a:srgbClr>
            </a:outerShdw>
          </a:effectLst>
        </p:grpSpPr>
        <p:sp>
          <p:nvSpPr>
            <p:cNvPr id="6" name="TextBox 5"/>
            <p:cNvSpPr txBox="1"/>
            <p:nvPr/>
          </p:nvSpPr>
          <p:spPr bwMode="auto">
            <a:xfrm>
              <a:off x="1077145" y="1508750"/>
              <a:ext cx="923924" cy="215957"/>
            </a:xfrm>
            <a:prstGeom prst="rect">
              <a:avLst/>
            </a:prstGeom>
            <a:no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MI</a:t>
              </a:r>
            </a:p>
          </p:txBody>
        </p:sp>
        <p:sp>
          <p:nvSpPr>
            <p:cNvPr id="7" name="TextBox 6"/>
            <p:cNvSpPr txBox="1"/>
            <p:nvPr/>
          </p:nvSpPr>
          <p:spPr bwMode="auto">
            <a:xfrm>
              <a:off x="1077145" y="1724707"/>
              <a:ext cx="923924" cy="436928"/>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Data in SFF</a:t>
              </a:r>
            </a:p>
          </p:txBody>
        </p:sp>
      </p:grpSp>
      <p:grpSp>
        <p:nvGrpSpPr>
          <p:cNvPr id="3" name="Group 37"/>
          <p:cNvGrpSpPr/>
          <p:nvPr/>
        </p:nvGrpSpPr>
        <p:grpSpPr>
          <a:xfrm>
            <a:off x="1010228" y="2975913"/>
            <a:ext cx="1548351" cy="1156887"/>
            <a:chOff x="1077144" y="2584092"/>
            <a:chExt cx="1344176" cy="1079609"/>
          </a:xfrm>
          <a:effectLst>
            <a:outerShdw blurRad="228600" dist="25400" dir="360000" sx="98000" sy="98000" algn="ctr" rotWithShape="0">
              <a:srgbClr val="000000">
                <a:alpha val="33000"/>
              </a:srgbClr>
            </a:outerShdw>
          </a:effectLst>
        </p:grpSpPr>
        <p:sp>
          <p:nvSpPr>
            <p:cNvPr id="9" name="TextBox 8"/>
            <p:cNvSpPr txBox="1"/>
            <p:nvPr/>
          </p:nvSpPr>
          <p:spPr bwMode="auto">
            <a:xfrm>
              <a:off x="1077144" y="2584092"/>
              <a:ext cx="1344175" cy="458016"/>
            </a:xfrm>
            <a:prstGeom prst="rect">
              <a:avLst/>
            </a:prstGeom>
            <a:solidFill>
              <a:srgbClr val="F57913"/>
            </a:solid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Product Registry System (PRS)</a:t>
              </a:r>
            </a:p>
          </p:txBody>
        </p:sp>
        <p:sp>
          <p:nvSpPr>
            <p:cNvPr id="10" name="TextBox 9"/>
            <p:cNvSpPr txBox="1"/>
            <p:nvPr/>
          </p:nvSpPr>
          <p:spPr bwMode="auto">
            <a:xfrm>
              <a:off x="1077145" y="3042107"/>
              <a:ext cx="1344175" cy="621594"/>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List of account</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Deposit Code</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Insurability status</a:t>
              </a:r>
            </a:p>
          </p:txBody>
        </p:sp>
      </p:grpSp>
      <p:grpSp>
        <p:nvGrpSpPr>
          <p:cNvPr id="4" name="Group 32"/>
          <p:cNvGrpSpPr/>
          <p:nvPr/>
        </p:nvGrpSpPr>
        <p:grpSpPr>
          <a:xfrm>
            <a:off x="3350758" y="2029369"/>
            <a:ext cx="2088472" cy="1605009"/>
            <a:chOff x="3304636" y="1393534"/>
            <a:chExt cx="2073870" cy="1497797"/>
          </a:xfrm>
          <a:effectLst>
            <a:outerShdw blurRad="228600" dist="25400" dir="360000" sx="98000" sy="98000" algn="ctr" rotWithShape="0">
              <a:srgbClr val="000000">
                <a:alpha val="33000"/>
              </a:srgbClr>
            </a:outerShdw>
          </a:effectLst>
        </p:grpSpPr>
        <p:sp>
          <p:nvSpPr>
            <p:cNvPr id="12" name="TextBox 11"/>
            <p:cNvSpPr txBox="1"/>
            <p:nvPr/>
          </p:nvSpPr>
          <p:spPr bwMode="auto">
            <a:xfrm>
              <a:off x="3304636" y="1393534"/>
              <a:ext cx="2073870" cy="667528"/>
            </a:xfrm>
            <a:prstGeom prst="rect">
              <a:avLst/>
            </a:prstGeom>
            <a:solidFill>
              <a:srgbClr val="F57913"/>
            </a:solid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Depositors Liability Information Management System (DLIMS)</a:t>
              </a:r>
            </a:p>
          </p:txBody>
        </p:sp>
        <p:sp>
          <p:nvSpPr>
            <p:cNvPr id="13" name="TextBox 12"/>
            <p:cNvSpPr txBox="1"/>
            <p:nvPr/>
          </p:nvSpPr>
          <p:spPr bwMode="auto">
            <a:xfrm>
              <a:off x="3304636" y="2008015"/>
              <a:ext cx="2073870" cy="883316"/>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Process Depositor’s Data</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Reconciliation</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Aggregation</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Generate Payment List</a:t>
              </a:r>
            </a:p>
          </p:txBody>
        </p:sp>
      </p:grpSp>
      <p:grpSp>
        <p:nvGrpSpPr>
          <p:cNvPr id="5" name="Group 36"/>
          <p:cNvGrpSpPr/>
          <p:nvPr/>
        </p:nvGrpSpPr>
        <p:grpSpPr>
          <a:xfrm>
            <a:off x="1082245" y="4413256"/>
            <a:ext cx="1404317" cy="1682744"/>
            <a:chOff x="1077146" y="4235505"/>
            <a:chExt cx="1497794" cy="1570338"/>
          </a:xfrm>
          <a:effectLst>
            <a:outerShdw blurRad="228600" dist="25400" dir="360000" sx="98000" sy="98000" algn="ctr" rotWithShape="0">
              <a:srgbClr val="000000">
                <a:alpha val="33000"/>
              </a:srgbClr>
            </a:outerShdw>
          </a:effectLst>
        </p:grpSpPr>
        <p:sp>
          <p:nvSpPr>
            <p:cNvPr id="15" name="TextBox 14"/>
            <p:cNvSpPr txBox="1"/>
            <p:nvPr/>
          </p:nvSpPr>
          <p:spPr bwMode="auto">
            <a:xfrm>
              <a:off x="1077146" y="4235505"/>
              <a:ext cx="1497794" cy="435344"/>
            </a:xfrm>
            <a:prstGeom prst="rect">
              <a:avLst/>
            </a:prstGeom>
            <a:no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Payment </a:t>
              </a:r>
            </a:p>
            <a:p>
              <a:pPr algn="ctr">
                <a:defRPr/>
              </a:pPr>
              <a:r>
                <a:rPr lang="en-US" sz="1100" b="1" dirty="0">
                  <a:solidFill>
                    <a:prstClr val="black"/>
                  </a:solidFill>
                  <a:latin typeface="Arial" pitchFamily="34" charset="0"/>
                  <a:ea typeface="BatangChe" pitchFamily="49" charset="-127"/>
                  <a:cs typeface="Arial" pitchFamily="34" charset="0"/>
                </a:rPr>
                <a:t>Agent</a:t>
              </a:r>
            </a:p>
          </p:txBody>
        </p:sp>
        <p:sp>
          <p:nvSpPr>
            <p:cNvPr id="16" name="TextBox 15"/>
            <p:cNvSpPr txBox="1"/>
            <p:nvPr/>
          </p:nvSpPr>
          <p:spPr bwMode="auto">
            <a:xfrm>
              <a:off x="1077146" y="4670849"/>
              <a:ext cx="1497794" cy="1134994"/>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Bank transfer</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Failed ATMs</a:t>
              </a:r>
            </a:p>
            <a:p>
              <a:pPr marL="171450" indent="-117475">
                <a:buFont typeface="Arial" pitchFamily="34" charset="0"/>
                <a:buChar char="•"/>
                <a:defRPr/>
              </a:pPr>
              <a:r>
                <a:rPr lang="en-US" sz="1100" dirty="0" err="1">
                  <a:solidFill>
                    <a:prstClr val="black"/>
                  </a:solidFill>
                  <a:latin typeface="Arial" pitchFamily="34" charset="0"/>
                  <a:ea typeface="BatangChe" pitchFamily="49" charset="-127"/>
                  <a:cs typeface="Arial" pitchFamily="34" charset="0"/>
                </a:rPr>
                <a:t>Cheques</a:t>
              </a:r>
              <a:endParaRPr lang="en-US" sz="1100" dirty="0">
                <a:solidFill>
                  <a:prstClr val="black"/>
                </a:solidFill>
                <a:latin typeface="Arial" pitchFamily="34" charset="0"/>
                <a:ea typeface="BatangChe" pitchFamily="49" charset="-127"/>
                <a:cs typeface="Arial" pitchFamily="34" charset="0"/>
              </a:endParaRP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Generate Payment Statements</a:t>
              </a:r>
            </a:p>
          </p:txBody>
        </p:sp>
      </p:grpSp>
      <p:grpSp>
        <p:nvGrpSpPr>
          <p:cNvPr id="8" name="Group 35"/>
          <p:cNvGrpSpPr/>
          <p:nvPr/>
        </p:nvGrpSpPr>
        <p:grpSpPr>
          <a:xfrm>
            <a:off x="3350758" y="4413256"/>
            <a:ext cx="2088472" cy="1646162"/>
            <a:chOff x="3419850" y="3774645"/>
            <a:chExt cx="2073870" cy="1536201"/>
          </a:xfrm>
          <a:effectLst>
            <a:outerShdw blurRad="228600" dist="25400" dir="360000" sx="98000" sy="98000" algn="ctr" rotWithShape="0">
              <a:srgbClr val="000000">
                <a:alpha val="33000"/>
              </a:srgbClr>
            </a:outerShdw>
          </a:effectLst>
        </p:grpSpPr>
        <p:sp>
          <p:nvSpPr>
            <p:cNvPr id="18" name="TextBox 17"/>
            <p:cNvSpPr txBox="1"/>
            <p:nvPr/>
          </p:nvSpPr>
          <p:spPr bwMode="auto">
            <a:xfrm>
              <a:off x="3419850" y="3774645"/>
              <a:ext cx="2073870" cy="667528"/>
            </a:xfrm>
            <a:prstGeom prst="rect">
              <a:avLst/>
            </a:prstGeom>
            <a:solidFill>
              <a:srgbClr val="F57913"/>
            </a:solid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Payout Payment Management System (PPMS)</a:t>
              </a:r>
            </a:p>
          </p:txBody>
        </p:sp>
        <p:sp>
          <p:nvSpPr>
            <p:cNvPr id="19" name="TextBox 18"/>
            <p:cNvSpPr txBox="1"/>
            <p:nvPr/>
          </p:nvSpPr>
          <p:spPr bwMode="auto">
            <a:xfrm>
              <a:off x="3419850" y="4427530"/>
              <a:ext cx="2073870" cy="883316"/>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Process payment</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Receivable List</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Payment status</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Accounting System</a:t>
              </a:r>
            </a:p>
            <a:p>
              <a:pPr marL="119063" indent="-119063">
                <a:buFont typeface="Arial" pitchFamily="34" charset="0"/>
                <a:buChar char="•"/>
                <a:defRPr/>
              </a:pPr>
              <a:endParaRPr lang="en-US" sz="1100" dirty="0">
                <a:solidFill>
                  <a:prstClr val="black"/>
                </a:solidFill>
                <a:latin typeface="Arial" pitchFamily="34" charset="0"/>
                <a:ea typeface="BatangChe" pitchFamily="49" charset="-127"/>
                <a:cs typeface="Arial" pitchFamily="34" charset="0"/>
              </a:endParaRPr>
            </a:p>
          </p:txBody>
        </p:sp>
      </p:grpSp>
      <p:grpSp>
        <p:nvGrpSpPr>
          <p:cNvPr id="11" name="Group 34"/>
          <p:cNvGrpSpPr/>
          <p:nvPr/>
        </p:nvGrpSpPr>
        <p:grpSpPr>
          <a:xfrm>
            <a:off x="6591490" y="4614584"/>
            <a:ext cx="1701718" cy="1175044"/>
            <a:chOff x="6607465" y="3889854"/>
            <a:chExt cx="1689820" cy="1096553"/>
          </a:xfrm>
          <a:effectLst>
            <a:outerShdw blurRad="228600" dist="25400" dir="360000" sx="98000" sy="98000" algn="ctr" rotWithShape="0">
              <a:srgbClr val="000000">
                <a:alpha val="33000"/>
              </a:srgbClr>
            </a:outerShdw>
          </a:effectLst>
        </p:grpSpPr>
        <p:sp>
          <p:nvSpPr>
            <p:cNvPr id="21" name="TextBox 20"/>
            <p:cNvSpPr txBox="1"/>
            <p:nvPr/>
          </p:nvSpPr>
          <p:spPr bwMode="auto">
            <a:xfrm>
              <a:off x="6607466" y="3889854"/>
              <a:ext cx="1689819" cy="597289"/>
            </a:xfrm>
            <a:prstGeom prst="rect">
              <a:avLst/>
            </a:prstGeom>
            <a:solidFill>
              <a:srgbClr val="F57913"/>
            </a:solid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Request Management System (RMS)</a:t>
              </a:r>
            </a:p>
          </p:txBody>
        </p:sp>
        <p:sp>
          <p:nvSpPr>
            <p:cNvPr id="22" name="TextBox 21"/>
            <p:cNvSpPr txBox="1"/>
            <p:nvPr/>
          </p:nvSpPr>
          <p:spPr bwMode="auto">
            <a:xfrm>
              <a:off x="6607465" y="4487143"/>
              <a:ext cx="1689819" cy="499264"/>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Investigation</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Approval</a:t>
              </a:r>
            </a:p>
          </p:txBody>
        </p:sp>
      </p:grpSp>
      <p:grpSp>
        <p:nvGrpSpPr>
          <p:cNvPr id="14" name="Group 33"/>
          <p:cNvGrpSpPr/>
          <p:nvPr/>
        </p:nvGrpSpPr>
        <p:grpSpPr>
          <a:xfrm>
            <a:off x="6483466" y="1889140"/>
            <a:ext cx="1728391" cy="1893087"/>
            <a:chOff x="5992985" y="1662370"/>
            <a:chExt cx="2073870" cy="1766631"/>
          </a:xfrm>
          <a:effectLst>
            <a:outerShdw blurRad="228600" dist="25400" dir="360000" sx="98000" sy="98000" algn="ctr" rotWithShape="0">
              <a:srgbClr val="000000">
                <a:alpha val="33000"/>
              </a:srgbClr>
            </a:outerShdw>
          </a:effectLst>
        </p:grpSpPr>
        <p:sp>
          <p:nvSpPr>
            <p:cNvPr id="24" name="TextBox 23"/>
            <p:cNvSpPr txBox="1"/>
            <p:nvPr/>
          </p:nvSpPr>
          <p:spPr bwMode="auto">
            <a:xfrm>
              <a:off x="5992985" y="1662370"/>
              <a:ext cx="2073870" cy="667528"/>
            </a:xfrm>
            <a:prstGeom prst="rect">
              <a:avLst/>
            </a:prstGeom>
            <a:solidFill>
              <a:srgbClr val="F57913"/>
            </a:solidFill>
            <a:ln w="9525">
              <a:solidFill>
                <a:schemeClr val="tx1"/>
              </a:solidFill>
              <a:miter lim="800000"/>
              <a:headEnd/>
              <a:tailEnd/>
            </a:ln>
          </p:spPr>
          <p:txBody>
            <a:bodyPr lIns="18288" tIns="18288" rIns="18288" bIns="18288"/>
            <a:lstStyle/>
            <a:p>
              <a:pPr algn="ctr">
                <a:defRPr/>
              </a:pPr>
              <a:r>
                <a:rPr lang="en-US" sz="1100" b="1" dirty="0">
                  <a:solidFill>
                    <a:prstClr val="black"/>
                  </a:solidFill>
                  <a:latin typeface="Arial" pitchFamily="34" charset="0"/>
                  <a:ea typeface="BatangChe" pitchFamily="49" charset="-127"/>
                  <a:cs typeface="Arial" pitchFamily="34" charset="0"/>
                </a:rPr>
                <a:t>Depositors Support Management System (DSMS)</a:t>
              </a:r>
            </a:p>
          </p:txBody>
        </p:sp>
        <p:sp>
          <p:nvSpPr>
            <p:cNvPr id="25" name="TextBox 24"/>
            <p:cNvSpPr txBox="1"/>
            <p:nvPr/>
          </p:nvSpPr>
          <p:spPr bwMode="auto">
            <a:xfrm>
              <a:off x="5992985" y="2238445"/>
              <a:ext cx="2073870" cy="1190556"/>
            </a:xfrm>
            <a:prstGeom prst="rect">
              <a:avLst/>
            </a:prstGeom>
            <a:solidFill>
              <a:srgbClr val="FFFFFF"/>
            </a:solidFill>
            <a:ln w="9525">
              <a:solidFill>
                <a:schemeClr val="tx1"/>
              </a:solidFill>
              <a:miter lim="800000"/>
              <a:headEnd/>
              <a:tailEnd/>
            </a:ln>
          </p:spPr>
          <p:txBody>
            <a:bodyPr lIns="18288" tIns="18288" rIns="18288" bIns="18288"/>
            <a:lstStyle/>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View Depositors details account</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Update Depositors information</a:t>
              </a:r>
            </a:p>
            <a:p>
              <a:pPr marL="171450" indent="-117475">
                <a:buFont typeface="Arial" pitchFamily="34" charset="0"/>
                <a:buChar char="•"/>
                <a:defRPr/>
              </a:pPr>
              <a:r>
                <a:rPr lang="en-US" sz="1100" dirty="0">
                  <a:solidFill>
                    <a:prstClr val="black"/>
                  </a:solidFill>
                  <a:latin typeface="Arial" pitchFamily="34" charset="0"/>
                  <a:ea typeface="BatangChe" pitchFamily="49" charset="-127"/>
                  <a:cs typeface="Arial" pitchFamily="34" charset="0"/>
                </a:rPr>
                <a:t>Depositors information request</a:t>
              </a:r>
            </a:p>
          </p:txBody>
        </p:sp>
      </p:grpSp>
      <p:cxnSp>
        <p:nvCxnSpPr>
          <p:cNvPr id="26" name="Straight Arrow Connector 25"/>
          <p:cNvCxnSpPr/>
          <p:nvPr/>
        </p:nvCxnSpPr>
        <p:spPr>
          <a:xfrm>
            <a:off x="2198688" y="2274888"/>
            <a:ext cx="1095375" cy="0"/>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83238" y="2555875"/>
            <a:ext cx="828675" cy="0"/>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75288" y="2120900"/>
            <a:ext cx="828675" cy="420688"/>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prstClr val="black"/>
                </a:solidFill>
                <a:latin typeface="Arial" pitchFamily="34" charset="0"/>
                <a:cs typeface="Arial" pitchFamily="34" charset="0"/>
              </a:rPr>
              <a:t>Depositor details</a:t>
            </a:r>
          </a:p>
        </p:txBody>
      </p:sp>
      <p:cxnSp>
        <p:nvCxnSpPr>
          <p:cNvPr id="29" name="Straight Arrow Connector 28"/>
          <p:cNvCxnSpPr/>
          <p:nvPr/>
        </p:nvCxnSpPr>
        <p:spPr>
          <a:xfrm flipH="1">
            <a:off x="5543550" y="2946400"/>
            <a:ext cx="828675" cy="0"/>
          </a:xfrm>
          <a:prstGeom prst="straightConnector1">
            <a:avLst/>
          </a:prstGeom>
          <a:ln w="38100">
            <a:solidFill>
              <a:srgbClr val="FF0000"/>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3550" y="2668588"/>
            <a:ext cx="1030288" cy="252412"/>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srgbClr val="FF0000"/>
                </a:solidFill>
                <a:latin typeface="Arial" pitchFamily="34" charset="0"/>
                <a:cs typeface="Arial" pitchFamily="34" charset="0"/>
              </a:rPr>
              <a:t>Update Info</a:t>
            </a:r>
          </a:p>
        </p:txBody>
      </p:sp>
      <p:cxnSp>
        <p:nvCxnSpPr>
          <p:cNvPr id="31" name="Straight Arrow Connector 30"/>
          <p:cNvCxnSpPr/>
          <p:nvPr/>
        </p:nvCxnSpPr>
        <p:spPr>
          <a:xfrm flipV="1">
            <a:off x="7959725" y="3817938"/>
            <a:ext cx="0" cy="735012"/>
          </a:xfrm>
          <a:prstGeom prst="straightConnector1">
            <a:avLst/>
          </a:prstGeom>
          <a:ln w="38100">
            <a:solidFill>
              <a:srgbClr val="094ACD"/>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75513" y="3852863"/>
            <a:ext cx="0" cy="700087"/>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3886200"/>
            <a:ext cx="828675" cy="422275"/>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prstClr val="black"/>
                </a:solidFill>
                <a:latin typeface="Arial" pitchFamily="34" charset="0"/>
                <a:cs typeface="Arial" pitchFamily="34" charset="0"/>
              </a:rPr>
              <a:t>Info &amp; request</a:t>
            </a:r>
          </a:p>
        </p:txBody>
      </p:sp>
      <p:cxnSp>
        <p:nvCxnSpPr>
          <p:cNvPr id="34" name="Straight Arrow Connector 33"/>
          <p:cNvCxnSpPr/>
          <p:nvPr/>
        </p:nvCxnSpPr>
        <p:spPr>
          <a:xfrm flipH="1" flipV="1">
            <a:off x="5511800" y="3606800"/>
            <a:ext cx="1042988" cy="981075"/>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29238" y="3781425"/>
            <a:ext cx="1079500" cy="981075"/>
          </a:xfrm>
          <a:prstGeom prst="straightConnector1">
            <a:avLst/>
          </a:prstGeom>
          <a:ln w="38100">
            <a:solidFill>
              <a:srgbClr val="094ACD"/>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543550" y="5241925"/>
            <a:ext cx="936625" cy="0"/>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543550" y="5521325"/>
            <a:ext cx="936625" cy="0"/>
          </a:xfrm>
          <a:prstGeom prst="straightConnector1">
            <a:avLst/>
          </a:prstGeom>
          <a:ln w="38100">
            <a:solidFill>
              <a:srgbClr val="094ACD"/>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611688" y="3683000"/>
            <a:ext cx="0" cy="665163"/>
          </a:xfrm>
          <a:prstGeom prst="straightConnector1">
            <a:avLst/>
          </a:prstGeom>
          <a:ln w="38100">
            <a:solidFill>
              <a:srgbClr val="FF0000"/>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62400" y="3683000"/>
            <a:ext cx="0" cy="665163"/>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3271838" y="3767137"/>
            <a:ext cx="806450" cy="415925"/>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prstClr val="black"/>
                </a:solidFill>
                <a:latin typeface="Arial" pitchFamily="34" charset="0"/>
                <a:cs typeface="Arial" pitchFamily="34" charset="0"/>
              </a:rPr>
              <a:t>Payment list</a:t>
            </a:r>
          </a:p>
        </p:txBody>
      </p:sp>
      <p:sp>
        <p:nvSpPr>
          <p:cNvPr id="41" name="TextBox 40"/>
          <p:cNvSpPr txBox="1"/>
          <p:nvPr/>
        </p:nvSpPr>
        <p:spPr>
          <a:xfrm rot="16200000">
            <a:off x="4550569" y="3685381"/>
            <a:ext cx="806450" cy="579438"/>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srgbClr val="FF0000"/>
                </a:solidFill>
                <a:latin typeface="Arial" pitchFamily="34" charset="0"/>
                <a:cs typeface="Arial" pitchFamily="34" charset="0"/>
              </a:rPr>
              <a:t>Payment status update</a:t>
            </a:r>
          </a:p>
        </p:txBody>
      </p:sp>
      <p:cxnSp>
        <p:nvCxnSpPr>
          <p:cNvPr id="42" name="Straight Arrow Connector 41"/>
          <p:cNvCxnSpPr/>
          <p:nvPr/>
        </p:nvCxnSpPr>
        <p:spPr>
          <a:xfrm flipH="1">
            <a:off x="2593975" y="5183188"/>
            <a:ext cx="649288" cy="0"/>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609850" y="5359400"/>
            <a:ext cx="684213" cy="0"/>
          </a:xfrm>
          <a:prstGeom prst="straightConnector1">
            <a:avLst/>
          </a:prstGeom>
          <a:ln w="38100">
            <a:solidFill>
              <a:srgbClr val="FF0000"/>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59050" y="5429250"/>
            <a:ext cx="827088" cy="320675"/>
          </a:xfrm>
          <a:prstGeom prst="rect">
            <a:avLst/>
          </a:prstGeom>
          <a:noFill/>
          <a:effectLst>
            <a:outerShdw blurRad="228600" dist="25400" dir="360000" sx="98000" sy="98000" algn="ctr" rotWithShape="0">
              <a:srgbClr val="000000">
                <a:alpha val="33000"/>
              </a:srgbClr>
            </a:outerShdw>
          </a:effectLst>
        </p:spPr>
        <p:txBody>
          <a:bodyPr lIns="0" tIns="0" rIns="0" bIns="0">
            <a:spAutoFit/>
          </a:bodyPr>
          <a:lstStyle/>
          <a:p>
            <a:pPr>
              <a:defRPr/>
            </a:pPr>
            <a:r>
              <a:rPr lang="en-US" sz="1100" dirty="0">
                <a:solidFill>
                  <a:srgbClr val="FF0000"/>
                </a:solidFill>
                <a:latin typeface="Arial" pitchFamily="34" charset="0"/>
                <a:cs typeface="Arial" pitchFamily="34" charset="0"/>
              </a:rPr>
              <a:t>Payment status update</a:t>
            </a:r>
          </a:p>
        </p:txBody>
      </p:sp>
      <p:sp>
        <p:nvSpPr>
          <p:cNvPr id="45" name="TextBox 44"/>
          <p:cNvSpPr txBox="1"/>
          <p:nvPr/>
        </p:nvSpPr>
        <p:spPr>
          <a:xfrm>
            <a:off x="2559050" y="4438650"/>
            <a:ext cx="827088" cy="677863"/>
          </a:xfrm>
          <a:prstGeom prst="rect">
            <a:avLst/>
          </a:prstGeom>
          <a:noFill/>
          <a:effectLst>
            <a:outerShdw blurRad="228600" dist="25400" dir="360000" sx="98000" sy="98000" algn="ctr" rotWithShape="0">
              <a:srgbClr val="000000">
                <a:alpha val="33000"/>
              </a:srgbClr>
            </a:outerShdw>
          </a:effectLst>
        </p:spPr>
        <p:txBody>
          <a:bodyPr lIns="0" tIns="0" rIns="0" bIns="0">
            <a:spAutoFit/>
          </a:bodyPr>
          <a:lstStyle/>
          <a:p>
            <a:pPr>
              <a:defRPr/>
            </a:pPr>
            <a:r>
              <a:rPr lang="en-US" sz="1100" dirty="0">
                <a:solidFill>
                  <a:prstClr val="black"/>
                </a:solidFill>
                <a:latin typeface="Arial" pitchFamily="34" charset="0"/>
                <a:cs typeface="Arial" pitchFamily="34" charset="0"/>
              </a:rPr>
              <a:t>Payment </a:t>
            </a:r>
          </a:p>
          <a:p>
            <a:pPr>
              <a:defRPr/>
            </a:pPr>
            <a:r>
              <a:rPr lang="en-US" sz="1100" dirty="0">
                <a:solidFill>
                  <a:prstClr val="black"/>
                </a:solidFill>
                <a:latin typeface="Arial" pitchFamily="34" charset="0"/>
                <a:cs typeface="Arial" pitchFamily="34" charset="0"/>
              </a:rPr>
              <a:t>and statement information</a:t>
            </a:r>
          </a:p>
        </p:txBody>
      </p:sp>
      <p:cxnSp>
        <p:nvCxnSpPr>
          <p:cNvPr id="46" name="Straight Arrow Connector 45"/>
          <p:cNvCxnSpPr/>
          <p:nvPr/>
        </p:nvCxnSpPr>
        <p:spPr>
          <a:xfrm>
            <a:off x="2609850" y="3255963"/>
            <a:ext cx="684213" cy="0"/>
          </a:xfrm>
          <a:prstGeom prst="straightConnector1">
            <a:avLst/>
          </a:prstGeom>
          <a:ln w="38100">
            <a:solidFill>
              <a:schemeClr val="tx1"/>
            </a:solidFill>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25631" name="TextBox 46"/>
          <p:cNvSpPr txBox="1">
            <a:spLocks noChangeArrowheads="1"/>
          </p:cNvSpPr>
          <p:nvPr/>
        </p:nvSpPr>
        <p:spPr bwMode="auto">
          <a:xfrm>
            <a:off x="7972425" y="3851275"/>
            <a:ext cx="714375" cy="420688"/>
          </a:xfrm>
          <a:prstGeom prst="rect">
            <a:avLst/>
          </a:prstGeom>
          <a:noFill/>
          <a:ln w="9525">
            <a:noFill/>
            <a:miter lim="800000"/>
            <a:headEnd/>
            <a:tailEnd/>
          </a:ln>
        </p:spPr>
        <p:txBody>
          <a:bodyPr>
            <a:spAutoFit/>
          </a:bodyPr>
          <a:lstStyle/>
          <a:p>
            <a:r>
              <a:rPr lang="en-US" altLang="zh-TW" sz="1100">
                <a:solidFill>
                  <a:srgbClr val="0070C0"/>
                </a:solidFill>
                <a:cs typeface="Arial" charset="0"/>
              </a:rPr>
              <a:t>Request</a:t>
            </a:r>
          </a:p>
          <a:p>
            <a:r>
              <a:rPr lang="en-US" altLang="zh-TW" sz="1100">
                <a:solidFill>
                  <a:srgbClr val="0070C0"/>
                </a:solidFill>
                <a:cs typeface="Arial" charset="0"/>
              </a:rPr>
              <a:t>status</a:t>
            </a:r>
          </a:p>
        </p:txBody>
      </p:sp>
      <p:sp>
        <p:nvSpPr>
          <p:cNvPr id="48" name="TextBox 47"/>
          <p:cNvSpPr txBox="1"/>
          <p:nvPr/>
        </p:nvSpPr>
        <p:spPr>
          <a:xfrm>
            <a:off x="5614988" y="4824413"/>
            <a:ext cx="828675" cy="422275"/>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prstClr val="black"/>
                </a:solidFill>
                <a:latin typeface="Arial" pitchFamily="34" charset="0"/>
                <a:cs typeface="Arial" pitchFamily="34" charset="0"/>
              </a:rPr>
              <a:t>Fwd Request</a:t>
            </a:r>
          </a:p>
        </p:txBody>
      </p:sp>
      <p:sp>
        <p:nvSpPr>
          <p:cNvPr id="49" name="TextBox 48"/>
          <p:cNvSpPr txBox="1"/>
          <p:nvPr/>
        </p:nvSpPr>
        <p:spPr>
          <a:xfrm>
            <a:off x="5614988" y="5589588"/>
            <a:ext cx="714375" cy="422275"/>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srgbClr val="0070C0"/>
                </a:solidFill>
                <a:latin typeface="Arial" pitchFamily="34" charset="0"/>
                <a:cs typeface="Arial" pitchFamily="34" charset="0"/>
              </a:rPr>
              <a:t>Request</a:t>
            </a:r>
          </a:p>
          <a:p>
            <a:pPr>
              <a:defRPr/>
            </a:pPr>
            <a:r>
              <a:rPr lang="en-US" sz="1100" dirty="0">
                <a:solidFill>
                  <a:srgbClr val="0070C0"/>
                </a:solidFill>
                <a:latin typeface="Arial" pitchFamily="34" charset="0"/>
                <a:cs typeface="Arial" pitchFamily="34" charset="0"/>
              </a:rPr>
              <a:t>status</a:t>
            </a:r>
          </a:p>
        </p:txBody>
      </p:sp>
      <p:sp>
        <p:nvSpPr>
          <p:cNvPr id="50" name="TextBox 49"/>
          <p:cNvSpPr txBox="1"/>
          <p:nvPr/>
        </p:nvSpPr>
        <p:spPr>
          <a:xfrm>
            <a:off x="6115050" y="3781425"/>
            <a:ext cx="714375" cy="422275"/>
          </a:xfrm>
          <a:prstGeom prst="rect">
            <a:avLst/>
          </a:prstGeom>
          <a:noFill/>
          <a:effectLst>
            <a:outerShdw blurRad="228600" dist="25400" dir="360000" sx="98000" sy="98000" algn="ctr" rotWithShape="0">
              <a:srgbClr val="000000">
                <a:alpha val="33000"/>
              </a:srgbClr>
            </a:outerShdw>
          </a:effectLst>
        </p:spPr>
        <p:txBody>
          <a:bodyPr>
            <a:spAutoFit/>
          </a:bodyPr>
          <a:lstStyle/>
          <a:p>
            <a:pPr>
              <a:defRPr/>
            </a:pPr>
            <a:r>
              <a:rPr lang="en-US" sz="1100" dirty="0">
                <a:solidFill>
                  <a:prstClr val="black"/>
                </a:solidFill>
                <a:latin typeface="Arial" pitchFamily="34" charset="0"/>
                <a:cs typeface="Arial" pitchFamily="34" charset="0"/>
              </a:rPr>
              <a:t>FWD Request</a:t>
            </a:r>
          </a:p>
        </p:txBody>
      </p:sp>
      <p:cxnSp>
        <p:nvCxnSpPr>
          <p:cNvPr id="51" name="Straight Arrow Connector 50"/>
          <p:cNvCxnSpPr/>
          <p:nvPr/>
        </p:nvCxnSpPr>
        <p:spPr>
          <a:xfrm>
            <a:off x="5543550" y="3225800"/>
            <a:ext cx="857250" cy="1588"/>
          </a:xfrm>
          <a:prstGeom prst="straightConnector1">
            <a:avLst/>
          </a:prstGeom>
          <a:ln w="38100">
            <a:solidFill>
              <a:srgbClr val="FF0000"/>
            </a:solidFill>
            <a:prstDash val="sysDash"/>
            <a:headEnd type="none" w="med" len="med"/>
            <a:tailEnd type="triangle" w="med" len="med"/>
          </a:ln>
          <a:effectLst>
            <a:outerShdw blurRad="228600" dist="25400" dir="360000" sx="98000" sy="98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90600" y="914400"/>
            <a:ext cx="6742113" cy="400050"/>
          </a:xfrm>
          <a:prstGeom prst="rect">
            <a:avLst/>
          </a:prstGeom>
          <a:noFill/>
        </p:spPr>
        <p:txBody>
          <a:bodyPr>
            <a:spAutoFit/>
          </a:bodyPr>
          <a:lstStyle/>
          <a:p>
            <a:pPr>
              <a:defRPr/>
            </a:pPr>
            <a:r>
              <a:rPr lang="en-US" sz="2000" b="1" dirty="0">
                <a:solidFill>
                  <a:srgbClr val="233893"/>
                </a:solidFill>
                <a:latin typeface="+mj-lt"/>
                <a:ea typeface="+mj-ea"/>
                <a:cs typeface="+mj-cs"/>
              </a:rPr>
              <a:t>Our Payout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miter lim="800000"/>
            <a:headEnd/>
            <a:tailEnd/>
          </a:ln>
        </p:spPr>
        <p:txBody>
          <a:bodyPr/>
          <a:lstStyle/>
          <a:p>
            <a:fld id="{79E2F118-5D7F-4E29-9189-88EC3A200AEF}" type="slidenum">
              <a:rPr lang="en-US" altLang="zh-TW"/>
              <a:pPr/>
              <a:t>14</a:t>
            </a:fld>
            <a:endParaRPr lang="en-US" altLang="zh-TW" sz="2000">
              <a:latin typeface="Arial" charset="0"/>
            </a:endParaRPr>
          </a:p>
        </p:txBody>
      </p:sp>
      <p:sp>
        <p:nvSpPr>
          <p:cNvPr id="26627" name="Title 1"/>
          <p:cNvSpPr txBox="1">
            <a:spLocks/>
          </p:cNvSpPr>
          <p:nvPr/>
        </p:nvSpPr>
        <p:spPr bwMode="auto">
          <a:xfrm>
            <a:off x="228600" y="990600"/>
            <a:ext cx="8686800" cy="4038600"/>
          </a:xfrm>
          <a:prstGeom prst="rect">
            <a:avLst/>
          </a:prstGeom>
          <a:noFill/>
          <a:ln w="9525">
            <a:noFill/>
            <a:miter lim="800000"/>
            <a:headEnd/>
            <a:tailEnd/>
          </a:ln>
        </p:spPr>
        <p:txBody>
          <a:bodyPr anchor="ctr"/>
          <a:lstStyle/>
          <a:p>
            <a:pPr eaLnBrk="1" hangingPunct="1"/>
            <a:endParaRPr lang="zh-TW" altLang="zh-TW" sz="1200" b="1">
              <a:solidFill>
                <a:srgbClr val="000000"/>
              </a:solidFill>
              <a:latin typeface="Calibri" pitchFamily="34" charset="0"/>
            </a:endParaRPr>
          </a:p>
        </p:txBody>
      </p:sp>
      <p:sp>
        <p:nvSpPr>
          <p:cNvPr id="26628" name="Rectangle 5"/>
          <p:cNvSpPr>
            <a:spLocks noChangeArrowheads="1"/>
          </p:cNvSpPr>
          <p:nvPr/>
        </p:nvSpPr>
        <p:spPr bwMode="auto">
          <a:xfrm>
            <a:off x="7848600" y="2514600"/>
            <a:ext cx="1447800" cy="1584325"/>
          </a:xfrm>
          <a:prstGeom prst="rect">
            <a:avLst/>
          </a:prstGeom>
          <a:noFill/>
          <a:ln w="9525">
            <a:noFill/>
            <a:miter lim="800000"/>
            <a:headEnd/>
            <a:tailEnd/>
          </a:ln>
        </p:spPr>
        <p:txBody>
          <a:bodyPr/>
          <a:lstStyle/>
          <a:p>
            <a:endParaRPr lang="en-MY" altLang="zh-TW"/>
          </a:p>
        </p:txBody>
      </p:sp>
      <p:sp>
        <p:nvSpPr>
          <p:cNvPr id="26629" name="TextBox 9"/>
          <p:cNvSpPr txBox="1">
            <a:spLocks noChangeArrowheads="1"/>
          </p:cNvSpPr>
          <p:nvPr/>
        </p:nvSpPr>
        <p:spPr bwMode="auto">
          <a:xfrm>
            <a:off x="1008063" y="838200"/>
            <a:ext cx="8142287" cy="677863"/>
          </a:xfrm>
          <a:prstGeom prst="rect">
            <a:avLst/>
          </a:prstGeom>
          <a:noFill/>
          <a:ln w="9525">
            <a:noFill/>
            <a:miter lim="800000"/>
            <a:headEnd/>
            <a:tailEnd/>
          </a:ln>
        </p:spPr>
        <p:txBody>
          <a:bodyPr>
            <a:spAutoFit/>
          </a:bodyPr>
          <a:lstStyle/>
          <a:p>
            <a:r>
              <a:rPr lang="en-US" altLang="zh-TW" sz="2000" b="1">
                <a:solidFill>
                  <a:srgbClr val="233893"/>
                </a:solidFill>
                <a:latin typeface="Verdana" pitchFamily="34" charset="0"/>
              </a:rPr>
              <a:t>Video Walkthrough on Payout System</a:t>
            </a:r>
          </a:p>
          <a:p>
            <a:pPr eaLnBrk="1" hangingPunct="1"/>
            <a:endParaRPr lang="en-US" altLang="zh-TW" sz="1800" b="1">
              <a:solidFill>
                <a:srgbClr val="4F81BD"/>
              </a:solidFill>
              <a:cs typeface="Arial" charset="0"/>
            </a:endParaRPr>
          </a:p>
        </p:txBody>
      </p:sp>
      <p:sp>
        <p:nvSpPr>
          <p:cNvPr id="26631"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8"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pic>
        <p:nvPicPr>
          <p:cNvPr id="9" name="Day Two 2.3 (Slide 14)_Deposit Reimbursement System 3.wmv">
            <a:hlinkClick r:id="" action="ppaction://media"/>
          </p:cNvPr>
          <p:cNvPicPr>
            <a:picLocks noRot="1" noChangeAspect="1"/>
          </p:cNvPicPr>
          <p:nvPr>
            <a:videoFile r:link="rId1"/>
          </p:nvPr>
        </p:nvPicPr>
        <p:blipFill>
          <a:blip r:embed="rId4" cstate="print"/>
          <a:stretch>
            <a:fillRect/>
          </a:stretch>
        </p:blipFill>
        <p:spPr>
          <a:xfrm>
            <a:off x="1371600" y="1828800"/>
            <a:ext cx="6553200" cy="38917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1066800" y="1295400"/>
            <a:ext cx="7467600" cy="3446463"/>
          </a:xfrm>
          <a:prstGeom prst="rect">
            <a:avLst/>
          </a:prstGeom>
          <a:noFill/>
          <a:ln w="9525">
            <a:noFill/>
            <a:miter lim="800000"/>
            <a:headEnd/>
            <a:tailEnd/>
          </a:ln>
        </p:spPr>
      </p:pic>
      <p:sp>
        <p:nvSpPr>
          <p:cNvPr id="27651" name="Slide Number Placeholder 3"/>
          <p:cNvSpPr>
            <a:spLocks noGrp="1"/>
          </p:cNvSpPr>
          <p:nvPr>
            <p:ph type="sldNum" sz="quarter" idx="10"/>
          </p:nvPr>
        </p:nvSpPr>
        <p:spPr>
          <a:noFill/>
          <a:ln>
            <a:miter lim="800000"/>
            <a:headEnd/>
            <a:tailEnd/>
          </a:ln>
        </p:spPr>
        <p:txBody>
          <a:bodyPr/>
          <a:lstStyle/>
          <a:p>
            <a:fld id="{F5EF3FD7-B9E6-4CCE-8789-4CB11F449BE0}" type="slidenum">
              <a:rPr lang="en-US" altLang="zh-TW"/>
              <a:pPr/>
              <a:t>15</a:t>
            </a:fld>
            <a:endParaRPr lang="en-US" altLang="zh-TW" sz="2000">
              <a:latin typeface="Arial" charset="0"/>
            </a:endParaRPr>
          </a:p>
        </p:txBody>
      </p:sp>
      <p:sp>
        <p:nvSpPr>
          <p:cNvPr id="6" name="Content Placeholder 2"/>
          <p:cNvSpPr>
            <a:spLocks noGrp="1"/>
          </p:cNvSpPr>
          <p:nvPr>
            <p:ph idx="1"/>
          </p:nvPr>
        </p:nvSpPr>
        <p:spPr>
          <a:xfrm>
            <a:off x="2749643" y="3346288"/>
            <a:ext cx="4572000" cy="1149512"/>
          </a:xfrm>
          <a:ln w="25400" cap="flat" algn="ctr"/>
          <a:extLst>
            <a:ext uri="{909E8E84-426E-40DD-AFC4-6F175D3DCCD1}"/>
            <a:ext uri="{91240B29-F687-4F45-9708-019B960494DF}"/>
          </a:extLst>
        </p:spPr>
        <p:txBody>
          <a:bodyPr rtlCol="0">
            <a:normAutofit fontScale="92500" lnSpcReduction="10000"/>
          </a:bodyPr>
          <a:lstStyle/>
          <a:p>
            <a:pPr marL="0" indent="0" eaLnBrk="1" fontAlgn="auto" hangingPunct="1">
              <a:spcBef>
                <a:spcPts val="0"/>
              </a:spcBef>
              <a:spcAft>
                <a:spcPts val="0"/>
              </a:spcAft>
              <a:buFontTx/>
              <a:buNone/>
              <a:defRPr/>
            </a:pPr>
            <a:endParaRPr lang="en-US" sz="4000" b="1" dirty="0" smtClean="0">
              <a:ln w="10541" cmpd="sng">
                <a:solidFill>
                  <a:srgbClr val="4F81BD">
                    <a:shade val="88000"/>
                    <a:satMod val="110000"/>
                  </a:srgbClr>
                </a:solidFill>
                <a:prstDash val="solid"/>
              </a:ln>
              <a:solidFill>
                <a:sysClr val="windowText" lastClr="000000"/>
              </a:solidFill>
              <a:latin typeface="Calibri"/>
            </a:endParaRPr>
          </a:p>
          <a:p>
            <a:pPr marL="0" indent="0" eaLnBrk="1" fontAlgn="auto" hangingPunct="1">
              <a:spcBef>
                <a:spcPts val="0"/>
              </a:spcBef>
              <a:spcAft>
                <a:spcPts val="0"/>
              </a:spcAft>
              <a:buFontTx/>
              <a:buNone/>
              <a:defRPr/>
            </a:pPr>
            <a:r>
              <a:rPr lang="en-US" sz="4000" b="1" dirty="0" smtClean="0">
                <a:ln w="10541" cmpd="sng">
                  <a:solidFill>
                    <a:srgbClr val="4F81BD">
                      <a:shade val="88000"/>
                      <a:satMod val="110000"/>
                    </a:srgbClr>
                  </a:solidFill>
                  <a:prstDash val="solid"/>
                </a:ln>
                <a:latin typeface="Calibri"/>
              </a:rPr>
              <a:t>SEAMLESS PAYOUT</a:t>
            </a:r>
          </a:p>
        </p:txBody>
      </p:sp>
      <p:sp>
        <p:nvSpPr>
          <p:cNvPr id="7" name="Content Placeholder 2"/>
          <p:cNvSpPr txBox="1">
            <a:spLocks/>
          </p:cNvSpPr>
          <p:nvPr/>
        </p:nvSpPr>
        <p:spPr>
          <a:xfrm>
            <a:off x="1179990" y="2574756"/>
            <a:ext cx="1569653" cy="1844459"/>
          </a:xfrm>
          <a:prstGeom prst="rect">
            <a:avLst/>
          </a:prstGeom>
          <a:solidFill>
            <a:sysClr val="window" lastClr="FFFFFF">
              <a:lumMod val="65000"/>
              <a:alpha val="70000"/>
            </a:sysClr>
          </a:solidFill>
          <a:ln>
            <a:noFill/>
          </a:ln>
        </p:spPr>
        <p:txBody>
          <a:bodyPr/>
          <a:lstStyle/>
          <a:p>
            <a:pPr indent="-342900" algn="ctr" eaLnBrk="1" fontAlgn="auto" hangingPunct="1">
              <a:spcBef>
                <a:spcPts val="0"/>
              </a:spcBef>
              <a:spcAft>
                <a:spcPts val="0"/>
              </a:spcAft>
              <a:defRPr/>
            </a:pPr>
            <a:r>
              <a:rPr lang="en-US" sz="11500" b="1" kern="0" dirty="0">
                <a:ln w="10541" cmpd="sng">
                  <a:solidFill>
                    <a:srgbClr val="4F81BD">
                      <a:shade val="88000"/>
                      <a:satMod val="110000"/>
                    </a:srgbClr>
                  </a:solidFill>
                  <a:prstDash val="solid"/>
                </a:ln>
                <a:solidFill>
                  <a:sysClr val="window" lastClr="FFFFFF"/>
                </a:solidFill>
                <a:ea typeface="ＭＳ Ｐゴシック" pitchFamily="16" charset="-128"/>
              </a:rPr>
              <a:t>3</a:t>
            </a:r>
          </a:p>
        </p:txBody>
      </p:sp>
      <p:sp>
        <p:nvSpPr>
          <p:cNvPr id="8" name="TextBox 7"/>
          <p:cNvSpPr txBox="1"/>
          <p:nvPr/>
        </p:nvSpPr>
        <p:spPr>
          <a:xfrm>
            <a:off x="1449388" y="2579688"/>
            <a:ext cx="1143000" cy="338137"/>
          </a:xfrm>
          <a:prstGeom prst="rect">
            <a:avLst/>
          </a:prstGeom>
          <a:noFill/>
        </p:spPr>
        <p:txBody>
          <a:bodyPr>
            <a:spAutoFit/>
          </a:bodyPr>
          <a:lstStyle/>
          <a:p>
            <a:pPr eaLnBrk="1" fontAlgn="auto" hangingPunct="1">
              <a:spcBef>
                <a:spcPts val="0"/>
              </a:spcBef>
              <a:spcAft>
                <a:spcPts val="0"/>
              </a:spcAft>
              <a:defRPr/>
            </a:pPr>
            <a:r>
              <a:rPr lang="en-US" sz="1600" b="1" kern="0" dirty="0">
                <a:solidFill>
                  <a:srgbClr val="1F497D">
                    <a:lumMod val="50000"/>
                  </a:srgbClr>
                </a:solidFill>
                <a:ea typeface="ＭＳ Ｐゴシック" pitchFamily="16" charset="-128"/>
              </a:rPr>
              <a:t>Section  </a:t>
            </a:r>
          </a:p>
        </p:txBody>
      </p:sp>
      <p:sp>
        <p:nvSpPr>
          <p:cNvPr id="27655"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9"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miter lim="800000"/>
            <a:headEnd/>
            <a:tailEnd/>
          </a:ln>
        </p:spPr>
        <p:txBody>
          <a:bodyPr/>
          <a:lstStyle/>
          <a:p>
            <a:fld id="{586FC27B-567A-4928-A527-C6D1BFE399EC}" type="slidenum">
              <a:rPr lang="en-US" altLang="zh-TW"/>
              <a:pPr/>
              <a:t>16</a:t>
            </a:fld>
            <a:endParaRPr lang="en-US" altLang="zh-TW" sz="2000">
              <a:latin typeface="Arial" charset="0"/>
            </a:endParaRPr>
          </a:p>
        </p:txBody>
      </p:sp>
      <p:sp>
        <p:nvSpPr>
          <p:cNvPr id="5" name="Rectangle 4"/>
          <p:cNvSpPr/>
          <p:nvPr/>
        </p:nvSpPr>
        <p:spPr>
          <a:xfrm>
            <a:off x="1029471" y="3203773"/>
            <a:ext cx="4542790" cy="990600"/>
          </a:xfrm>
          <a:prstGeom prst="rect">
            <a:avLst/>
          </a:prstGeom>
          <a:gradFill flip="none" rotWithShape="1">
            <a:gsLst>
              <a:gs pos="60000">
                <a:srgbClr val="4F81BD">
                  <a:lumMod val="60000"/>
                  <a:lumOff val="40000"/>
                </a:srgbClr>
              </a:gs>
              <a:gs pos="100000">
                <a:srgbClr val="4F81BD">
                  <a:tint val="23500"/>
                  <a:satMod val="160000"/>
                </a:srgbClr>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lIns="18288" tIns="18288" rIns="18288" bIns="18288" anchor="ctr"/>
          <a:lstStyle/>
          <a:p>
            <a:pPr algn="ctr" eaLnBrk="1" hangingPunct="1">
              <a:lnSpc>
                <a:spcPts val="1800"/>
              </a:lnSpc>
              <a:spcBef>
                <a:spcPct val="30000"/>
              </a:spcBef>
              <a:buSzPct val="85000"/>
              <a:defRPr/>
            </a:pPr>
            <a:endParaRPr lang="zh-TW" altLang="zh-TW" sz="1400" b="1">
              <a:solidFill>
                <a:srgbClr val="FFFFFF"/>
              </a:solidFill>
              <a:cs typeface="Arial" charset="0"/>
            </a:endParaRPr>
          </a:p>
        </p:txBody>
      </p:sp>
      <p:sp>
        <p:nvSpPr>
          <p:cNvPr id="6" name="Rectangle 5"/>
          <p:cNvSpPr/>
          <p:nvPr/>
        </p:nvSpPr>
        <p:spPr>
          <a:xfrm>
            <a:off x="1027702" y="2136973"/>
            <a:ext cx="4542790" cy="990600"/>
          </a:xfrm>
          <a:prstGeom prst="rect">
            <a:avLst/>
          </a:prstGeom>
          <a:gradFill flip="none" rotWithShape="1">
            <a:gsLst>
              <a:gs pos="60000">
                <a:srgbClr val="002060"/>
              </a:gs>
              <a:gs pos="100000">
                <a:srgbClr val="4F81BD">
                  <a:tint val="23500"/>
                  <a:satMod val="160000"/>
                </a:srgbClr>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lIns="18288" tIns="18288" rIns="18288" bIns="18288" anchor="ctr"/>
          <a:lstStyle/>
          <a:p>
            <a:pPr algn="ctr" eaLnBrk="1" hangingPunct="1">
              <a:lnSpc>
                <a:spcPts val="1800"/>
              </a:lnSpc>
              <a:spcBef>
                <a:spcPct val="30000"/>
              </a:spcBef>
              <a:buSzPct val="85000"/>
              <a:defRPr/>
            </a:pPr>
            <a:endParaRPr lang="zh-TW" altLang="zh-TW" sz="1400" b="1">
              <a:solidFill>
                <a:srgbClr val="FFFFFF"/>
              </a:solidFill>
              <a:cs typeface="Arial" charset="0"/>
            </a:endParaRPr>
          </a:p>
        </p:txBody>
      </p:sp>
      <p:sp>
        <p:nvSpPr>
          <p:cNvPr id="7" name="Rectangle 6"/>
          <p:cNvSpPr/>
          <p:nvPr/>
        </p:nvSpPr>
        <p:spPr>
          <a:xfrm>
            <a:off x="1029471" y="4346773"/>
            <a:ext cx="4542790" cy="1066800"/>
          </a:xfrm>
          <a:prstGeom prst="rect">
            <a:avLst/>
          </a:prstGeom>
          <a:gradFill flip="none" rotWithShape="1">
            <a:gsLst>
              <a:gs pos="60000">
                <a:srgbClr val="4F81BD">
                  <a:lumMod val="40000"/>
                  <a:lumOff val="60000"/>
                </a:srgbClr>
              </a:gs>
              <a:gs pos="100000">
                <a:srgbClr val="4F81BD">
                  <a:tint val="23500"/>
                  <a:satMod val="160000"/>
                </a:srgbClr>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lIns="18288" tIns="18288" rIns="18288" bIns="18288" anchor="ctr"/>
          <a:lstStyle/>
          <a:p>
            <a:pPr algn="ctr" eaLnBrk="1" hangingPunct="1">
              <a:lnSpc>
                <a:spcPts val="1800"/>
              </a:lnSpc>
              <a:spcBef>
                <a:spcPct val="30000"/>
              </a:spcBef>
              <a:buSzPct val="85000"/>
              <a:defRPr/>
            </a:pPr>
            <a:endParaRPr lang="zh-TW" altLang="zh-TW" sz="1400" b="1">
              <a:solidFill>
                <a:srgbClr val="FFFFFF"/>
              </a:solidFill>
              <a:cs typeface="Arial" charset="0"/>
            </a:endParaRPr>
          </a:p>
        </p:txBody>
      </p:sp>
      <p:sp>
        <p:nvSpPr>
          <p:cNvPr id="8" name="Title 1"/>
          <p:cNvSpPr>
            <a:spLocks noGrp="1"/>
          </p:cNvSpPr>
          <p:nvPr>
            <p:ph type="title"/>
          </p:nvPr>
        </p:nvSpPr>
        <p:spPr>
          <a:xfrm>
            <a:off x="963613" y="838200"/>
            <a:ext cx="6721475" cy="568325"/>
          </a:xfrm>
        </p:spPr>
        <p:txBody>
          <a:bodyPr>
            <a:normAutofit/>
          </a:bodyPr>
          <a:lstStyle/>
          <a:p>
            <a:pPr eaLnBrk="1" fontAlgn="auto" hangingPunct="1">
              <a:spcBef>
                <a:spcPts val="0"/>
              </a:spcBef>
              <a:spcAft>
                <a:spcPts val="0"/>
              </a:spcAft>
              <a:defRPr/>
            </a:pPr>
            <a:r>
              <a:rPr lang="en-US" sz="2000" kern="1200" dirty="0"/>
              <a:t>Our Payout Vision </a:t>
            </a:r>
          </a:p>
        </p:txBody>
      </p:sp>
      <p:sp>
        <p:nvSpPr>
          <p:cNvPr id="28685" name="Content Placeholder 2"/>
          <p:cNvSpPr txBox="1">
            <a:spLocks/>
          </p:cNvSpPr>
          <p:nvPr/>
        </p:nvSpPr>
        <p:spPr bwMode="auto">
          <a:xfrm>
            <a:off x="1031875" y="1766888"/>
            <a:ext cx="3235325" cy="4525962"/>
          </a:xfrm>
          <a:prstGeom prst="rect">
            <a:avLst/>
          </a:prstGeom>
          <a:noFill/>
          <a:ln w="9525">
            <a:noFill/>
            <a:miter lim="800000"/>
            <a:headEnd/>
            <a:tailEnd/>
          </a:ln>
        </p:spPr>
        <p:txBody>
          <a:bodyPr/>
          <a:lstStyle/>
          <a:p>
            <a:pPr eaLnBrk="1" hangingPunct="1">
              <a:spcBef>
                <a:spcPct val="20000"/>
              </a:spcBef>
              <a:buFont typeface="Arial" charset="0"/>
              <a:buNone/>
            </a:pPr>
            <a:r>
              <a:rPr lang="en-US" altLang="zh-TW" sz="1800">
                <a:solidFill>
                  <a:srgbClr val="000000"/>
                </a:solidFill>
                <a:latin typeface="Calibri" pitchFamily="34" charset="0"/>
              </a:rPr>
              <a:t/>
            </a:r>
            <a:br>
              <a:rPr lang="en-US" altLang="zh-TW" sz="1800">
                <a:solidFill>
                  <a:srgbClr val="000000"/>
                </a:solidFill>
                <a:latin typeface="Calibri" pitchFamily="34" charset="0"/>
              </a:rPr>
            </a:br>
            <a:endParaRPr lang="en-US" altLang="zh-TW" sz="1800">
              <a:solidFill>
                <a:srgbClr val="000000"/>
              </a:solidFill>
              <a:latin typeface="Calibri" pitchFamily="34" charset="0"/>
            </a:endParaRPr>
          </a:p>
          <a:p>
            <a:pPr eaLnBrk="1" hangingPunct="1">
              <a:spcBef>
                <a:spcPct val="20000"/>
              </a:spcBef>
              <a:buFont typeface="Arial" charset="0"/>
              <a:buChar char="•"/>
            </a:pPr>
            <a:endParaRPr lang="en-US" altLang="zh-TW" sz="1800">
              <a:solidFill>
                <a:srgbClr val="000000"/>
              </a:solidFill>
              <a:latin typeface="Calibri" pitchFamily="34" charset="0"/>
            </a:endParaRPr>
          </a:p>
          <a:p>
            <a:pPr eaLnBrk="1" hangingPunct="1">
              <a:spcBef>
                <a:spcPct val="20000"/>
              </a:spcBef>
              <a:buFont typeface="Arial" charset="0"/>
              <a:buNone/>
            </a:pPr>
            <a:endParaRPr lang="en-US" altLang="zh-TW" sz="1800">
              <a:solidFill>
                <a:srgbClr val="000000"/>
              </a:solidFill>
              <a:latin typeface="Calibri" pitchFamily="34" charset="0"/>
            </a:endParaRPr>
          </a:p>
          <a:p>
            <a:pPr eaLnBrk="1" hangingPunct="1">
              <a:spcBef>
                <a:spcPct val="20000"/>
              </a:spcBef>
              <a:buFont typeface="Arial" charset="0"/>
              <a:buChar char="•"/>
            </a:pPr>
            <a:endParaRPr lang="en-US" altLang="zh-TW" sz="1800">
              <a:solidFill>
                <a:srgbClr val="000000"/>
              </a:solidFill>
              <a:latin typeface="Calibri" pitchFamily="34" charset="0"/>
            </a:endParaRPr>
          </a:p>
          <a:p>
            <a:pPr eaLnBrk="1" hangingPunct="1">
              <a:spcBef>
                <a:spcPct val="20000"/>
              </a:spcBef>
              <a:buFont typeface="Arial" charset="0"/>
              <a:buNone/>
            </a:pPr>
            <a:endParaRPr lang="en-US" altLang="zh-TW" sz="1800">
              <a:solidFill>
                <a:srgbClr val="000000"/>
              </a:solidFill>
              <a:latin typeface="Calibri" pitchFamily="34" charset="0"/>
            </a:endParaRPr>
          </a:p>
          <a:p>
            <a:pPr eaLnBrk="1" hangingPunct="1">
              <a:spcBef>
                <a:spcPct val="20000"/>
              </a:spcBef>
              <a:buFont typeface="Arial" charset="0"/>
              <a:buNone/>
            </a:pPr>
            <a:endParaRPr lang="en-US" altLang="zh-TW" sz="1800">
              <a:solidFill>
                <a:srgbClr val="000000"/>
              </a:solidFill>
              <a:latin typeface="Calibri" pitchFamily="34" charset="0"/>
            </a:endParaRPr>
          </a:p>
          <a:p>
            <a:pPr eaLnBrk="1" hangingPunct="1">
              <a:spcBef>
                <a:spcPct val="20000"/>
              </a:spcBef>
              <a:buFont typeface="Arial" charset="0"/>
              <a:buNone/>
            </a:pPr>
            <a:r>
              <a:rPr lang="en-US" altLang="zh-TW" sz="1800">
                <a:solidFill>
                  <a:srgbClr val="000000"/>
                </a:solidFill>
                <a:latin typeface="Calibri" pitchFamily="34" charset="0"/>
              </a:rPr>
              <a:t>  </a:t>
            </a:r>
          </a:p>
        </p:txBody>
      </p:sp>
      <p:sp>
        <p:nvSpPr>
          <p:cNvPr id="10" name="Pentagon 9"/>
          <p:cNvSpPr/>
          <p:nvPr/>
        </p:nvSpPr>
        <p:spPr>
          <a:xfrm>
            <a:off x="6080125" y="2133600"/>
            <a:ext cx="2363788" cy="3276600"/>
          </a:xfrm>
          <a:prstGeom prst="homePlate">
            <a:avLst>
              <a:gd name="adj" fmla="val 24296"/>
            </a:avLst>
          </a:prstGeom>
          <a:solidFill>
            <a:sysClr val="window" lastClr="FFFFFF"/>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i="1" kern="0" dirty="0">
                <a:solidFill>
                  <a:srgbClr val="1F497D">
                    <a:lumMod val="75000"/>
                  </a:srgbClr>
                </a:solidFill>
                <a:latin typeface="Calibri"/>
                <a:ea typeface="+mn-ea"/>
              </a:rPr>
              <a:t>A seamless payout</a:t>
            </a:r>
          </a:p>
        </p:txBody>
      </p:sp>
      <p:pic>
        <p:nvPicPr>
          <p:cNvPr id="28687" name="Picture 2" descr="http://www.stockphotopro.com/photo-thumbs-2/A9T1RD.jpg"/>
          <p:cNvPicPr>
            <a:picLocks noChangeAspect="1" noChangeArrowheads="1"/>
          </p:cNvPicPr>
          <p:nvPr/>
        </p:nvPicPr>
        <p:blipFill>
          <a:blip r:embed="rId3" cstate="print"/>
          <a:srcRect/>
          <a:stretch>
            <a:fillRect/>
          </a:stretch>
        </p:blipFill>
        <p:spPr bwMode="auto">
          <a:xfrm>
            <a:off x="4394200" y="4537075"/>
            <a:ext cx="871538" cy="711200"/>
          </a:xfrm>
          <a:prstGeom prst="rect">
            <a:avLst/>
          </a:prstGeom>
          <a:noFill/>
          <a:ln w="9525">
            <a:solidFill>
              <a:srgbClr val="1F497D"/>
            </a:solidFill>
            <a:miter lim="800000"/>
            <a:headEnd/>
            <a:tailEnd/>
          </a:ln>
        </p:spPr>
      </p:pic>
      <p:pic>
        <p:nvPicPr>
          <p:cNvPr id="28688" name="Picture 4" descr="cr eb0b1c489f66ef9bef970b9021a07211 Atm Withdrawal">
            <a:hlinkClick r:id="rId4"/>
          </p:cNvPr>
          <p:cNvPicPr>
            <a:picLocks noChangeAspect="1" noChangeArrowheads="1"/>
          </p:cNvPicPr>
          <p:nvPr/>
        </p:nvPicPr>
        <p:blipFill>
          <a:blip r:embed="rId5" cstate="print"/>
          <a:srcRect/>
          <a:stretch>
            <a:fillRect/>
          </a:stretch>
        </p:blipFill>
        <p:spPr bwMode="auto">
          <a:xfrm>
            <a:off x="4408488" y="2289175"/>
            <a:ext cx="931862" cy="736600"/>
          </a:xfrm>
          <a:prstGeom prst="rect">
            <a:avLst/>
          </a:prstGeom>
          <a:noFill/>
          <a:ln w="9525">
            <a:solidFill>
              <a:srgbClr val="FFFFFF"/>
            </a:solidFill>
            <a:miter lim="800000"/>
            <a:headEnd/>
            <a:tailEnd/>
          </a:ln>
        </p:spPr>
      </p:pic>
      <p:sp>
        <p:nvSpPr>
          <p:cNvPr id="14" name="Rectangle 13"/>
          <p:cNvSpPr/>
          <p:nvPr/>
        </p:nvSpPr>
        <p:spPr>
          <a:xfrm>
            <a:off x="1062038" y="4422775"/>
            <a:ext cx="3332162" cy="646113"/>
          </a:xfrm>
          <a:prstGeom prst="rect">
            <a:avLst/>
          </a:prstGeom>
        </p:spPr>
        <p:txBody>
          <a:bodyPr>
            <a:spAutoFit/>
          </a:bodyPr>
          <a:lstStyle/>
          <a:p>
            <a:pPr eaLnBrk="1" fontAlgn="auto" hangingPunct="1">
              <a:spcBef>
                <a:spcPts val="0"/>
              </a:spcBef>
              <a:spcAft>
                <a:spcPts val="0"/>
              </a:spcAft>
              <a:defRPr/>
            </a:pPr>
            <a:r>
              <a:rPr lang="en-US" sz="1200" b="1" kern="0" dirty="0">
                <a:solidFill>
                  <a:srgbClr val="1F497D">
                    <a:lumMod val="50000"/>
                  </a:srgbClr>
                </a:solidFill>
                <a:ea typeface="ＭＳ Ｐゴシック" pitchFamily="16" charset="-128"/>
              </a:rPr>
              <a:t>Depositors will be able to go to any bank</a:t>
            </a:r>
            <a:br>
              <a:rPr lang="en-US" sz="1200" b="1" kern="0" dirty="0">
                <a:solidFill>
                  <a:srgbClr val="1F497D">
                    <a:lumMod val="50000"/>
                  </a:srgbClr>
                </a:solidFill>
                <a:ea typeface="ＭＳ Ｐゴシック" pitchFamily="16" charset="-128"/>
              </a:rPr>
            </a:br>
            <a:r>
              <a:rPr lang="en-US" sz="1200" b="1" kern="0" dirty="0">
                <a:solidFill>
                  <a:srgbClr val="1F497D">
                    <a:lumMod val="50000"/>
                  </a:srgbClr>
                </a:solidFill>
                <a:ea typeface="ＭＳ Ｐゴシック" pitchFamily="16" charset="-128"/>
              </a:rPr>
              <a:t>to withdraw  funds and/or open a new </a:t>
            </a:r>
          </a:p>
          <a:p>
            <a:pPr marL="171450" indent="-171450" eaLnBrk="1" fontAlgn="auto" hangingPunct="1">
              <a:spcBef>
                <a:spcPts val="0"/>
              </a:spcBef>
              <a:spcAft>
                <a:spcPts val="0"/>
              </a:spcAft>
              <a:defRPr/>
            </a:pPr>
            <a:r>
              <a:rPr lang="en-US" sz="1200" b="1" kern="0" dirty="0">
                <a:solidFill>
                  <a:srgbClr val="1F497D">
                    <a:lumMod val="50000"/>
                  </a:srgbClr>
                </a:solidFill>
                <a:ea typeface="ＭＳ Ｐゴシック" pitchFamily="16" charset="-128"/>
              </a:rPr>
              <a:t>deposit account.</a:t>
            </a:r>
          </a:p>
        </p:txBody>
      </p:sp>
      <p:sp>
        <p:nvSpPr>
          <p:cNvPr id="15" name="Rectangle 14"/>
          <p:cNvSpPr/>
          <p:nvPr/>
        </p:nvSpPr>
        <p:spPr>
          <a:xfrm>
            <a:off x="1031875" y="3279775"/>
            <a:ext cx="3362325" cy="492125"/>
          </a:xfrm>
          <a:prstGeom prst="rect">
            <a:avLst/>
          </a:prstGeom>
        </p:spPr>
        <p:txBody>
          <a:bodyPr>
            <a:spAutoFit/>
          </a:bodyPr>
          <a:lstStyle/>
          <a:p>
            <a:pPr eaLnBrk="1" fontAlgn="auto" hangingPunct="1">
              <a:spcBef>
                <a:spcPts val="0"/>
              </a:spcBef>
              <a:spcAft>
                <a:spcPts val="0"/>
              </a:spcAft>
              <a:defRPr/>
            </a:pPr>
            <a:r>
              <a:rPr lang="en-US" sz="1200" b="1" kern="0" dirty="0">
                <a:solidFill>
                  <a:srgbClr val="1F497D">
                    <a:lumMod val="75000"/>
                  </a:srgbClr>
                </a:solidFill>
                <a:ea typeface="ＭＳ Ｐゴシック" pitchFamily="16" charset="-128"/>
              </a:rPr>
              <a:t>Depositors can transfer funds to another bank through internet banking</a:t>
            </a:r>
            <a:r>
              <a:rPr lang="en-US" sz="1400" b="1" kern="0" dirty="0">
                <a:solidFill>
                  <a:srgbClr val="1F497D">
                    <a:lumMod val="75000"/>
                  </a:srgbClr>
                </a:solidFill>
                <a:ea typeface="ＭＳ Ｐゴシック" pitchFamily="16" charset="-128"/>
              </a:rPr>
              <a:t>. </a:t>
            </a:r>
          </a:p>
        </p:txBody>
      </p:sp>
      <p:sp>
        <p:nvSpPr>
          <p:cNvPr id="28691" name="Rectangle 15"/>
          <p:cNvSpPr>
            <a:spLocks noChangeArrowheads="1"/>
          </p:cNvSpPr>
          <p:nvPr/>
        </p:nvSpPr>
        <p:spPr bwMode="auto">
          <a:xfrm>
            <a:off x="1027113" y="2212975"/>
            <a:ext cx="3367087" cy="831850"/>
          </a:xfrm>
          <a:prstGeom prst="rect">
            <a:avLst/>
          </a:prstGeom>
          <a:noFill/>
          <a:ln w="9525">
            <a:noFill/>
            <a:miter lim="800000"/>
            <a:headEnd/>
            <a:tailEnd/>
          </a:ln>
        </p:spPr>
        <p:txBody>
          <a:bodyPr>
            <a:spAutoFit/>
          </a:bodyPr>
          <a:lstStyle/>
          <a:p>
            <a:pPr eaLnBrk="1" hangingPunct="1"/>
            <a:r>
              <a:rPr lang="en-US" altLang="zh-TW" sz="1200" b="1">
                <a:solidFill>
                  <a:srgbClr val="FFFFFF"/>
                </a:solidFill>
              </a:rPr>
              <a:t>ATM cardholders will be allowed to make </a:t>
            </a:r>
          </a:p>
          <a:p>
            <a:pPr eaLnBrk="1" hangingPunct="1"/>
            <a:r>
              <a:rPr lang="en-US" altLang="zh-TW" sz="1200" b="1">
                <a:solidFill>
                  <a:srgbClr val="FFFFFF"/>
                </a:solidFill>
              </a:rPr>
              <a:t>withdrawals / transfer of balances of insured deposits to another bank through ATMs</a:t>
            </a:r>
            <a:endParaRPr lang="en-US" altLang="zh-TW" sz="1200" b="1">
              <a:solidFill>
                <a:srgbClr val="000000"/>
              </a:solidFill>
            </a:endParaRPr>
          </a:p>
        </p:txBody>
      </p:sp>
      <p:pic>
        <p:nvPicPr>
          <p:cNvPr id="17" name="Picture 2" descr="http://ach-payments.com/wp-content/uploads/2012/04/https.jpg"/>
          <p:cNvPicPr>
            <a:picLocks noChangeAspect="1" noChangeArrowheads="1"/>
          </p:cNvPicPr>
          <p:nvPr/>
        </p:nvPicPr>
        <p:blipFill>
          <a:blip r:embed="rId6" cstate="print"/>
          <a:srcRect/>
          <a:stretch>
            <a:fillRect/>
          </a:stretch>
        </p:blipFill>
        <p:spPr bwMode="auto">
          <a:xfrm>
            <a:off x="4394200" y="3355975"/>
            <a:ext cx="871538" cy="704850"/>
          </a:xfrm>
          <a:prstGeom prst="rect">
            <a:avLst/>
          </a:prstGeom>
          <a:noFill/>
          <a:ln>
            <a:solidFill>
              <a:sysClr val="windowText" lastClr="000000"/>
            </a:solidFill>
          </a:ln>
          <a:effectLst>
            <a:outerShdw blurRad="50800" dist="38100" dir="2700000" algn="tl" rotWithShape="0">
              <a:prstClr val="black">
                <a:alpha val="40000"/>
              </a:prstClr>
            </a:outerShdw>
          </a:effectLst>
        </p:spPr>
      </p:pic>
      <p:sp>
        <p:nvSpPr>
          <p:cNvPr id="18" name="TextBox 17"/>
          <p:cNvSpPr txBox="1"/>
          <p:nvPr/>
        </p:nvSpPr>
        <p:spPr>
          <a:xfrm>
            <a:off x="960438" y="1582738"/>
            <a:ext cx="3430587" cy="368300"/>
          </a:xfrm>
          <a:prstGeom prst="rect">
            <a:avLst/>
          </a:prstGeom>
          <a:noFill/>
        </p:spPr>
        <p:txBody>
          <a:bodyPr>
            <a:spAutoFit/>
          </a:bodyPr>
          <a:lstStyle/>
          <a:p>
            <a:pPr eaLnBrk="1" fontAlgn="auto" hangingPunct="1">
              <a:spcBef>
                <a:spcPts val="0"/>
              </a:spcBef>
              <a:spcAft>
                <a:spcPts val="0"/>
              </a:spcAft>
              <a:defRPr/>
            </a:pPr>
            <a:r>
              <a:rPr lang="en-US" sz="1800" b="1" kern="0" dirty="0">
                <a:solidFill>
                  <a:srgbClr val="1F497D">
                    <a:lumMod val="75000"/>
                  </a:srgbClr>
                </a:solidFill>
                <a:latin typeface="Arial" pitchFamily="34" charset="0"/>
                <a:ea typeface="ＭＳ Ｐゴシック" pitchFamily="16" charset="-128"/>
                <a:cs typeface="Arial" pitchFamily="34" charset="0"/>
              </a:rPr>
              <a:t>Access to funds at all time</a:t>
            </a:r>
          </a:p>
        </p:txBody>
      </p:sp>
      <p:sp>
        <p:nvSpPr>
          <p:cNvPr id="28694"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9"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p:cNvPicPr>
            <a:picLocks noChangeAspect="1" noChangeArrowheads="1"/>
          </p:cNvPicPr>
          <p:nvPr/>
        </p:nvPicPr>
        <p:blipFill>
          <a:blip r:embed="rId3" cstate="print"/>
          <a:srcRect/>
          <a:stretch>
            <a:fillRect/>
          </a:stretch>
        </p:blipFill>
        <p:spPr bwMode="auto">
          <a:xfrm>
            <a:off x="1443038" y="1600200"/>
            <a:ext cx="7015162" cy="3816350"/>
          </a:xfrm>
          <a:prstGeom prst="rect">
            <a:avLst/>
          </a:prstGeom>
          <a:noFill/>
          <a:ln w="9525">
            <a:noFill/>
            <a:miter lim="800000"/>
            <a:headEnd/>
            <a:tailEnd/>
          </a:ln>
        </p:spPr>
      </p:pic>
      <p:sp>
        <p:nvSpPr>
          <p:cNvPr id="29699" name="Slide Number Placeholder 3"/>
          <p:cNvSpPr>
            <a:spLocks noGrp="1"/>
          </p:cNvSpPr>
          <p:nvPr>
            <p:ph type="sldNum" sz="quarter" idx="10"/>
          </p:nvPr>
        </p:nvSpPr>
        <p:spPr>
          <a:noFill/>
          <a:ln>
            <a:miter lim="800000"/>
            <a:headEnd/>
            <a:tailEnd/>
          </a:ln>
        </p:spPr>
        <p:txBody>
          <a:bodyPr/>
          <a:lstStyle/>
          <a:p>
            <a:fld id="{AB24C474-199B-463E-8903-E84CDE690CBD}" type="slidenum">
              <a:rPr lang="en-US" altLang="zh-TW"/>
              <a:pPr/>
              <a:t>17</a:t>
            </a:fld>
            <a:endParaRPr lang="en-US" altLang="zh-TW" sz="2000">
              <a:latin typeface="Arial" charset="0"/>
            </a:endParaRPr>
          </a:p>
        </p:txBody>
      </p:sp>
      <p:sp>
        <p:nvSpPr>
          <p:cNvPr id="29700" name="Rectangular Callout 6"/>
          <p:cNvSpPr>
            <a:spLocks noChangeArrowheads="1"/>
          </p:cNvSpPr>
          <p:nvPr/>
        </p:nvSpPr>
        <p:spPr bwMode="auto">
          <a:xfrm>
            <a:off x="738188" y="3122613"/>
            <a:ext cx="1706562" cy="2957512"/>
          </a:xfrm>
          <a:prstGeom prst="wedgeRectCallout">
            <a:avLst>
              <a:gd name="adj1" fmla="val 24273"/>
              <a:gd name="adj2" fmla="val -69708"/>
            </a:avLst>
          </a:prstGeom>
          <a:solidFill>
            <a:srgbClr val="4F6228">
              <a:alpha val="18039"/>
            </a:srgbClr>
          </a:solidFill>
          <a:ln w="25400" algn="ctr">
            <a:noFill/>
            <a:miter lim="800000"/>
            <a:headEnd/>
            <a:tailEnd/>
          </a:ln>
        </p:spPr>
        <p:txBody>
          <a:bodyPr anchor="ctr"/>
          <a:lstStyle/>
          <a:p>
            <a:pPr marL="228600" indent="-228600" eaLnBrk="1" hangingPunct="1">
              <a:buFontTx/>
              <a:buAutoNum type="alphaLcParenBoth"/>
            </a:pPr>
            <a:r>
              <a:rPr lang="en-MY" altLang="zh-TW" sz="1000" b="1">
                <a:solidFill>
                  <a:srgbClr val="77933C"/>
                </a:solidFill>
                <a:latin typeface="Calibri" pitchFamily="34" charset="0"/>
              </a:rPr>
              <a:t>Inflows - Bank draft, cheque or other similar instrument or instruction deposited into the account by depositors will be credited to the depositors account subject to availability of funds in the payor’s account. </a:t>
            </a:r>
          </a:p>
          <a:p>
            <a:pPr marL="228600" indent="-228600" eaLnBrk="1" hangingPunct="1">
              <a:buFontTx/>
              <a:buAutoNum type="alphaLcParenBoth"/>
            </a:pPr>
            <a:endParaRPr lang="en-MY" altLang="zh-TW" sz="1000" b="1">
              <a:solidFill>
                <a:srgbClr val="77933C"/>
              </a:solidFill>
              <a:latin typeface="Calibri" pitchFamily="34" charset="0"/>
            </a:endParaRPr>
          </a:p>
          <a:p>
            <a:pPr marL="228600" indent="-228600" eaLnBrk="1" hangingPunct="1">
              <a:buFontTx/>
              <a:buAutoNum type="alphaLcParenBoth"/>
            </a:pPr>
            <a:r>
              <a:rPr lang="en-US" altLang="zh-TW" sz="1000" b="1">
                <a:solidFill>
                  <a:srgbClr val="77933C"/>
                </a:solidFill>
                <a:latin typeface="Calibri" pitchFamily="34" charset="0"/>
              </a:rPr>
              <a:t>Outflow - cheques issued by depositor which are presented for clearing &amp; IBG transfers made prior to closure will be effected in the normal course*.</a:t>
            </a:r>
            <a:endParaRPr lang="en-MY" altLang="zh-TW" sz="1000" b="1">
              <a:solidFill>
                <a:srgbClr val="77933C"/>
              </a:solidFill>
              <a:latin typeface="Calibri" pitchFamily="34" charset="0"/>
            </a:endParaRPr>
          </a:p>
        </p:txBody>
      </p:sp>
      <p:sp>
        <p:nvSpPr>
          <p:cNvPr id="29701" name="Rectangular Callout 7"/>
          <p:cNvSpPr>
            <a:spLocks noChangeArrowheads="1"/>
          </p:cNvSpPr>
          <p:nvPr/>
        </p:nvSpPr>
        <p:spPr bwMode="auto">
          <a:xfrm>
            <a:off x="2716213" y="5030788"/>
            <a:ext cx="2670175" cy="1036637"/>
          </a:xfrm>
          <a:prstGeom prst="wedgeRectCallout">
            <a:avLst>
              <a:gd name="adj1" fmla="val -31556"/>
              <a:gd name="adj2" fmla="val -121542"/>
            </a:avLst>
          </a:prstGeom>
          <a:solidFill>
            <a:srgbClr val="4F6228">
              <a:alpha val="18039"/>
            </a:srgbClr>
          </a:solidFill>
          <a:ln w="25400" algn="ctr">
            <a:noFill/>
            <a:miter lim="800000"/>
            <a:headEnd/>
            <a:tailEnd/>
          </a:ln>
        </p:spPr>
        <p:txBody>
          <a:bodyPr anchor="ctr"/>
          <a:lstStyle/>
          <a:p>
            <a:pPr marL="228600" indent="-228600" eaLnBrk="1" hangingPunct="1">
              <a:buFontTx/>
              <a:buAutoNum type="alphaLcParenBoth"/>
            </a:pPr>
            <a:r>
              <a:rPr lang="en-US" altLang="zh-TW" sz="1000" b="1">
                <a:solidFill>
                  <a:srgbClr val="77933C"/>
                </a:solidFill>
                <a:latin typeface="Calibri" pitchFamily="34" charset="0"/>
              </a:rPr>
              <a:t>Depositors will continue to be allowed to use all modes of withdrawal </a:t>
            </a:r>
            <a:r>
              <a:rPr lang="en-MY" altLang="zh-TW" sz="1000" b="1">
                <a:solidFill>
                  <a:srgbClr val="77933C"/>
                </a:solidFill>
                <a:latin typeface="Calibri" pitchFamily="34" charset="0"/>
              </a:rPr>
              <a:t>(eg.  ATMs. Transfers via Internet Banking platform, Mobile banking, E-Debit, FPX)</a:t>
            </a:r>
            <a:endParaRPr lang="en-US" altLang="zh-TW" sz="1000" b="1">
              <a:solidFill>
                <a:srgbClr val="77933C"/>
              </a:solidFill>
              <a:latin typeface="Calibri" pitchFamily="34" charset="0"/>
            </a:endParaRPr>
          </a:p>
        </p:txBody>
      </p:sp>
      <p:sp>
        <p:nvSpPr>
          <p:cNvPr id="29702" name="Oval 8"/>
          <p:cNvSpPr>
            <a:spLocks noChangeArrowheads="1"/>
          </p:cNvSpPr>
          <p:nvPr/>
        </p:nvSpPr>
        <p:spPr bwMode="auto">
          <a:xfrm>
            <a:off x="469900" y="2954338"/>
            <a:ext cx="360363" cy="334962"/>
          </a:xfrm>
          <a:prstGeom prst="ellipse">
            <a:avLst/>
          </a:prstGeom>
          <a:solidFill>
            <a:srgbClr val="77933C"/>
          </a:solidFill>
          <a:ln w="25400" algn="ctr">
            <a:noFill/>
            <a:round/>
            <a:headEnd/>
            <a:tailEnd/>
          </a:ln>
        </p:spPr>
        <p:txBody>
          <a:bodyPr anchor="ctr"/>
          <a:lstStyle/>
          <a:p>
            <a:pPr algn="ctr" eaLnBrk="1" hangingPunct="1"/>
            <a:r>
              <a:rPr lang="en-US" altLang="zh-TW" sz="1800">
                <a:solidFill>
                  <a:srgbClr val="FFFFFF"/>
                </a:solidFill>
                <a:latin typeface="Calibri" pitchFamily="34" charset="0"/>
              </a:rPr>
              <a:t>1</a:t>
            </a:r>
            <a:endParaRPr lang="en-MY" altLang="zh-TW" sz="1800">
              <a:solidFill>
                <a:srgbClr val="FFFFFF"/>
              </a:solidFill>
              <a:latin typeface="Calibri" pitchFamily="34" charset="0"/>
            </a:endParaRPr>
          </a:p>
        </p:txBody>
      </p:sp>
      <p:sp>
        <p:nvSpPr>
          <p:cNvPr id="29703" name="Oval 9"/>
          <p:cNvSpPr>
            <a:spLocks noChangeArrowheads="1"/>
          </p:cNvSpPr>
          <p:nvPr/>
        </p:nvSpPr>
        <p:spPr bwMode="auto">
          <a:xfrm>
            <a:off x="2590800" y="4879975"/>
            <a:ext cx="360363" cy="334963"/>
          </a:xfrm>
          <a:prstGeom prst="ellipse">
            <a:avLst/>
          </a:prstGeom>
          <a:solidFill>
            <a:srgbClr val="77933C"/>
          </a:solidFill>
          <a:ln w="25400" algn="ctr">
            <a:noFill/>
            <a:round/>
            <a:headEnd/>
            <a:tailEnd/>
          </a:ln>
        </p:spPr>
        <p:txBody>
          <a:bodyPr anchor="ctr"/>
          <a:lstStyle/>
          <a:p>
            <a:pPr algn="ctr" eaLnBrk="1" hangingPunct="1"/>
            <a:r>
              <a:rPr lang="en-US" altLang="zh-TW" sz="1800">
                <a:solidFill>
                  <a:srgbClr val="FFFFFF"/>
                </a:solidFill>
                <a:latin typeface="Calibri" pitchFamily="34" charset="0"/>
              </a:rPr>
              <a:t>2</a:t>
            </a:r>
            <a:endParaRPr lang="en-MY" altLang="zh-TW" sz="1800">
              <a:solidFill>
                <a:srgbClr val="FFFFFF"/>
              </a:solidFill>
              <a:latin typeface="Calibri" pitchFamily="34" charset="0"/>
            </a:endParaRPr>
          </a:p>
        </p:txBody>
      </p:sp>
      <p:sp>
        <p:nvSpPr>
          <p:cNvPr id="29704" name="TextBox 10"/>
          <p:cNvSpPr txBox="1">
            <a:spLocks noChangeArrowheads="1"/>
          </p:cNvSpPr>
          <p:nvPr/>
        </p:nvSpPr>
        <p:spPr bwMode="auto">
          <a:xfrm>
            <a:off x="950913" y="609600"/>
            <a:ext cx="7126287" cy="1077913"/>
          </a:xfrm>
          <a:prstGeom prst="rect">
            <a:avLst/>
          </a:prstGeom>
          <a:noFill/>
          <a:ln w="9525">
            <a:noFill/>
            <a:miter lim="800000"/>
            <a:headEnd/>
            <a:tailEnd/>
          </a:ln>
        </p:spPr>
        <p:txBody>
          <a:bodyPr>
            <a:spAutoFit/>
          </a:bodyPr>
          <a:lstStyle/>
          <a:p>
            <a:pPr indent="-342900"/>
            <a:r>
              <a:rPr lang="en-US" altLang="zh-TW" sz="2000" b="1">
                <a:solidFill>
                  <a:srgbClr val="233893"/>
                </a:solidFill>
                <a:latin typeface="Verdana" pitchFamily="34" charset="0"/>
              </a:rPr>
              <a:t>There are three (3) main aspects to the seamless payout proposal</a:t>
            </a:r>
          </a:p>
          <a:p>
            <a:pPr indent="-342900"/>
            <a:endParaRPr lang="en-US" altLang="zh-TW" b="1">
              <a:solidFill>
                <a:srgbClr val="233893"/>
              </a:solidFill>
              <a:latin typeface="Verdana" pitchFamily="34" charset="0"/>
            </a:endParaRPr>
          </a:p>
        </p:txBody>
      </p:sp>
      <p:sp>
        <p:nvSpPr>
          <p:cNvPr id="12" name="Rectangular Callout 11"/>
          <p:cNvSpPr/>
          <p:nvPr/>
        </p:nvSpPr>
        <p:spPr>
          <a:xfrm>
            <a:off x="5953125" y="5186363"/>
            <a:ext cx="2311400" cy="1035050"/>
          </a:xfrm>
          <a:prstGeom prst="wedgeRectCallout">
            <a:avLst>
              <a:gd name="adj1" fmla="val 15261"/>
              <a:gd name="adj2" fmla="val -126341"/>
            </a:avLst>
          </a:prstGeom>
          <a:solidFill>
            <a:srgbClr val="9BBB59">
              <a:lumMod val="50000"/>
              <a:alpha val="18000"/>
            </a:srgbClr>
          </a:solidFill>
          <a:ln w="25400" cap="flat" cmpd="sng" algn="ctr">
            <a:noFill/>
            <a:prstDash val="solid"/>
          </a:ln>
          <a:effectLst/>
        </p:spPr>
        <p:txBody>
          <a:bodyPr anchor="ctr"/>
          <a:lstStyle/>
          <a:p>
            <a:pPr marL="228600" indent="-228600" eaLnBrk="1" fontAlgn="auto" hangingPunct="1">
              <a:spcBef>
                <a:spcPts val="0"/>
              </a:spcBef>
              <a:spcAft>
                <a:spcPts val="0"/>
              </a:spcAft>
              <a:buFontTx/>
              <a:buAutoNum type="alphaLcParenBoth"/>
              <a:defRPr/>
            </a:pPr>
            <a:r>
              <a:rPr lang="en-US" sz="1000" b="1" kern="0" dirty="0">
                <a:solidFill>
                  <a:srgbClr val="9BBB59">
                    <a:lumMod val="75000"/>
                  </a:srgbClr>
                </a:solidFill>
                <a:latin typeface="Calibri"/>
                <a:ea typeface="+mn-ea"/>
              </a:rPr>
              <a:t>Depositors will have multiple avenues to withdraw the insured deposits </a:t>
            </a:r>
          </a:p>
        </p:txBody>
      </p:sp>
      <p:sp>
        <p:nvSpPr>
          <p:cNvPr id="29706" name="Oval 12"/>
          <p:cNvSpPr>
            <a:spLocks noChangeArrowheads="1"/>
          </p:cNvSpPr>
          <p:nvPr/>
        </p:nvSpPr>
        <p:spPr bwMode="auto">
          <a:xfrm>
            <a:off x="5781675" y="5214938"/>
            <a:ext cx="360363" cy="334962"/>
          </a:xfrm>
          <a:prstGeom prst="ellipse">
            <a:avLst/>
          </a:prstGeom>
          <a:solidFill>
            <a:srgbClr val="77933C"/>
          </a:solidFill>
          <a:ln w="25400" algn="ctr">
            <a:noFill/>
            <a:round/>
            <a:headEnd/>
            <a:tailEnd/>
          </a:ln>
        </p:spPr>
        <p:txBody>
          <a:bodyPr anchor="ctr"/>
          <a:lstStyle/>
          <a:p>
            <a:pPr algn="ctr" eaLnBrk="1" hangingPunct="1"/>
            <a:r>
              <a:rPr lang="en-US" altLang="zh-TW" sz="1800">
                <a:solidFill>
                  <a:srgbClr val="FFFFFF"/>
                </a:solidFill>
                <a:latin typeface="Calibri" pitchFamily="34" charset="0"/>
              </a:rPr>
              <a:t>3</a:t>
            </a:r>
            <a:endParaRPr lang="en-MY" altLang="zh-TW" sz="1800">
              <a:solidFill>
                <a:srgbClr val="FFFFFF"/>
              </a:solidFill>
              <a:latin typeface="Calibri" pitchFamily="34" charset="0"/>
            </a:endParaRPr>
          </a:p>
        </p:txBody>
      </p:sp>
      <p:sp>
        <p:nvSpPr>
          <p:cNvPr id="14" name="TextBox 13"/>
          <p:cNvSpPr txBox="1"/>
          <p:nvPr/>
        </p:nvSpPr>
        <p:spPr>
          <a:xfrm>
            <a:off x="612775" y="6172200"/>
            <a:ext cx="5102225" cy="400050"/>
          </a:xfrm>
          <a:prstGeom prst="rect">
            <a:avLst/>
          </a:prstGeom>
          <a:noFill/>
        </p:spPr>
        <p:txBody>
          <a:bodyPr>
            <a:spAutoFit/>
          </a:bodyPr>
          <a:lstStyle/>
          <a:p>
            <a:pPr eaLnBrk="1" fontAlgn="auto" hangingPunct="1">
              <a:spcBef>
                <a:spcPts val="0"/>
              </a:spcBef>
              <a:spcAft>
                <a:spcPts val="0"/>
              </a:spcAft>
              <a:defRPr/>
            </a:pPr>
            <a:r>
              <a:rPr lang="en-US" sz="1000" b="1" kern="0" dirty="0">
                <a:solidFill>
                  <a:srgbClr val="9BBB59">
                    <a:lumMod val="75000"/>
                  </a:srgbClr>
                </a:solidFill>
                <a:ea typeface="ＭＳ Ｐゴシック" pitchFamily="16" charset="-128"/>
              </a:rPr>
              <a:t>* PIDM has the opportunity on T2 to disallow clearance of these</a:t>
            </a:r>
            <a:br>
              <a:rPr lang="en-US" sz="1000" b="1" kern="0" dirty="0">
                <a:solidFill>
                  <a:srgbClr val="9BBB59">
                    <a:lumMod val="75000"/>
                  </a:srgbClr>
                </a:solidFill>
                <a:ea typeface="ＭＳ Ｐゴシック" pitchFamily="16" charset="-128"/>
              </a:rPr>
            </a:br>
            <a:r>
              <a:rPr lang="en-US" sz="1000" b="1" kern="0" dirty="0">
                <a:solidFill>
                  <a:srgbClr val="9BBB59">
                    <a:lumMod val="75000"/>
                  </a:srgbClr>
                </a:solidFill>
                <a:ea typeface="ＭＳ Ｐゴシック" pitchFamily="16" charset="-128"/>
              </a:rPr>
              <a:t>   </a:t>
            </a:r>
            <a:r>
              <a:rPr lang="en-US" sz="1000" b="1" kern="0" dirty="0" err="1">
                <a:solidFill>
                  <a:srgbClr val="9BBB59">
                    <a:lumMod val="75000"/>
                  </a:srgbClr>
                </a:solidFill>
                <a:ea typeface="ＭＳ Ｐゴシック" pitchFamily="16" charset="-128"/>
              </a:rPr>
              <a:t>cheques</a:t>
            </a:r>
            <a:r>
              <a:rPr lang="en-US" sz="1000" b="1" kern="0" dirty="0">
                <a:solidFill>
                  <a:srgbClr val="9BBB59">
                    <a:lumMod val="75000"/>
                  </a:srgbClr>
                </a:solidFill>
                <a:ea typeface="ＭＳ Ｐゴシック" pitchFamily="16" charset="-128"/>
              </a:rPr>
              <a:t> and IBG transactions, if it so wishes.  </a:t>
            </a:r>
          </a:p>
        </p:txBody>
      </p:sp>
      <p:sp>
        <p:nvSpPr>
          <p:cNvPr id="29708"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5"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miter lim="800000"/>
            <a:headEnd/>
            <a:tailEnd/>
          </a:ln>
        </p:spPr>
        <p:txBody>
          <a:bodyPr/>
          <a:lstStyle/>
          <a:p>
            <a:fld id="{21C90477-7D82-4CBE-BC94-48B34DD3519F}" type="slidenum">
              <a:rPr lang="en-US" altLang="zh-TW"/>
              <a:pPr/>
              <a:t>18</a:t>
            </a:fld>
            <a:endParaRPr lang="en-US" altLang="zh-TW" sz="2000">
              <a:latin typeface="Arial" charset="0"/>
            </a:endParaRPr>
          </a:p>
        </p:txBody>
      </p:sp>
      <p:pic>
        <p:nvPicPr>
          <p:cNvPr id="30723" name="Picture 5" descr="http://www.ghacks.net/wp-content/uploads/2009/03/dedicated_server.jpg"/>
          <p:cNvPicPr>
            <a:picLocks noChangeAspect="1" noChangeArrowheads="1"/>
          </p:cNvPicPr>
          <p:nvPr/>
        </p:nvPicPr>
        <p:blipFill>
          <a:blip r:embed="rId3" cstate="print"/>
          <a:srcRect/>
          <a:stretch>
            <a:fillRect/>
          </a:stretch>
        </p:blipFill>
        <p:spPr bwMode="auto">
          <a:xfrm>
            <a:off x="735013" y="1719263"/>
            <a:ext cx="3151187" cy="1341437"/>
          </a:xfrm>
          <a:prstGeom prst="rect">
            <a:avLst/>
          </a:prstGeom>
          <a:noFill/>
          <a:ln w="9525">
            <a:noFill/>
            <a:miter lim="800000"/>
            <a:headEnd/>
            <a:tailEnd/>
          </a:ln>
        </p:spPr>
      </p:pic>
      <p:sp>
        <p:nvSpPr>
          <p:cNvPr id="7" name="Down Arrow 6"/>
          <p:cNvSpPr/>
          <p:nvPr/>
        </p:nvSpPr>
        <p:spPr>
          <a:xfrm>
            <a:off x="4114800" y="1676400"/>
            <a:ext cx="2133600" cy="457200"/>
          </a:xfrm>
          <a:prstGeom prst="downArrow">
            <a:avLst>
              <a:gd name="adj1" fmla="val 100000"/>
              <a:gd name="adj2" fmla="val 17398"/>
            </a:avLst>
          </a:prstGeom>
          <a:gradFill flip="none" rotWithShape="1">
            <a:gsLst>
              <a:gs pos="60000">
                <a:srgbClr val="002060"/>
              </a:gs>
              <a:gs pos="100000">
                <a:srgbClr val="4F81BD">
                  <a:tint val="23500"/>
                  <a:satMod val="160000"/>
                </a:srgbClr>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lIns="18288" tIns="18288" rIns="18288" bIns="18288" anchor="ctr"/>
          <a:lstStyle/>
          <a:p>
            <a:pPr algn="ctr" eaLnBrk="1" hangingPunct="1">
              <a:lnSpc>
                <a:spcPts val="1800"/>
              </a:lnSpc>
              <a:spcBef>
                <a:spcPct val="30000"/>
              </a:spcBef>
              <a:buSzPct val="85000"/>
              <a:defRPr/>
            </a:pPr>
            <a:endParaRPr lang="zh-TW" altLang="zh-TW" sz="1400" b="1">
              <a:solidFill>
                <a:srgbClr val="254061"/>
              </a:solidFill>
              <a:cs typeface="Arial" charset="0"/>
            </a:endParaRPr>
          </a:p>
        </p:txBody>
      </p:sp>
      <p:sp>
        <p:nvSpPr>
          <p:cNvPr id="8" name="Down Arrow 7"/>
          <p:cNvSpPr/>
          <p:nvPr/>
        </p:nvSpPr>
        <p:spPr>
          <a:xfrm>
            <a:off x="6553200" y="1672909"/>
            <a:ext cx="1856232" cy="457200"/>
          </a:xfrm>
          <a:prstGeom prst="downArrow">
            <a:avLst>
              <a:gd name="adj1" fmla="val 100000"/>
              <a:gd name="adj2" fmla="val 17398"/>
            </a:avLst>
          </a:prstGeom>
          <a:gradFill flip="none" rotWithShape="1">
            <a:gsLst>
              <a:gs pos="60000">
                <a:srgbClr val="002060"/>
              </a:gs>
              <a:gs pos="100000">
                <a:srgbClr val="4F81BD">
                  <a:tint val="23500"/>
                  <a:satMod val="160000"/>
                </a:srgbClr>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lIns="18288" tIns="18288" rIns="18288" bIns="18288" anchor="ctr"/>
          <a:lstStyle/>
          <a:p>
            <a:pPr algn="ctr" eaLnBrk="1" hangingPunct="1">
              <a:lnSpc>
                <a:spcPts val="1800"/>
              </a:lnSpc>
              <a:spcBef>
                <a:spcPct val="30000"/>
              </a:spcBef>
              <a:buSzPct val="85000"/>
              <a:defRPr/>
            </a:pPr>
            <a:endParaRPr lang="zh-TW" altLang="zh-TW" sz="1400" b="1">
              <a:solidFill>
                <a:srgbClr val="254061"/>
              </a:solidFill>
              <a:cs typeface="Arial" charset="0"/>
            </a:endParaRPr>
          </a:p>
        </p:txBody>
      </p:sp>
      <p:sp>
        <p:nvSpPr>
          <p:cNvPr id="10" name="Rectangle 9"/>
          <p:cNvSpPr/>
          <p:nvPr/>
        </p:nvSpPr>
        <p:spPr>
          <a:xfrm>
            <a:off x="7010400" y="22320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hangingPunct="1">
              <a:defRPr/>
            </a:pPr>
            <a:endParaRPr lang="zh-TW" altLang="zh-TW" sz="1000">
              <a:solidFill>
                <a:srgbClr val="1F497D"/>
              </a:solidFill>
              <a:latin typeface="Calibri" pitchFamily="34" charset="0"/>
            </a:endParaRPr>
          </a:p>
        </p:txBody>
      </p:sp>
      <p:sp>
        <p:nvSpPr>
          <p:cNvPr id="11" name="Rectangle 10"/>
          <p:cNvSpPr/>
          <p:nvPr/>
        </p:nvSpPr>
        <p:spPr>
          <a:xfrm>
            <a:off x="6934200" y="23844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hangingPunct="1">
              <a:defRPr/>
            </a:pPr>
            <a:endParaRPr lang="zh-TW" altLang="zh-TW" sz="1000">
              <a:solidFill>
                <a:srgbClr val="1F497D"/>
              </a:solidFill>
              <a:latin typeface="Calibri" pitchFamily="34" charset="0"/>
            </a:endParaRPr>
          </a:p>
        </p:txBody>
      </p:sp>
      <p:sp>
        <p:nvSpPr>
          <p:cNvPr id="12" name="Rectangle 11"/>
          <p:cNvSpPr/>
          <p:nvPr/>
        </p:nvSpPr>
        <p:spPr>
          <a:xfrm>
            <a:off x="6858000" y="25368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000" kern="0" dirty="0">
                <a:solidFill>
                  <a:srgbClr val="1F497D"/>
                </a:solidFill>
                <a:latin typeface="Calibri"/>
                <a:ea typeface="+mn-ea"/>
              </a:rPr>
              <a:t>Bank 1</a:t>
            </a:r>
          </a:p>
        </p:txBody>
      </p:sp>
      <p:sp>
        <p:nvSpPr>
          <p:cNvPr id="13" name="Rectangle 12"/>
          <p:cNvSpPr/>
          <p:nvPr/>
        </p:nvSpPr>
        <p:spPr>
          <a:xfrm>
            <a:off x="990600" y="1884363"/>
            <a:ext cx="2743200" cy="914400"/>
          </a:xfrm>
          <a:prstGeom prst="rect">
            <a:avLst/>
          </a:prstGeom>
          <a:no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600" b="1" kern="0" dirty="0">
                <a:solidFill>
                  <a:sysClr val="window" lastClr="FFFFFF"/>
                </a:solidFill>
                <a:latin typeface="Calibri"/>
                <a:ea typeface="+mn-ea"/>
              </a:rPr>
              <a:t>Secure Server </a:t>
            </a:r>
          </a:p>
        </p:txBody>
      </p:sp>
      <p:sp>
        <p:nvSpPr>
          <p:cNvPr id="14" name="Right Arrow 13"/>
          <p:cNvSpPr/>
          <p:nvPr/>
        </p:nvSpPr>
        <p:spPr>
          <a:xfrm rot="16200000">
            <a:off x="1481931" y="3048794"/>
            <a:ext cx="1074738" cy="838200"/>
          </a:xfrm>
          <a:prstGeom prst="rightArrow">
            <a:avLst/>
          </a:prstGeom>
          <a:solidFill>
            <a:sysClr val="window" lastClr="FFFFFF"/>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000" kern="0" dirty="0">
                <a:solidFill>
                  <a:srgbClr val="1F497D">
                    <a:lumMod val="75000"/>
                  </a:srgbClr>
                </a:solidFill>
                <a:latin typeface="Calibri"/>
                <a:ea typeface="+mn-ea"/>
              </a:rPr>
              <a:t>Payment File &amp; updates</a:t>
            </a:r>
          </a:p>
        </p:txBody>
      </p:sp>
      <p:pic>
        <p:nvPicPr>
          <p:cNvPr id="15" name="Picture 2" descr="http://www.tech2date.com/wp-content/uploads/2011/05/Cheap-Computer-Buying-Guide.jpg"/>
          <p:cNvPicPr>
            <a:picLocks noChangeAspect="1" noChangeArrowheads="1"/>
          </p:cNvPicPr>
          <p:nvPr/>
        </p:nvPicPr>
        <p:blipFill>
          <a:blip r:embed="rId4" cstate="print"/>
          <a:srcRect/>
          <a:stretch>
            <a:fillRect/>
          </a:stretch>
        </p:blipFill>
        <p:spPr bwMode="auto">
          <a:xfrm>
            <a:off x="6248400" y="2362200"/>
            <a:ext cx="538163" cy="381000"/>
          </a:xfrm>
          <a:prstGeom prst="rect">
            <a:avLst/>
          </a:prstGeom>
          <a:noFill/>
          <a:effectLst>
            <a:outerShdw blurRad="50800" dist="38100" dir="2700000" algn="tl" rotWithShape="0">
              <a:prstClr val="black">
                <a:alpha val="40000"/>
              </a:prstClr>
            </a:outerShdw>
          </a:effectLst>
        </p:spPr>
      </p:pic>
      <p:sp>
        <p:nvSpPr>
          <p:cNvPr id="16" name="TextBox 15"/>
          <p:cNvSpPr txBox="1"/>
          <p:nvPr/>
        </p:nvSpPr>
        <p:spPr>
          <a:xfrm>
            <a:off x="7412038" y="2354263"/>
            <a:ext cx="611187" cy="215900"/>
          </a:xfrm>
          <a:prstGeom prst="rect">
            <a:avLst/>
          </a:prstGeom>
          <a:noFill/>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en-US" sz="800" kern="0" dirty="0">
                <a:solidFill>
                  <a:srgbClr val="1F497D"/>
                </a:solidFill>
                <a:ea typeface="ＭＳ Ｐゴシック" pitchFamily="16" charset="-128"/>
              </a:rPr>
              <a:t>Branch 1A</a:t>
            </a:r>
          </a:p>
        </p:txBody>
      </p:sp>
      <p:sp>
        <p:nvSpPr>
          <p:cNvPr id="17" name="TextBox 16"/>
          <p:cNvSpPr txBox="1"/>
          <p:nvPr/>
        </p:nvSpPr>
        <p:spPr>
          <a:xfrm>
            <a:off x="7545388" y="2173288"/>
            <a:ext cx="608012" cy="214312"/>
          </a:xfrm>
          <a:prstGeom prst="rect">
            <a:avLst/>
          </a:prstGeom>
          <a:noFill/>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en-US" sz="800" kern="0" dirty="0">
                <a:solidFill>
                  <a:srgbClr val="1F497D"/>
                </a:solidFill>
                <a:ea typeface="ＭＳ Ｐゴシック" pitchFamily="16" charset="-128"/>
              </a:rPr>
              <a:t>Branch 1B</a:t>
            </a:r>
          </a:p>
        </p:txBody>
      </p:sp>
      <p:sp>
        <p:nvSpPr>
          <p:cNvPr id="18" name="Rectangle 17"/>
          <p:cNvSpPr/>
          <p:nvPr/>
        </p:nvSpPr>
        <p:spPr>
          <a:xfrm>
            <a:off x="6951663" y="30194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hangingPunct="1">
              <a:defRPr/>
            </a:pPr>
            <a:endParaRPr lang="zh-TW" altLang="zh-TW" sz="1000">
              <a:solidFill>
                <a:srgbClr val="1F497D"/>
              </a:solidFill>
              <a:latin typeface="Calibri" pitchFamily="34" charset="0"/>
            </a:endParaRPr>
          </a:p>
        </p:txBody>
      </p:sp>
      <p:sp>
        <p:nvSpPr>
          <p:cNvPr id="19" name="Rectangle 18"/>
          <p:cNvSpPr/>
          <p:nvPr/>
        </p:nvSpPr>
        <p:spPr>
          <a:xfrm>
            <a:off x="6875463" y="31718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hangingPunct="1">
              <a:defRPr/>
            </a:pPr>
            <a:endParaRPr lang="zh-TW" altLang="zh-TW" sz="1000">
              <a:solidFill>
                <a:srgbClr val="1F497D"/>
              </a:solidFill>
              <a:latin typeface="Calibri" pitchFamily="34" charset="0"/>
            </a:endParaRPr>
          </a:p>
        </p:txBody>
      </p:sp>
      <p:sp>
        <p:nvSpPr>
          <p:cNvPr id="20" name="Rectangle 19"/>
          <p:cNvSpPr/>
          <p:nvPr/>
        </p:nvSpPr>
        <p:spPr>
          <a:xfrm>
            <a:off x="6799263" y="3324225"/>
            <a:ext cx="1066800" cy="304800"/>
          </a:xfrm>
          <a:prstGeom prst="rect">
            <a:avLst/>
          </a:prstGeom>
          <a:solidFill>
            <a:sysClr val="window" lastClr="FFFFFF"/>
          </a:solidFill>
          <a:ln w="25400" cap="flat" cmpd="sng" algn="ctr">
            <a:solidFill>
              <a:srgbClr val="1F497D">
                <a:lumMod val="75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000" kern="0" dirty="0">
                <a:solidFill>
                  <a:srgbClr val="1F497D"/>
                </a:solidFill>
                <a:latin typeface="Calibri"/>
                <a:ea typeface="+mn-ea"/>
              </a:rPr>
              <a:t>Bank 2</a:t>
            </a:r>
          </a:p>
        </p:txBody>
      </p:sp>
      <p:sp>
        <p:nvSpPr>
          <p:cNvPr id="21" name="TextBox 20"/>
          <p:cNvSpPr txBox="1"/>
          <p:nvPr/>
        </p:nvSpPr>
        <p:spPr>
          <a:xfrm>
            <a:off x="7353300" y="3143250"/>
            <a:ext cx="611188" cy="215900"/>
          </a:xfrm>
          <a:prstGeom prst="rect">
            <a:avLst/>
          </a:prstGeom>
          <a:noFill/>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en-US" sz="800" kern="0" dirty="0">
                <a:solidFill>
                  <a:srgbClr val="1F497D"/>
                </a:solidFill>
                <a:ea typeface="ＭＳ Ｐゴシック" pitchFamily="16" charset="-128"/>
              </a:rPr>
              <a:t>Branch 2A</a:t>
            </a:r>
          </a:p>
        </p:txBody>
      </p:sp>
      <p:sp>
        <p:nvSpPr>
          <p:cNvPr id="22" name="TextBox 21"/>
          <p:cNvSpPr txBox="1"/>
          <p:nvPr/>
        </p:nvSpPr>
        <p:spPr>
          <a:xfrm>
            <a:off x="7478713" y="2971800"/>
            <a:ext cx="608012" cy="215900"/>
          </a:xfrm>
          <a:prstGeom prst="rect">
            <a:avLst/>
          </a:prstGeom>
          <a:noFill/>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en-US" sz="800" kern="0" dirty="0">
                <a:solidFill>
                  <a:srgbClr val="1F497D"/>
                </a:solidFill>
                <a:ea typeface="ＭＳ Ｐゴシック" pitchFamily="16" charset="-128"/>
              </a:rPr>
              <a:t>Branch 2B</a:t>
            </a:r>
          </a:p>
        </p:txBody>
      </p:sp>
      <p:sp>
        <p:nvSpPr>
          <p:cNvPr id="23" name="Right Arrow 22"/>
          <p:cNvSpPr/>
          <p:nvPr/>
        </p:nvSpPr>
        <p:spPr>
          <a:xfrm rot="5400000">
            <a:off x="2362200" y="3082925"/>
            <a:ext cx="990600" cy="838200"/>
          </a:xfrm>
          <a:prstGeom prst="rightArrow">
            <a:avLst/>
          </a:prstGeom>
          <a:solidFill>
            <a:sysClr val="window" lastClr="FFFFFF"/>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000" kern="0" dirty="0">
                <a:solidFill>
                  <a:srgbClr val="1F497D">
                    <a:lumMod val="75000"/>
                  </a:srgbClr>
                </a:solidFill>
                <a:latin typeface="Calibri"/>
                <a:ea typeface="+mn-ea"/>
              </a:rPr>
              <a:t>Replicate  Data</a:t>
            </a:r>
          </a:p>
        </p:txBody>
      </p:sp>
      <p:pic>
        <p:nvPicPr>
          <p:cNvPr id="24" name="Picture 2" descr="http://www.tech2date.com/wp-content/uploads/2011/05/Cheap-Computer-Buying-Guide.jpg"/>
          <p:cNvPicPr>
            <a:picLocks noChangeAspect="1" noChangeArrowheads="1"/>
          </p:cNvPicPr>
          <p:nvPr/>
        </p:nvPicPr>
        <p:blipFill>
          <a:blip r:embed="rId4" cstate="print"/>
          <a:srcRect/>
          <a:stretch>
            <a:fillRect/>
          </a:stretch>
        </p:blipFill>
        <p:spPr bwMode="auto">
          <a:xfrm>
            <a:off x="6172200" y="3197225"/>
            <a:ext cx="538163" cy="381000"/>
          </a:xfrm>
          <a:prstGeom prst="rect">
            <a:avLst/>
          </a:prstGeom>
          <a:noFill/>
          <a:effectLst>
            <a:outerShdw blurRad="50800" dist="38100" dir="2700000" algn="tl" rotWithShape="0">
              <a:prstClr val="black">
                <a:alpha val="40000"/>
              </a:prstClr>
            </a:outerShdw>
          </a:effectLst>
        </p:spPr>
      </p:pic>
      <p:sp>
        <p:nvSpPr>
          <p:cNvPr id="25" name="TextBox 24"/>
          <p:cNvSpPr txBox="1"/>
          <p:nvPr/>
        </p:nvSpPr>
        <p:spPr>
          <a:xfrm>
            <a:off x="1066800" y="609600"/>
            <a:ext cx="7543800" cy="708025"/>
          </a:xfrm>
          <a:prstGeom prst="rect">
            <a:avLst/>
          </a:prstGeom>
          <a:noFill/>
        </p:spPr>
        <p:txBody>
          <a:bodyPr>
            <a:spAutoFit/>
          </a:bodyPr>
          <a:lstStyle/>
          <a:p>
            <a:pPr indent="-342900">
              <a:defRPr/>
            </a:pPr>
            <a:r>
              <a:rPr lang="en-US" sz="2000" b="1" dirty="0">
                <a:solidFill>
                  <a:srgbClr val="233893"/>
                </a:solidFill>
                <a:latin typeface="+mj-lt"/>
                <a:ea typeface="+mj-ea"/>
                <a:cs typeface="+mj-cs"/>
              </a:rPr>
              <a:t>MDIC’s Payment list would be accessible at multiple points</a:t>
            </a:r>
          </a:p>
        </p:txBody>
      </p:sp>
      <p:cxnSp>
        <p:nvCxnSpPr>
          <p:cNvPr id="26" name="Straight Connector 25"/>
          <p:cNvCxnSpPr/>
          <p:nvPr/>
        </p:nvCxnSpPr>
        <p:spPr>
          <a:xfrm>
            <a:off x="4038600" y="2557463"/>
            <a:ext cx="2057400" cy="490537"/>
          </a:xfrm>
          <a:prstGeom prst="line">
            <a:avLst/>
          </a:prstGeom>
          <a:noFill/>
          <a:ln w="47625" cap="flat" cmpd="sng" algn="ctr">
            <a:solidFill>
              <a:srgbClr val="4F81BD">
                <a:shade val="95000"/>
                <a:satMod val="105000"/>
              </a:srgbClr>
            </a:solidFill>
            <a:prstDash val="solid"/>
            <a:headEnd type="oval"/>
            <a:tailEnd type="oval"/>
          </a:ln>
          <a:effectLst>
            <a:outerShdw blurRad="50800" dist="38100" dir="2700000" algn="tl" rotWithShape="0">
              <a:prstClr val="black">
                <a:alpha val="40000"/>
              </a:prstClr>
            </a:outerShdw>
          </a:effectLst>
        </p:spPr>
      </p:cxnSp>
      <p:cxnSp>
        <p:nvCxnSpPr>
          <p:cNvPr id="27" name="Straight Connector 26"/>
          <p:cNvCxnSpPr>
            <a:endCxn id="15" idx="1"/>
          </p:cNvCxnSpPr>
          <p:nvPr/>
        </p:nvCxnSpPr>
        <p:spPr>
          <a:xfrm>
            <a:off x="4038600" y="2543175"/>
            <a:ext cx="2209800" cy="9525"/>
          </a:xfrm>
          <a:prstGeom prst="line">
            <a:avLst/>
          </a:prstGeom>
          <a:noFill/>
          <a:ln w="47625" cap="flat" cmpd="sng" algn="ctr">
            <a:solidFill>
              <a:srgbClr val="4F81BD">
                <a:shade val="95000"/>
                <a:satMod val="105000"/>
              </a:srgbClr>
            </a:solidFill>
            <a:prstDash val="solid"/>
            <a:headEnd type="oval"/>
            <a:tailEnd type="oval"/>
          </a:ln>
          <a:effectLst>
            <a:outerShdw blurRad="50800" dist="38100" dir="2700000" algn="tl" rotWithShape="0">
              <a:prstClr val="black">
                <a:alpha val="40000"/>
              </a:prstClr>
            </a:outerShdw>
          </a:effectLst>
        </p:spPr>
      </p:cxnSp>
      <p:sp>
        <p:nvSpPr>
          <p:cNvPr id="28" name="TextBox 27"/>
          <p:cNvSpPr txBox="1"/>
          <p:nvPr/>
        </p:nvSpPr>
        <p:spPr>
          <a:xfrm>
            <a:off x="4191000" y="1752600"/>
            <a:ext cx="1981200" cy="230188"/>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900" b="1" kern="0" dirty="0">
                <a:solidFill>
                  <a:sysClr val="window" lastClr="FFFFFF"/>
                </a:solidFill>
                <a:ea typeface="ＭＳ Ｐゴシック" pitchFamily="16" charset="-128"/>
              </a:rPr>
              <a:t>Connected through  secure line </a:t>
            </a:r>
          </a:p>
        </p:txBody>
      </p:sp>
      <p:pic>
        <p:nvPicPr>
          <p:cNvPr id="30" name="Picture 29" descr="photo.jpg"/>
          <p:cNvPicPr>
            <a:picLocks noChangeAspect="1"/>
          </p:cNvPicPr>
          <p:nvPr/>
        </p:nvPicPr>
        <p:blipFill>
          <a:blip r:embed="rId5" cstate="print"/>
          <a:stretch>
            <a:fillRect/>
          </a:stretch>
        </p:blipFill>
        <p:spPr>
          <a:xfrm>
            <a:off x="1676400" y="5449888"/>
            <a:ext cx="1676400" cy="838200"/>
          </a:xfrm>
          <a:prstGeom prst="rect">
            <a:avLst/>
          </a:prstGeom>
          <a:effectLst>
            <a:outerShdw blurRad="50800" dist="38100" dir="2700000" algn="tl" rotWithShape="0">
              <a:prstClr val="black">
                <a:alpha val="40000"/>
              </a:prstClr>
            </a:outerShdw>
          </a:effectLst>
        </p:spPr>
      </p:pic>
      <p:pic>
        <p:nvPicPr>
          <p:cNvPr id="31" name="Picture 30" descr="PIDM.jpg"/>
          <p:cNvPicPr>
            <a:picLocks noChangeAspect="1"/>
          </p:cNvPicPr>
          <p:nvPr/>
        </p:nvPicPr>
        <p:blipFill>
          <a:blip r:embed="rId6" cstate="print"/>
          <a:stretch>
            <a:fillRect/>
          </a:stretch>
        </p:blipFill>
        <p:spPr>
          <a:xfrm>
            <a:off x="1828800" y="4119563"/>
            <a:ext cx="1219200" cy="660400"/>
          </a:xfrm>
          <a:prstGeom prst="rect">
            <a:avLst/>
          </a:prstGeom>
          <a:effectLst>
            <a:outerShdw blurRad="50800" dist="38100" dir="2700000" algn="tl" rotWithShape="0">
              <a:prstClr val="black">
                <a:alpha val="40000"/>
              </a:prstClr>
            </a:outerShdw>
          </a:effectLst>
        </p:spPr>
      </p:pic>
      <p:sp>
        <p:nvSpPr>
          <p:cNvPr id="32" name="TextBox 31"/>
          <p:cNvSpPr txBox="1"/>
          <p:nvPr/>
        </p:nvSpPr>
        <p:spPr>
          <a:xfrm>
            <a:off x="6858000" y="4432300"/>
            <a:ext cx="1143000" cy="2159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800" b="1" kern="0" dirty="0">
                <a:solidFill>
                  <a:sysClr val="windowText" lastClr="000000"/>
                </a:solidFill>
                <a:ea typeface="ＭＳ Ｐゴシック" pitchFamily="16" charset="-128"/>
              </a:rPr>
              <a:t>ATM Network</a:t>
            </a:r>
          </a:p>
        </p:txBody>
      </p:sp>
      <p:sp>
        <p:nvSpPr>
          <p:cNvPr id="33" name="TextBox 32"/>
          <p:cNvSpPr txBox="1"/>
          <p:nvPr/>
        </p:nvSpPr>
        <p:spPr>
          <a:xfrm>
            <a:off x="6781800" y="5270500"/>
            <a:ext cx="1143000" cy="2159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800" b="1" kern="0" dirty="0">
                <a:solidFill>
                  <a:sysClr val="windowText" lastClr="000000"/>
                </a:solidFill>
                <a:ea typeface="ＭＳ Ｐゴシック" pitchFamily="16" charset="-128"/>
              </a:rPr>
              <a:t>Internet Banking</a:t>
            </a:r>
          </a:p>
        </p:txBody>
      </p:sp>
      <p:cxnSp>
        <p:nvCxnSpPr>
          <p:cNvPr id="34" name="Straight Connector 33"/>
          <p:cNvCxnSpPr/>
          <p:nvPr/>
        </p:nvCxnSpPr>
        <p:spPr>
          <a:xfrm flipV="1">
            <a:off x="3505200" y="5029200"/>
            <a:ext cx="3200400" cy="990600"/>
          </a:xfrm>
          <a:prstGeom prst="line">
            <a:avLst/>
          </a:prstGeom>
          <a:noFill/>
          <a:ln w="47625" cap="flat" cmpd="sng" algn="ctr">
            <a:solidFill>
              <a:srgbClr val="FF0000"/>
            </a:solidFill>
            <a:prstDash val="solid"/>
            <a:headEnd type="oval"/>
            <a:tailEnd type="oval"/>
          </a:ln>
          <a:effectLst>
            <a:outerShdw blurRad="50800" dist="38100" dir="2700000" algn="tl" rotWithShape="0">
              <a:prstClr val="black">
                <a:alpha val="40000"/>
              </a:prstClr>
            </a:outerShdw>
          </a:effectLst>
        </p:spPr>
      </p:cxnSp>
      <p:sp>
        <p:nvSpPr>
          <p:cNvPr id="35" name="Right Arrow 34"/>
          <p:cNvSpPr/>
          <p:nvPr/>
        </p:nvSpPr>
        <p:spPr>
          <a:xfrm rot="16200000">
            <a:off x="2324100" y="4462463"/>
            <a:ext cx="381000" cy="1524000"/>
          </a:xfrm>
          <a:prstGeom prst="rightArrow">
            <a:avLst>
              <a:gd name="adj1" fmla="val 50000"/>
              <a:gd name="adj2" fmla="val 69535"/>
            </a:avLst>
          </a:prstGeom>
          <a:solidFill>
            <a:sysClr val="window" lastClr="FFFFFF"/>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eaLnBrk="1" hangingPunct="1">
              <a:defRPr/>
            </a:pPr>
            <a:endParaRPr lang="zh-TW" altLang="zh-TW" sz="1000" b="1">
              <a:solidFill>
                <a:srgbClr val="1F497D"/>
              </a:solidFill>
              <a:latin typeface="Calibri" pitchFamily="34" charset="0"/>
            </a:endParaRPr>
          </a:p>
        </p:txBody>
      </p:sp>
      <p:pic>
        <p:nvPicPr>
          <p:cNvPr id="36" name="Picture 4" descr="cr eb0b1c489f66ef9bef970b9021a07211 Atm Withdrawal">
            <a:hlinkClick r:id="rId7"/>
          </p:cNvPr>
          <p:cNvPicPr>
            <a:picLocks noChangeAspect="1" noChangeArrowheads="1"/>
          </p:cNvPicPr>
          <p:nvPr/>
        </p:nvPicPr>
        <p:blipFill>
          <a:blip r:embed="rId8" cstate="print"/>
          <a:srcRect/>
          <a:stretch>
            <a:fillRect/>
          </a:stretch>
        </p:blipFill>
        <p:spPr bwMode="auto">
          <a:xfrm>
            <a:off x="7010400" y="3898900"/>
            <a:ext cx="838200" cy="533400"/>
          </a:xfrm>
          <a:prstGeom prst="rect">
            <a:avLst/>
          </a:prstGeom>
          <a:noFill/>
          <a:ln>
            <a:solidFill>
              <a:srgbClr val="1F497D"/>
            </a:solidFill>
          </a:ln>
          <a:effectLst>
            <a:outerShdw blurRad="50800" dist="38100" dir="2700000" algn="tl" rotWithShape="0">
              <a:prstClr val="black">
                <a:alpha val="40000"/>
              </a:prstClr>
            </a:outerShdw>
          </a:effectLst>
        </p:spPr>
      </p:pic>
      <p:sp>
        <p:nvSpPr>
          <p:cNvPr id="37" name="TextBox 36"/>
          <p:cNvSpPr txBox="1"/>
          <p:nvPr/>
        </p:nvSpPr>
        <p:spPr>
          <a:xfrm>
            <a:off x="1622425" y="4772025"/>
            <a:ext cx="2352675" cy="261938"/>
          </a:xfrm>
          <a:prstGeom prst="rect">
            <a:avLst/>
          </a:prstGeom>
          <a:noFill/>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en-US" sz="1100" b="1" kern="0" dirty="0">
                <a:solidFill>
                  <a:sysClr val="windowText" lastClr="000000"/>
                </a:solidFill>
                <a:ea typeface="ＭＳ Ｐゴシック" pitchFamily="16" charset="-128"/>
              </a:rPr>
              <a:t>MDIC ‘s Payout System</a:t>
            </a:r>
          </a:p>
        </p:txBody>
      </p:sp>
      <p:cxnSp>
        <p:nvCxnSpPr>
          <p:cNvPr id="38" name="Straight Connector 37"/>
          <p:cNvCxnSpPr/>
          <p:nvPr/>
        </p:nvCxnSpPr>
        <p:spPr>
          <a:xfrm flipV="1">
            <a:off x="3505200" y="4114800"/>
            <a:ext cx="3200400" cy="1905000"/>
          </a:xfrm>
          <a:prstGeom prst="line">
            <a:avLst/>
          </a:prstGeom>
          <a:noFill/>
          <a:ln w="47625" cap="flat" cmpd="sng" algn="ctr">
            <a:solidFill>
              <a:srgbClr val="FF0000"/>
            </a:solidFill>
            <a:prstDash val="solid"/>
            <a:headEnd type="oval"/>
            <a:tailEnd type="oval"/>
          </a:ln>
          <a:effectLst>
            <a:outerShdw blurRad="50800" dist="38100" dir="2700000" algn="tl" rotWithShape="0">
              <a:prstClr val="black">
                <a:alpha val="40000"/>
              </a:prstClr>
            </a:outerShdw>
          </a:effectLst>
        </p:spPr>
      </p:cxnSp>
      <p:sp>
        <p:nvSpPr>
          <p:cNvPr id="39" name="TextBox 38"/>
          <p:cNvSpPr txBox="1"/>
          <p:nvPr/>
        </p:nvSpPr>
        <p:spPr>
          <a:xfrm>
            <a:off x="1935163" y="5110163"/>
            <a:ext cx="1143000" cy="339725"/>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800" b="1" kern="0" dirty="0">
                <a:solidFill>
                  <a:sysClr val="windowText" lastClr="000000"/>
                </a:solidFill>
                <a:ea typeface="ＭＳ Ｐゴシック" pitchFamily="16" charset="-128"/>
              </a:rPr>
              <a:t>Standard File </a:t>
            </a:r>
          </a:p>
          <a:p>
            <a:pPr algn="ctr" eaLnBrk="1" fontAlgn="auto" hangingPunct="1">
              <a:spcBef>
                <a:spcPts val="0"/>
              </a:spcBef>
              <a:spcAft>
                <a:spcPts val="0"/>
              </a:spcAft>
              <a:defRPr/>
            </a:pPr>
            <a:r>
              <a:rPr lang="en-US" sz="800" b="1" kern="0" dirty="0">
                <a:solidFill>
                  <a:sysClr val="windowText" lastClr="000000"/>
                </a:solidFill>
                <a:ea typeface="ＭＳ Ｐゴシック" pitchFamily="16" charset="-128"/>
              </a:rPr>
              <a:t>Format</a:t>
            </a:r>
          </a:p>
        </p:txBody>
      </p:sp>
      <p:cxnSp>
        <p:nvCxnSpPr>
          <p:cNvPr id="40" name="Straight Connector 39"/>
          <p:cNvCxnSpPr/>
          <p:nvPr/>
        </p:nvCxnSpPr>
        <p:spPr>
          <a:xfrm>
            <a:off x="4038600" y="2535238"/>
            <a:ext cx="2667000" cy="1579562"/>
          </a:xfrm>
          <a:prstGeom prst="line">
            <a:avLst/>
          </a:prstGeom>
          <a:noFill/>
          <a:ln w="47625" cap="flat" cmpd="sng" algn="ctr">
            <a:solidFill>
              <a:srgbClr val="4F81BD">
                <a:shade val="95000"/>
                <a:satMod val="105000"/>
              </a:srgbClr>
            </a:solidFill>
            <a:prstDash val="solid"/>
            <a:headEnd type="oval"/>
            <a:tailEnd type="oval"/>
          </a:ln>
          <a:effectLst>
            <a:outerShdw blurRad="50800" dist="38100" dir="2700000" algn="tl" rotWithShape="0">
              <a:prstClr val="black">
                <a:alpha val="40000"/>
              </a:prstClr>
            </a:outerShdw>
          </a:effectLst>
        </p:spPr>
      </p:cxnSp>
      <p:cxnSp>
        <p:nvCxnSpPr>
          <p:cNvPr id="41" name="Straight Connector 40"/>
          <p:cNvCxnSpPr/>
          <p:nvPr/>
        </p:nvCxnSpPr>
        <p:spPr>
          <a:xfrm>
            <a:off x="4038600" y="2557463"/>
            <a:ext cx="2667000" cy="2471737"/>
          </a:xfrm>
          <a:prstGeom prst="line">
            <a:avLst/>
          </a:prstGeom>
          <a:noFill/>
          <a:ln w="47625" cap="flat" cmpd="sng" algn="ctr">
            <a:solidFill>
              <a:srgbClr val="4F81BD">
                <a:shade val="95000"/>
                <a:satMod val="105000"/>
              </a:srgbClr>
            </a:solidFill>
            <a:prstDash val="solid"/>
            <a:headEnd type="oval"/>
            <a:tailEnd type="oval"/>
          </a:ln>
          <a:effectLst>
            <a:outerShdw blurRad="50800" dist="38100" dir="2700000" algn="tl" rotWithShape="0">
              <a:prstClr val="black">
                <a:alpha val="40000"/>
              </a:prstClr>
            </a:outerShdw>
          </a:effectLst>
        </p:spPr>
      </p:cxnSp>
      <p:sp>
        <p:nvSpPr>
          <p:cNvPr id="42" name="TextBox 41"/>
          <p:cNvSpPr txBox="1"/>
          <p:nvPr/>
        </p:nvSpPr>
        <p:spPr>
          <a:xfrm>
            <a:off x="1905000" y="6135688"/>
            <a:ext cx="1143000" cy="214312"/>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800" b="1" kern="0" dirty="0">
                <a:solidFill>
                  <a:sysClr val="windowText" lastClr="000000"/>
                </a:solidFill>
                <a:ea typeface="ＭＳ Ｐゴシック" pitchFamily="16" charset="-128"/>
              </a:rPr>
              <a:t>Failed Bank</a:t>
            </a:r>
          </a:p>
        </p:txBody>
      </p:sp>
      <p:sp>
        <p:nvSpPr>
          <p:cNvPr id="43" name="TextBox 42"/>
          <p:cNvSpPr txBox="1"/>
          <p:nvPr/>
        </p:nvSpPr>
        <p:spPr>
          <a:xfrm rot="19669676">
            <a:off x="3349625" y="4956175"/>
            <a:ext cx="2924175" cy="214313"/>
          </a:xfrm>
          <a:prstGeom prst="rect">
            <a:avLst/>
          </a:prstGeom>
          <a:noFill/>
        </p:spPr>
        <p:txBody>
          <a:bodyPr>
            <a:spAutoFit/>
          </a:bodyPr>
          <a:lstStyle/>
          <a:p>
            <a:pPr eaLnBrk="1" fontAlgn="auto" hangingPunct="1">
              <a:spcBef>
                <a:spcPts val="0"/>
              </a:spcBef>
              <a:spcAft>
                <a:spcPts val="0"/>
              </a:spcAft>
              <a:defRPr/>
            </a:pPr>
            <a:r>
              <a:rPr lang="en-US" sz="800" b="1" kern="0" dirty="0">
                <a:solidFill>
                  <a:srgbClr val="FF0000"/>
                </a:solidFill>
                <a:ea typeface="ＭＳ Ｐゴシック" pitchFamily="16" charset="-128"/>
              </a:rPr>
              <a:t>Authentication of depositor using existing MI infrastructure</a:t>
            </a:r>
          </a:p>
        </p:txBody>
      </p:sp>
      <p:sp>
        <p:nvSpPr>
          <p:cNvPr id="44" name="TextBox 43"/>
          <p:cNvSpPr txBox="1"/>
          <p:nvPr/>
        </p:nvSpPr>
        <p:spPr>
          <a:xfrm>
            <a:off x="4438650" y="2317750"/>
            <a:ext cx="1600200" cy="215900"/>
          </a:xfrm>
          <a:prstGeom prst="rect">
            <a:avLst/>
          </a:prstGeom>
          <a:noFill/>
        </p:spPr>
        <p:txBody>
          <a:bodyPr>
            <a:spAutoFit/>
          </a:bodyPr>
          <a:lstStyle/>
          <a:p>
            <a:pPr eaLnBrk="1" fontAlgn="auto" hangingPunct="1">
              <a:spcBef>
                <a:spcPts val="0"/>
              </a:spcBef>
              <a:spcAft>
                <a:spcPts val="0"/>
              </a:spcAft>
              <a:defRPr/>
            </a:pPr>
            <a:r>
              <a:rPr lang="en-US" sz="800" b="1" kern="0" dirty="0">
                <a:solidFill>
                  <a:srgbClr val="4F81BD"/>
                </a:solidFill>
                <a:ea typeface="ＭＳ Ｐゴシック" pitchFamily="16" charset="-128"/>
              </a:rPr>
              <a:t>Deposit Balance verification</a:t>
            </a:r>
          </a:p>
        </p:txBody>
      </p:sp>
      <p:sp>
        <p:nvSpPr>
          <p:cNvPr id="45" name="TextBox 44"/>
          <p:cNvSpPr txBox="1"/>
          <p:nvPr/>
        </p:nvSpPr>
        <p:spPr>
          <a:xfrm>
            <a:off x="6824663" y="1749425"/>
            <a:ext cx="1328737" cy="230188"/>
          </a:xfrm>
          <a:prstGeom prst="rect">
            <a:avLst/>
          </a:prstGeom>
          <a:noFill/>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sz="900" b="1" kern="0" dirty="0">
                <a:solidFill>
                  <a:sysClr val="window" lastClr="FFFFFF"/>
                </a:solidFill>
                <a:ea typeface="ＭＳ Ｐゴシック" pitchFamily="16" charset="-128"/>
              </a:rPr>
              <a:t>Depositor Access Points</a:t>
            </a:r>
          </a:p>
        </p:txBody>
      </p:sp>
      <p:pic>
        <p:nvPicPr>
          <p:cNvPr id="46" name="Picture 2" descr="http://ach-payments.com/wp-content/uploads/2012/04/https.jpg"/>
          <p:cNvPicPr>
            <a:picLocks noChangeAspect="1" noChangeArrowheads="1"/>
          </p:cNvPicPr>
          <p:nvPr/>
        </p:nvPicPr>
        <p:blipFill>
          <a:blip r:embed="rId9" cstate="print"/>
          <a:srcRect/>
          <a:stretch>
            <a:fillRect/>
          </a:stretch>
        </p:blipFill>
        <p:spPr bwMode="auto">
          <a:xfrm>
            <a:off x="7010400" y="4724400"/>
            <a:ext cx="806450" cy="533400"/>
          </a:xfrm>
          <a:prstGeom prst="rect">
            <a:avLst/>
          </a:prstGeom>
          <a:noFill/>
          <a:ln>
            <a:solidFill>
              <a:sysClr val="windowText" lastClr="000000"/>
            </a:solidFill>
          </a:ln>
          <a:effectLst>
            <a:outerShdw blurRad="50800" dist="38100" dir="2700000" algn="tl" rotWithShape="0">
              <a:prstClr val="black">
                <a:alpha val="40000"/>
              </a:prstClr>
            </a:outerShdw>
          </a:effectLst>
        </p:spPr>
      </p:pic>
      <p:sp>
        <p:nvSpPr>
          <p:cNvPr id="30766"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30767" name="Rounded Rectangle 46"/>
          <p:cNvSpPr>
            <a:spLocks noChangeArrowheads="1"/>
          </p:cNvSpPr>
          <p:nvPr/>
        </p:nvSpPr>
        <p:spPr bwMode="auto">
          <a:xfrm rot="-1911259">
            <a:off x="63500" y="742950"/>
            <a:ext cx="1143000" cy="441325"/>
          </a:xfrm>
          <a:prstGeom prst="roundRect">
            <a:avLst>
              <a:gd name="adj" fmla="val 16667"/>
            </a:avLst>
          </a:prstGeom>
          <a:noFill/>
          <a:ln w="38100" algn="ctr">
            <a:solidFill>
              <a:srgbClr val="FF0000"/>
            </a:solidFill>
            <a:prstDash val="dash"/>
            <a:round/>
            <a:headEnd/>
            <a:tailEnd/>
          </a:ln>
        </p:spPr>
        <p:txBody>
          <a:bodyPr/>
          <a:lstStyle/>
          <a:p>
            <a:pPr algn="ctr"/>
            <a:r>
              <a:rPr lang="en-US" altLang="zh-TW" sz="1000" b="1">
                <a:solidFill>
                  <a:srgbClr val="FF0000"/>
                </a:solidFill>
              </a:rPr>
              <a:t>Under Development</a:t>
            </a:r>
            <a:endParaRPr lang="en-MY" altLang="zh-TW" sz="1000" b="1">
              <a:solidFill>
                <a:srgbClr val="FF0000"/>
              </a:solidFill>
            </a:endParaRPr>
          </a:p>
        </p:txBody>
      </p:sp>
      <p:sp>
        <p:nvSpPr>
          <p:cNvPr id="48"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miter lim="800000"/>
            <a:headEnd/>
            <a:tailEnd/>
          </a:ln>
        </p:spPr>
        <p:txBody>
          <a:bodyPr/>
          <a:lstStyle/>
          <a:p>
            <a:fld id="{548234B2-BE0B-4800-BF13-EF4BF80AED38}" type="slidenum">
              <a:rPr lang="en-US" altLang="zh-TW"/>
              <a:pPr/>
              <a:t>19</a:t>
            </a:fld>
            <a:endParaRPr lang="en-US" altLang="zh-TW" sz="2000">
              <a:latin typeface="Arial" charset="0"/>
            </a:endParaRPr>
          </a:p>
        </p:txBody>
      </p:sp>
      <p:grpSp>
        <p:nvGrpSpPr>
          <p:cNvPr id="2" name="Group 5"/>
          <p:cNvGrpSpPr/>
          <p:nvPr/>
        </p:nvGrpSpPr>
        <p:grpSpPr>
          <a:xfrm>
            <a:off x="3714220" y="4473498"/>
            <a:ext cx="1712976" cy="1476884"/>
            <a:chOff x="1464259" y="887951"/>
            <a:chExt cx="1712976" cy="1476884"/>
          </a:xfrm>
          <a:solidFill>
            <a:srgbClr val="FF3300"/>
          </a:solidFill>
        </p:grpSpPr>
        <p:sp>
          <p:nvSpPr>
            <p:cNvPr id="7" name="Hexagon 6"/>
            <p:cNvSpPr/>
            <p:nvPr/>
          </p:nvSpPr>
          <p:spPr>
            <a:xfrm>
              <a:off x="1464259" y="887951"/>
              <a:ext cx="1712976" cy="1476884"/>
            </a:xfrm>
            <a:prstGeom prst="hexagon">
              <a:avLst>
                <a:gd name="adj" fmla="val 25000"/>
                <a:gd name="vf" fmla="val 115470"/>
              </a:avLst>
            </a:prstGeom>
            <a:grp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Hexagon 4"/>
            <p:cNvSpPr/>
            <p:nvPr/>
          </p:nvSpPr>
          <p:spPr>
            <a:xfrm>
              <a:off x="1730081" y="1117136"/>
              <a:ext cx="1181332" cy="1018514"/>
            </a:xfrm>
            <a:prstGeom prst="rect">
              <a:avLst/>
            </a:prstGeom>
            <a:grpFill/>
          </p:spPr>
          <p:style>
            <a:lnRef idx="0">
              <a:scrgbClr r="0" g="0" b="0"/>
            </a:lnRef>
            <a:fillRef idx="0">
              <a:scrgbClr r="0" g="0" b="0"/>
            </a:fillRef>
            <a:effectRef idx="0">
              <a:scrgbClr r="0" g="0" b="0"/>
            </a:effectRef>
            <a:fontRef idx="minor">
              <a:schemeClr val="lt1"/>
            </a:fontRef>
          </p:style>
          <p:txBody>
            <a:bodyPr lIns="0" tIns="29210" rIns="0" bIns="29210" spcCol="1270" anchor="ctr"/>
            <a:lstStyle/>
            <a:p>
              <a:pPr algn="ctr" defTabSz="1022350">
                <a:lnSpc>
                  <a:spcPct val="90000"/>
                </a:lnSpc>
                <a:spcAft>
                  <a:spcPct val="35000"/>
                </a:spcAft>
                <a:defRPr/>
              </a:pPr>
              <a:r>
                <a:rPr lang="en-US" sz="2000" dirty="0">
                  <a:solidFill>
                    <a:schemeClr val="tx1"/>
                  </a:solidFill>
                </a:rPr>
                <a:t>Payment Agent  Banks</a:t>
              </a:r>
            </a:p>
          </p:txBody>
        </p:sp>
      </p:grpSp>
      <p:grpSp>
        <p:nvGrpSpPr>
          <p:cNvPr id="3" name="Group 23"/>
          <p:cNvGrpSpPr/>
          <p:nvPr/>
        </p:nvGrpSpPr>
        <p:grpSpPr>
          <a:xfrm>
            <a:off x="5140930" y="3712754"/>
            <a:ext cx="1712976" cy="1476884"/>
            <a:chOff x="1464259" y="887951"/>
            <a:chExt cx="1712976" cy="1476884"/>
          </a:xfrm>
          <a:solidFill>
            <a:schemeClr val="accent6">
              <a:lumMod val="40000"/>
              <a:lumOff val="60000"/>
            </a:schemeClr>
          </a:solidFill>
        </p:grpSpPr>
        <p:sp>
          <p:nvSpPr>
            <p:cNvPr id="25" name="Hexagon 24"/>
            <p:cNvSpPr/>
            <p:nvPr/>
          </p:nvSpPr>
          <p:spPr>
            <a:xfrm>
              <a:off x="1464259" y="887951"/>
              <a:ext cx="1712976" cy="1476884"/>
            </a:xfrm>
            <a:prstGeom prst="hexagon">
              <a:avLst>
                <a:gd name="adj" fmla="val 25000"/>
                <a:gd name="vf" fmla="val 115470"/>
              </a:avLst>
            </a:prstGeom>
            <a:grp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4"/>
            <p:cNvSpPr/>
            <p:nvPr/>
          </p:nvSpPr>
          <p:spPr>
            <a:xfrm>
              <a:off x="1730081" y="1117136"/>
              <a:ext cx="1181332" cy="1018514"/>
            </a:xfrm>
            <a:prstGeom prst="rect">
              <a:avLst/>
            </a:prstGeom>
            <a:grpFill/>
          </p:spPr>
          <p:style>
            <a:lnRef idx="0">
              <a:scrgbClr r="0" g="0" b="0"/>
            </a:lnRef>
            <a:fillRef idx="0">
              <a:scrgbClr r="0" g="0" b="0"/>
            </a:fillRef>
            <a:effectRef idx="0">
              <a:scrgbClr r="0" g="0" b="0"/>
            </a:effectRef>
            <a:fontRef idx="minor">
              <a:schemeClr val="lt1"/>
            </a:fontRef>
          </p:style>
          <p:txBody>
            <a:bodyPr lIns="0" tIns="29210" rIns="0" bIns="29210" spcCol="1270" anchor="ctr"/>
            <a:lstStyle/>
            <a:p>
              <a:pPr algn="ctr" defTabSz="1022350">
                <a:lnSpc>
                  <a:spcPct val="90000"/>
                </a:lnSpc>
                <a:spcAft>
                  <a:spcPct val="35000"/>
                </a:spcAft>
                <a:defRPr/>
              </a:pPr>
              <a:r>
                <a:rPr lang="en-US" sz="2000" dirty="0">
                  <a:solidFill>
                    <a:schemeClr val="tx1"/>
                  </a:solidFill>
                </a:rPr>
                <a:t>Central Bank</a:t>
              </a:r>
            </a:p>
          </p:txBody>
        </p:sp>
      </p:grpSp>
      <p:grpSp>
        <p:nvGrpSpPr>
          <p:cNvPr id="4" name="Group 26"/>
          <p:cNvGrpSpPr/>
          <p:nvPr/>
        </p:nvGrpSpPr>
        <p:grpSpPr>
          <a:xfrm>
            <a:off x="5161374" y="2158999"/>
            <a:ext cx="1712976" cy="1476884"/>
            <a:chOff x="1464259" y="887951"/>
            <a:chExt cx="1712976" cy="1476884"/>
          </a:xfrm>
          <a:solidFill>
            <a:srgbClr val="92D050"/>
          </a:solidFill>
        </p:grpSpPr>
        <p:sp>
          <p:nvSpPr>
            <p:cNvPr id="28" name="Hexagon 27"/>
            <p:cNvSpPr/>
            <p:nvPr/>
          </p:nvSpPr>
          <p:spPr>
            <a:xfrm>
              <a:off x="1464259" y="887951"/>
              <a:ext cx="1712976" cy="1476884"/>
            </a:xfrm>
            <a:prstGeom prst="hexagon">
              <a:avLst>
                <a:gd name="adj" fmla="val 25000"/>
                <a:gd name="vf" fmla="val 115470"/>
              </a:avLst>
            </a:prstGeom>
            <a:grp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Hexagon 4"/>
            <p:cNvSpPr/>
            <p:nvPr/>
          </p:nvSpPr>
          <p:spPr>
            <a:xfrm>
              <a:off x="1730081" y="1117136"/>
              <a:ext cx="1181332" cy="1018514"/>
            </a:xfrm>
            <a:prstGeom prst="rect">
              <a:avLst/>
            </a:prstGeom>
            <a:grpFill/>
          </p:spPr>
          <p:style>
            <a:lnRef idx="0">
              <a:scrgbClr r="0" g="0" b="0"/>
            </a:lnRef>
            <a:fillRef idx="0">
              <a:scrgbClr r="0" g="0" b="0"/>
            </a:fillRef>
            <a:effectRef idx="0">
              <a:scrgbClr r="0" g="0" b="0"/>
            </a:effectRef>
            <a:fontRef idx="minor">
              <a:schemeClr val="lt1"/>
            </a:fontRef>
          </p:style>
          <p:txBody>
            <a:bodyPr lIns="0" tIns="29210" rIns="0" bIns="29210" spcCol="1270" anchor="ctr"/>
            <a:lstStyle/>
            <a:p>
              <a:pPr algn="ctr" defTabSz="1022350">
                <a:lnSpc>
                  <a:spcPct val="90000"/>
                </a:lnSpc>
                <a:spcAft>
                  <a:spcPct val="35000"/>
                </a:spcAft>
                <a:defRPr/>
              </a:pPr>
              <a:r>
                <a:rPr lang="en-US" sz="2000" dirty="0">
                  <a:solidFill>
                    <a:schemeClr val="tx1"/>
                  </a:solidFill>
                </a:rPr>
                <a:t>Payment system operator</a:t>
              </a:r>
            </a:p>
          </p:txBody>
        </p:sp>
      </p:grpSp>
      <p:grpSp>
        <p:nvGrpSpPr>
          <p:cNvPr id="5" name="Group 29"/>
          <p:cNvGrpSpPr/>
          <p:nvPr/>
        </p:nvGrpSpPr>
        <p:grpSpPr>
          <a:xfrm>
            <a:off x="6588084" y="2925837"/>
            <a:ext cx="1712976" cy="1476884"/>
            <a:chOff x="1464259" y="887951"/>
            <a:chExt cx="1712976" cy="1476884"/>
          </a:xfrm>
          <a:solidFill>
            <a:schemeClr val="accent5">
              <a:lumMod val="75000"/>
            </a:schemeClr>
          </a:solidFill>
        </p:grpSpPr>
        <p:sp>
          <p:nvSpPr>
            <p:cNvPr id="31" name="Hexagon 30"/>
            <p:cNvSpPr/>
            <p:nvPr/>
          </p:nvSpPr>
          <p:spPr>
            <a:xfrm>
              <a:off x="1464259" y="887951"/>
              <a:ext cx="1712976" cy="1476884"/>
            </a:xfrm>
            <a:prstGeom prst="hexagon">
              <a:avLst>
                <a:gd name="adj" fmla="val 25000"/>
                <a:gd name="vf" fmla="val 115470"/>
              </a:avLst>
            </a:prstGeom>
            <a:grp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4"/>
            <p:cNvSpPr/>
            <p:nvPr/>
          </p:nvSpPr>
          <p:spPr>
            <a:xfrm>
              <a:off x="1730081" y="1117136"/>
              <a:ext cx="1181332" cy="1018514"/>
            </a:xfrm>
            <a:prstGeom prst="rect">
              <a:avLst/>
            </a:prstGeom>
            <a:grpFill/>
          </p:spPr>
          <p:style>
            <a:lnRef idx="0">
              <a:scrgbClr r="0" g="0" b="0"/>
            </a:lnRef>
            <a:fillRef idx="0">
              <a:scrgbClr r="0" g="0" b="0"/>
            </a:fillRef>
            <a:effectRef idx="0">
              <a:scrgbClr r="0" g="0" b="0"/>
            </a:effectRef>
            <a:fontRef idx="minor">
              <a:schemeClr val="lt1"/>
            </a:fontRef>
          </p:style>
          <p:txBody>
            <a:bodyPr lIns="0" tIns="29210" rIns="0" bIns="29210" spcCol="1270" anchor="ctr"/>
            <a:lstStyle/>
            <a:p>
              <a:pPr algn="ctr" defTabSz="1022350">
                <a:lnSpc>
                  <a:spcPct val="90000"/>
                </a:lnSpc>
                <a:spcAft>
                  <a:spcPct val="35000"/>
                </a:spcAft>
                <a:defRPr/>
              </a:pPr>
              <a:r>
                <a:rPr lang="en-US" sz="2000" dirty="0">
                  <a:solidFill>
                    <a:schemeClr val="tx1"/>
                  </a:solidFill>
                </a:rPr>
                <a:t>ATM Operator</a:t>
              </a:r>
            </a:p>
          </p:txBody>
        </p:sp>
      </p:grpSp>
      <p:grpSp>
        <p:nvGrpSpPr>
          <p:cNvPr id="6" name="Group 36"/>
          <p:cNvGrpSpPr/>
          <p:nvPr/>
        </p:nvGrpSpPr>
        <p:grpSpPr>
          <a:xfrm>
            <a:off x="3714220" y="2897441"/>
            <a:ext cx="1712976" cy="1476884"/>
            <a:chOff x="1464259" y="887951"/>
            <a:chExt cx="1712976" cy="1476884"/>
          </a:xfrm>
          <a:solidFill>
            <a:srgbClr val="FFFF00"/>
          </a:solidFill>
        </p:grpSpPr>
        <p:sp>
          <p:nvSpPr>
            <p:cNvPr id="38" name="Hexagon 37"/>
            <p:cNvSpPr/>
            <p:nvPr/>
          </p:nvSpPr>
          <p:spPr>
            <a:xfrm>
              <a:off x="1464259" y="887951"/>
              <a:ext cx="1712976" cy="1476884"/>
            </a:xfrm>
            <a:prstGeom prst="hexagon">
              <a:avLst>
                <a:gd name="adj" fmla="val 25000"/>
                <a:gd name="vf" fmla="val 115470"/>
              </a:avLst>
            </a:prstGeom>
            <a:grp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Hexagon 4"/>
            <p:cNvSpPr/>
            <p:nvPr/>
          </p:nvSpPr>
          <p:spPr>
            <a:xfrm>
              <a:off x="1730081" y="1117136"/>
              <a:ext cx="1181332" cy="1018514"/>
            </a:xfrm>
            <a:prstGeom prst="rect">
              <a:avLst/>
            </a:prstGeom>
            <a:grpFill/>
          </p:spPr>
          <p:style>
            <a:lnRef idx="0">
              <a:scrgbClr r="0" g="0" b="0"/>
            </a:lnRef>
            <a:fillRef idx="0">
              <a:scrgbClr r="0" g="0" b="0"/>
            </a:fillRef>
            <a:effectRef idx="0">
              <a:scrgbClr r="0" g="0" b="0"/>
            </a:effectRef>
            <a:fontRef idx="minor">
              <a:schemeClr val="lt1"/>
            </a:fontRef>
          </p:style>
          <p:txBody>
            <a:bodyPr lIns="0" tIns="29210" rIns="0" bIns="29210" spcCol="1270" anchor="ctr"/>
            <a:lstStyle/>
            <a:p>
              <a:pPr algn="ctr" defTabSz="1022350">
                <a:lnSpc>
                  <a:spcPct val="90000"/>
                </a:lnSpc>
                <a:spcAft>
                  <a:spcPct val="35000"/>
                </a:spcAft>
                <a:defRPr/>
              </a:pPr>
              <a:r>
                <a:rPr lang="en-US" sz="2000" dirty="0">
                  <a:solidFill>
                    <a:schemeClr val="tx1"/>
                  </a:solidFill>
                </a:rPr>
                <a:t>MDIC</a:t>
              </a:r>
            </a:p>
          </p:txBody>
        </p:sp>
      </p:grpSp>
      <p:sp>
        <p:nvSpPr>
          <p:cNvPr id="31752" name="Rectangle 5"/>
          <p:cNvSpPr>
            <a:spLocks noChangeArrowheads="1"/>
          </p:cNvSpPr>
          <p:nvPr/>
        </p:nvSpPr>
        <p:spPr bwMode="auto">
          <a:xfrm>
            <a:off x="1096963" y="1752600"/>
            <a:ext cx="2617787" cy="2554288"/>
          </a:xfrm>
          <a:prstGeom prst="rect">
            <a:avLst/>
          </a:prstGeom>
          <a:noFill/>
          <a:ln w="9525">
            <a:noFill/>
            <a:miter lim="800000"/>
            <a:headEnd/>
            <a:tailEnd/>
          </a:ln>
        </p:spPr>
        <p:txBody>
          <a:bodyPr>
            <a:spAutoFit/>
          </a:bodyPr>
          <a:lstStyle/>
          <a:p>
            <a:pPr algn="just"/>
            <a:r>
              <a:rPr lang="en-MY" altLang="zh-TW" sz="1600" b="1" i="1">
                <a:solidFill>
                  <a:schemeClr val="accent2"/>
                </a:solidFill>
                <a:latin typeface="Calibri" pitchFamily="34" charset="0"/>
              </a:rPr>
              <a:t>Requires a joint effort between MDIC, the operator of centralized clearing house and national payment system operator, the switching provider for ATM, the Central Bank and all banks participating as payment agent. </a:t>
            </a:r>
          </a:p>
          <a:p>
            <a:pPr algn="just"/>
            <a:endParaRPr lang="en-MY" altLang="zh-TW" sz="1600" b="1" i="1">
              <a:latin typeface="Calibri" pitchFamily="34" charset="0"/>
            </a:endParaRPr>
          </a:p>
        </p:txBody>
      </p:sp>
      <p:sp>
        <p:nvSpPr>
          <p:cNvPr id="43" name="TextBox 42"/>
          <p:cNvSpPr txBox="1"/>
          <p:nvPr/>
        </p:nvSpPr>
        <p:spPr>
          <a:xfrm>
            <a:off x="1096963" y="685800"/>
            <a:ext cx="7391400" cy="708025"/>
          </a:xfrm>
          <a:prstGeom prst="rect">
            <a:avLst/>
          </a:prstGeom>
          <a:noFill/>
        </p:spPr>
        <p:txBody>
          <a:bodyPr>
            <a:spAutoFit/>
          </a:bodyPr>
          <a:lstStyle/>
          <a:p>
            <a:pPr indent="-342900" eaLnBrk="1" fontAlgn="auto" hangingPunct="1">
              <a:spcBef>
                <a:spcPts val="0"/>
              </a:spcBef>
              <a:spcAft>
                <a:spcPts val="0"/>
              </a:spcAft>
              <a:defRPr/>
            </a:pPr>
            <a:r>
              <a:rPr lang="en-US" sz="2000" b="1" dirty="0">
                <a:solidFill>
                  <a:srgbClr val="233893"/>
                </a:solidFill>
                <a:latin typeface="+mj-lt"/>
                <a:ea typeface="+mj-ea"/>
                <a:cs typeface="+mj-cs"/>
              </a:rPr>
              <a:t>Co-operation between the various agencies are required </a:t>
            </a:r>
          </a:p>
        </p:txBody>
      </p:sp>
      <p:sp>
        <p:nvSpPr>
          <p:cNvPr id="31754"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21"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miter lim="800000"/>
            <a:headEnd/>
            <a:tailEnd/>
          </a:ln>
        </p:spPr>
        <p:txBody>
          <a:bodyPr/>
          <a:lstStyle/>
          <a:p>
            <a:fld id="{973E7E73-2565-4261-B3D2-DCB41B52BAAF}" type="slidenum">
              <a:rPr lang="en-US" altLang="zh-TW"/>
              <a:pPr/>
              <a:t>2</a:t>
            </a:fld>
            <a:endParaRPr lang="en-US" altLang="zh-TW" sz="2000">
              <a:latin typeface="Arial" charset="0"/>
            </a:endParaRPr>
          </a:p>
        </p:txBody>
      </p:sp>
      <p:sp>
        <p:nvSpPr>
          <p:cNvPr id="14339" name="Rectangle 2"/>
          <p:cNvSpPr>
            <a:spLocks noGrp="1" noChangeArrowheads="1"/>
          </p:cNvSpPr>
          <p:nvPr>
            <p:ph type="title"/>
          </p:nvPr>
        </p:nvSpPr>
        <p:spPr/>
        <p:txBody>
          <a:bodyPr/>
          <a:lstStyle/>
          <a:p>
            <a:pPr eaLnBrk="1" hangingPunct="1"/>
            <a:r>
              <a:rPr lang="en-US" altLang="zh-TW" smtClean="0"/>
              <a:t>Agenda</a:t>
            </a:r>
            <a:br>
              <a:rPr lang="en-US" altLang="zh-TW" smtClean="0"/>
            </a:br>
            <a:endParaRPr lang="en-US" altLang="zh-TW" smtClean="0"/>
          </a:p>
        </p:txBody>
      </p:sp>
      <p:sp>
        <p:nvSpPr>
          <p:cNvPr id="14340" name="Title 1"/>
          <p:cNvSpPr txBox="1">
            <a:spLocks/>
          </p:cNvSpPr>
          <p:nvPr/>
        </p:nvSpPr>
        <p:spPr bwMode="auto">
          <a:xfrm>
            <a:off x="838200" y="2286000"/>
            <a:ext cx="8229600" cy="762000"/>
          </a:xfrm>
          <a:prstGeom prst="rect">
            <a:avLst/>
          </a:prstGeom>
          <a:noFill/>
          <a:ln w="9525">
            <a:noFill/>
            <a:miter lim="800000"/>
            <a:headEnd/>
            <a:tailEnd/>
          </a:ln>
        </p:spPr>
        <p:txBody>
          <a:bodyPr anchor="ctr"/>
          <a:lstStyle/>
          <a:p>
            <a:endParaRPr lang="zh-TW" altLang="zh-TW" sz="3800" b="1">
              <a:solidFill>
                <a:srgbClr val="233893"/>
              </a:solidFill>
              <a:latin typeface="Verdana" pitchFamily="34" charset="0"/>
            </a:endParaRPr>
          </a:p>
        </p:txBody>
      </p:sp>
      <p:graphicFrame>
        <p:nvGraphicFramePr>
          <p:cNvPr id="7" name="Group 77"/>
          <p:cNvGraphicFramePr>
            <a:graphicFrameLocks noGrp="1"/>
          </p:cNvGraphicFramePr>
          <p:nvPr/>
        </p:nvGraphicFramePr>
        <p:xfrm>
          <a:off x="1066800" y="1981200"/>
          <a:ext cx="7391400" cy="1809750"/>
        </p:xfrm>
        <a:graphic>
          <a:graphicData uri="http://schemas.openxmlformats.org/drawingml/2006/table">
            <a:tbl>
              <a:tblPr/>
              <a:tblGrid>
                <a:gridCol w="1370013"/>
                <a:gridCol w="123825"/>
                <a:gridCol w="5897562"/>
              </a:tblGrid>
              <a:tr h="603250">
                <a:tc>
                  <a:txBody>
                    <a:bodyPr/>
                    <a:lstStyle/>
                    <a:p>
                      <a:pPr marL="0" marR="0" lvl="0" indent="0" algn="ctr" defTabSz="839788" rtl="0" eaLnBrk="1" fontAlgn="base" latinLnBrk="0" hangingPunct="1">
                        <a:lnSpc>
                          <a:spcPct val="100000"/>
                        </a:lnSpc>
                        <a:spcBef>
                          <a:spcPct val="0"/>
                        </a:spcBef>
                        <a:spcAft>
                          <a:spcPct val="0"/>
                        </a:spcAft>
                        <a:buClr>
                          <a:schemeClr val="tx1"/>
                        </a:buClr>
                        <a:buSzTx/>
                        <a:buFontTx/>
                        <a:buNone/>
                        <a:tabLst/>
                      </a:pPr>
                      <a:r>
                        <a:rPr kumimoji="0" lang="en-US" altLang="zh-TW" sz="1600" b="1" i="0" u="none" strike="noStrike" cap="none" normalizeH="0" baseline="0" smtClean="0">
                          <a:ln>
                            <a:noFill/>
                          </a:ln>
                          <a:solidFill>
                            <a:schemeClr val="bg1"/>
                          </a:solidFill>
                          <a:effectLst/>
                          <a:latin typeface="Arial" charset="0"/>
                          <a:ea typeface="ＭＳ Ｐゴシック" pitchFamily="34" charset="-128"/>
                          <a:cs typeface="Times New Roman" pitchFamily="18" charset="0"/>
                          <a:sym typeface="Webdings" pitchFamily="18" charset="2"/>
                        </a:rPr>
                        <a:t>Section 1</a:t>
                      </a:r>
                      <a:endParaRPr kumimoji="0" lang="en-GB" sz="1600" b="1" i="0" u="none" strike="noStrike" cap="none" normalizeH="0" baseline="0" smtClean="0">
                        <a:ln>
                          <a:noFill/>
                        </a:ln>
                        <a:solidFill>
                          <a:schemeClr val="bg1"/>
                        </a:solidFill>
                        <a:effectLst/>
                        <a:latin typeface="Arial" charset="0"/>
                        <a:ea typeface="ＭＳ Ｐゴシック" pitchFamily="34" charset="-128"/>
                        <a:cs typeface="Times New Roman" pitchFamily="18" charset="0"/>
                        <a:sym typeface="Webdings" pitchFamily="18" charset="2"/>
                      </a:endParaRP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4C9D"/>
                    </a:solidFill>
                  </a:tcPr>
                </a:tc>
                <a:tc>
                  <a:txBody>
                    <a:bodyPr/>
                    <a:lstStyle/>
                    <a:p>
                      <a:pPr marL="0" marR="0" lvl="0" indent="0" algn="l" defTabSz="839788" rtl="0" eaLnBrk="1" fontAlgn="base" latinLnBrk="0" hangingPunct="1">
                        <a:lnSpc>
                          <a:spcPct val="150000"/>
                        </a:lnSpc>
                        <a:spcBef>
                          <a:spcPct val="0"/>
                        </a:spcBef>
                        <a:spcAft>
                          <a:spcPct val="0"/>
                        </a:spcAft>
                        <a:buClr>
                          <a:schemeClr val="tx1"/>
                        </a:buClr>
                        <a:buSzTx/>
                        <a:buFontTx/>
                        <a:buNone/>
                        <a:tabLst/>
                      </a:pPr>
                      <a:endParaRPr kumimoji="0" lang="en-GB" sz="16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88900" marR="0" lvl="0" indent="0" algn="l" defTabSz="839788" rtl="0" eaLnBrk="1" fontAlgn="base" latinLnBrk="0" hangingPunct="1">
                        <a:lnSpc>
                          <a:spcPct val="105000"/>
                        </a:lnSpc>
                        <a:spcBef>
                          <a:spcPct val="0"/>
                        </a:spcBef>
                        <a:spcAft>
                          <a:spcPct val="0"/>
                        </a:spcAft>
                        <a:buClr>
                          <a:schemeClr val="bg1"/>
                        </a:buClr>
                        <a:buSzTx/>
                        <a:buFontTx/>
                        <a:buNone/>
                        <a:tabLst/>
                      </a:pPr>
                      <a:r>
                        <a:rPr kumimoji="0" lang="en-US" altLang="zh-TW"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MDIC’s Payout framework</a:t>
                      </a: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C5E2"/>
                    </a:solidFill>
                  </a:tcPr>
                </a:tc>
              </a:tr>
              <a:tr h="603250">
                <a:tc>
                  <a:txBody>
                    <a:bodyPr/>
                    <a:lstStyle/>
                    <a:p>
                      <a:pPr marL="0" marR="0" lvl="0" indent="0" algn="ctr" defTabSz="839788" rtl="0" eaLnBrk="1" fontAlgn="base" latinLnBrk="0" hangingPunct="1">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bg1"/>
                          </a:solidFill>
                          <a:effectLst/>
                          <a:latin typeface="Arial" charset="0"/>
                          <a:ea typeface="ＭＳ Ｐゴシック" pitchFamily="34" charset="-128"/>
                          <a:cs typeface="Times New Roman" pitchFamily="18" charset="0"/>
                          <a:sym typeface="Webdings" pitchFamily="18" charset="2"/>
                        </a:rPr>
                        <a:t>Section 2</a:t>
                      </a: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4C9D"/>
                    </a:solidFill>
                  </a:tcPr>
                </a:tc>
                <a:tc>
                  <a:txBody>
                    <a:bodyPr/>
                    <a:lstStyle/>
                    <a:p>
                      <a:pPr marL="0" marR="0" lvl="0" indent="0" algn="l" defTabSz="839788" rtl="0" eaLnBrk="1" fontAlgn="base" latinLnBrk="0" hangingPunct="1">
                        <a:lnSpc>
                          <a:spcPct val="150000"/>
                        </a:lnSpc>
                        <a:spcBef>
                          <a:spcPct val="0"/>
                        </a:spcBef>
                        <a:spcAft>
                          <a:spcPct val="0"/>
                        </a:spcAft>
                        <a:buClr>
                          <a:schemeClr val="tx1"/>
                        </a:buClr>
                        <a:buSzTx/>
                        <a:buFontTx/>
                        <a:buNone/>
                        <a:tabLst/>
                      </a:pPr>
                      <a:endParaRPr kumimoji="0" lang="en-GB" sz="16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88900" marR="0" lvl="0" indent="0" algn="l" defTabSz="839788" rtl="0" eaLnBrk="1" fontAlgn="base" latinLnBrk="0" hangingPunct="1">
                        <a:lnSpc>
                          <a:spcPct val="105000"/>
                        </a:lnSpc>
                        <a:spcBef>
                          <a:spcPct val="0"/>
                        </a:spcBef>
                        <a:spcAft>
                          <a:spcPct val="0"/>
                        </a:spcAft>
                        <a:buClr>
                          <a:schemeClr val="bg1"/>
                        </a:buClr>
                        <a:buSzTx/>
                        <a:buFontTx/>
                        <a:buNone/>
                        <a:tabLst/>
                      </a:pPr>
                      <a:r>
                        <a:rPr kumimoji="0" lang="en-US" altLang="zh-TW"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MDIC’s Payout System</a:t>
                      </a: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C5E2"/>
                    </a:solidFill>
                  </a:tcPr>
                </a:tc>
              </a:tr>
              <a:tr h="603250">
                <a:tc>
                  <a:txBody>
                    <a:bodyPr/>
                    <a:lstStyle/>
                    <a:p>
                      <a:pPr marL="0" marR="0" lvl="0" indent="0" algn="ctr" defTabSz="839788" rtl="0" eaLnBrk="1" fontAlgn="base" latinLnBrk="0" hangingPunct="1">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bg1"/>
                          </a:solidFill>
                          <a:effectLst/>
                          <a:latin typeface="Arial" charset="0"/>
                          <a:ea typeface="ＭＳ Ｐゴシック" pitchFamily="34" charset="-128"/>
                          <a:cs typeface="Times New Roman" pitchFamily="18" charset="0"/>
                          <a:sym typeface="Webdings" pitchFamily="18" charset="2"/>
                        </a:rPr>
                        <a:t>Section 3</a:t>
                      </a: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4C9D"/>
                    </a:solidFill>
                  </a:tcPr>
                </a:tc>
                <a:tc>
                  <a:txBody>
                    <a:bodyPr/>
                    <a:lstStyle/>
                    <a:p>
                      <a:pPr marL="0" marR="0" lvl="0" indent="0" algn="l" defTabSz="839788" rtl="0" eaLnBrk="1" fontAlgn="base" latinLnBrk="0" hangingPunct="1">
                        <a:lnSpc>
                          <a:spcPct val="150000"/>
                        </a:lnSpc>
                        <a:spcBef>
                          <a:spcPct val="0"/>
                        </a:spcBef>
                        <a:spcAft>
                          <a:spcPct val="0"/>
                        </a:spcAft>
                        <a:buClr>
                          <a:schemeClr val="tx1"/>
                        </a:buClr>
                        <a:buSzTx/>
                        <a:buFontTx/>
                        <a:buNone/>
                        <a:tabLst/>
                      </a:pPr>
                      <a:endParaRPr kumimoji="0" lang="en-GB" sz="16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88900" marR="0" lvl="0" indent="0" algn="l" defTabSz="839788" rtl="0" eaLnBrk="1" fontAlgn="base" latinLnBrk="0" hangingPunct="1">
                        <a:lnSpc>
                          <a:spcPct val="105000"/>
                        </a:lnSpc>
                        <a:spcBef>
                          <a:spcPct val="0"/>
                        </a:spcBef>
                        <a:spcAft>
                          <a:spcPct val="0"/>
                        </a:spcAft>
                        <a:buClr>
                          <a:schemeClr val="bg1"/>
                        </a:buClr>
                        <a:buSzTx/>
                        <a:buFontTx/>
                        <a:buNone/>
                        <a:tabLst/>
                      </a:pPr>
                      <a:r>
                        <a:rPr kumimoji="0" lang="en-US" altLang="zh-TW"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Seamless Payout</a:t>
                      </a:r>
                    </a:p>
                  </a:txBody>
                  <a:tcPr marL="0" marR="54864" marT="45750" marB="4575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C5E2"/>
                    </a:solidFill>
                  </a:tcPr>
                </a:tc>
              </a:tr>
            </a:tbl>
          </a:graphicData>
        </a:graphic>
      </p:graphicFrame>
      <p:sp>
        <p:nvSpPr>
          <p:cNvPr id="14363"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9"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362200" y="2819400"/>
            <a:ext cx="4343400" cy="1143000"/>
          </a:xfrm>
        </p:spPr>
        <p:txBody>
          <a:bodyPr/>
          <a:lstStyle/>
          <a:p>
            <a:pPr marL="0" indent="0">
              <a:buFontTx/>
              <a:buNone/>
            </a:pPr>
            <a:r>
              <a:rPr lang="en-US" altLang="zh-TW" sz="5400" b="1" smtClean="0"/>
              <a:t>Thank You</a:t>
            </a:r>
          </a:p>
        </p:txBody>
      </p:sp>
      <p:sp>
        <p:nvSpPr>
          <p:cNvPr id="32771" name="Slide Number Placeholder 3"/>
          <p:cNvSpPr>
            <a:spLocks noGrp="1"/>
          </p:cNvSpPr>
          <p:nvPr>
            <p:ph type="sldNum" sz="quarter" idx="10"/>
          </p:nvPr>
        </p:nvSpPr>
        <p:spPr>
          <a:noFill/>
          <a:ln>
            <a:miter lim="800000"/>
            <a:headEnd/>
            <a:tailEnd/>
          </a:ln>
        </p:spPr>
        <p:txBody>
          <a:bodyPr/>
          <a:lstStyle/>
          <a:p>
            <a:fld id="{B3D53920-27C6-43B6-A602-4248D51FEB35}" type="slidenum">
              <a:rPr lang="en-US" altLang="zh-TW"/>
              <a:pPr/>
              <a:t>20</a:t>
            </a:fld>
            <a:endParaRPr lang="en-US" altLang="zh-TW" sz="2000">
              <a:latin typeface="Arial" charset="0"/>
            </a:endParaRPr>
          </a:p>
        </p:txBody>
      </p:sp>
      <p:sp>
        <p:nvSpPr>
          <p:cNvPr id="32772"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234C9D"/>
                </a:solidFill>
              </a:rPr>
              <a:t>Malaysia Deposit Insurance Corporation</a:t>
            </a:r>
            <a:endParaRPr lang="en-MY" altLang="zh-TW" sz="1600" b="1">
              <a:solidFill>
                <a:srgbClr val="234C9D"/>
              </a:solidFill>
            </a:endParaRPr>
          </a:p>
        </p:txBody>
      </p:sp>
      <p:sp>
        <p:nvSpPr>
          <p:cNvPr id="5"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miter lim="800000"/>
            <a:headEnd/>
            <a:tailEnd/>
          </a:ln>
        </p:spPr>
        <p:txBody>
          <a:bodyPr/>
          <a:lstStyle/>
          <a:p>
            <a:fld id="{8190D9A0-FAE3-4F41-B3CC-BDC89705FB2B}" type="slidenum">
              <a:rPr lang="en-US" altLang="zh-TW"/>
              <a:pPr/>
              <a:t>3</a:t>
            </a:fld>
            <a:endParaRPr lang="en-US" altLang="zh-TW" sz="2000">
              <a:latin typeface="Arial" charset="0"/>
            </a:endParaRPr>
          </a:p>
        </p:txBody>
      </p:sp>
      <p:pic>
        <p:nvPicPr>
          <p:cNvPr id="15363" name="Picture 3"/>
          <p:cNvPicPr>
            <a:picLocks noChangeAspect="1" noChangeArrowheads="1"/>
          </p:cNvPicPr>
          <p:nvPr/>
        </p:nvPicPr>
        <p:blipFill>
          <a:blip r:embed="rId3" cstate="print"/>
          <a:srcRect/>
          <a:stretch>
            <a:fillRect/>
          </a:stretch>
        </p:blipFill>
        <p:spPr bwMode="auto">
          <a:xfrm>
            <a:off x="1066800" y="1389063"/>
            <a:ext cx="7391400" cy="2792412"/>
          </a:xfrm>
          <a:prstGeom prst="rect">
            <a:avLst/>
          </a:prstGeom>
          <a:noFill/>
          <a:ln w="9525">
            <a:noFill/>
            <a:miter lim="800000"/>
            <a:headEnd/>
            <a:tailEnd/>
          </a:ln>
        </p:spPr>
      </p:pic>
      <p:sp>
        <p:nvSpPr>
          <p:cNvPr id="7" name="Content Placeholder 2"/>
          <p:cNvSpPr>
            <a:spLocks noGrp="1"/>
          </p:cNvSpPr>
          <p:nvPr>
            <p:ph idx="1"/>
          </p:nvPr>
        </p:nvSpPr>
        <p:spPr>
          <a:xfrm>
            <a:off x="2868686" y="1684350"/>
            <a:ext cx="5437115" cy="2514600"/>
          </a:xfrm>
          <a:noFill/>
          <a:ln>
            <a:noFill/>
          </a:ln>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marL="0">
              <a:spcBef>
                <a:spcPts val="0"/>
              </a:spcBef>
              <a:buFontTx/>
              <a:buNone/>
              <a:defRPr/>
            </a:pPr>
            <a:r>
              <a:rPr lang="en-US" sz="4000" b="1" dirty="0" smtClean="0">
                <a:ln w="10541" cmpd="sng">
                  <a:solidFill>
                    <a:schemeClr val="accent1">
                      <a:shade val="88000"/>
                      <a:satMod val="110000"/>
                    </a:schemeClr>
                  </a:solidFill>
                  <a:prstDash val="solid"/>
                </a:ln>
                <a:solidFill>
                  <a:schemeClr val="bg1">
                    <a:lumMod val="85000"/>
                  </a:schemeClr>
                </a:solidFill>
              </a:rPr>
              <a:t>Introduction</a:t>
            </a:r>
          </a:p>
        </p:txBody>
      </p:sp>
      <p:sp>
        <p:nvSpPr>
          <p:cNvPr id="10" name="Content Placeholder 2"/>
          <p:cNvSpPr txBox="1">
            <a:spLocks/>
          </p:cNvSpPr>
          <p:nvPr/>
        </p:nvSpPr>
        <p:spPr>
          <a:xfrm>
            <a:off x="1311609" y="1599776"/>
            <a:ext cx="1569653" cy="1908021"/>
          </a:xfrm>
          <a:prstGeom prst="rect">
            <a:avLst/>
          </a:prstGeom>
          <a:solidFill>
            <a:sysClr val="window" lastClr="FFFFFF">
              <a:lumMod val="65000"/>
              <a:alpha val="70000"/>
            </a:sysClr>
          </a:solidFill>
          <a:ln>
            <a:noFill/>
          </a:ln>
        </p:spPr>
        <p:txBody>
          <a:bodyPr/>
          <a:lstStyle/>
          <a:p>
            <a:pPr indent="-342900" algn="ctr" eaLnBrk="1" fontAlgn="auto" hangingPunct="1">
              <a:spcBef>
                <a:spcPts val="0"/>
              </a:spcBef>
              <a:spcAft>
                <a:spcPts val="0"/>
              </a:spcAft>
              <a:defRPr/>
            </a:pPr>
            <a:r>
              <a:rPr lang="en-US" sz="11500" b="1" kern="0" dirty="0">
                <a:ln w="10541" cmpd="sng">
                  <a:solidFill>
                    <a:srgbClr val="4F81BD">
                      <a:shade val="88000"/>
                      <a:satMod val="110000"/>
                    </a:srgbClr>
                  </a:solidFill>
                  <a:prstDash val="solid"/>
                </a:ln>
                <a:solidFill>
                  <a:sysClr val="window" lastClr="FFFFFF"/>
                </a:solidFill>
                <a:ea typeface="ＭＳ Ｐゴシック" pitchFamily="16" charset="-128"/>
              </a:rPr>
              <a:t>1</a:t>
            </a:r>
          </a:p>
        </p:txBody>
      </p:sp>
      <p:sp>
        <p:nvSpPr>
          <p:cNvPr id="11" name="TextBox 10"/>
          <p:cNvSpPr txBox="1"/>
          <p:nvPr/>
        </p:nvSpPr>
        <p:spPr>
          <a:xfrm>
            <a:off x="1603375" y="1604963"/>
            <a:ext cx="1143000" cy="339725"/>
          </a:xfrm>
          <a:prstGeom prst="rect">
            <a:avLst/>
          </a:prstGeom>
          <a:noFill/>
        </p:spPr>
        <p:txBody>
          <a:bodyPr>
            <a:spAutoFit/>
          </a:bodyPr>
          <a:lstStyle/>
          <a:p>
            <a:pPr eaLnBrk="1" fontAlgn="auto" hangingPunct="1">
              <a:spcBef>
                <a:spcPts val="0"/>
              </a:spcBef>
              <a:spcAft>
                <a:spcPts val="0"/>
              </a:spcAft>
              <a:defRPr/>
            </a:pPr>
            <a:r>
              <a:rPr lang="en-US" sz="1600" b="1" kern="0" dirty="0">
                <a:solidFill>
                  <a:srgbClr val="1F497D">
                    <a:lumMod val="50000"/>
                  </a:srgbClr>
                </a:solidFill>
                <a:ea typeface="ＭＳ Ｐゴシック" pitchFamily="16" charset="-128"/>
              </a:rPr>
              <a:t>Section  </a:t>
            </a:r>
          </a:p>
        </p:txBody>
      </p:sp>
      <p:sp>
        <p:nvSpPr>
          <p:cNvPr id="15367"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8"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miter lim="800000"/>
            <a:headEnd/>
            <a:tailEnd/>
          </a:ln>
        </p:spPr>
        <p:txBody>
          <a:bodyPr/>
          <a:lstStyle/>
          <a:p>
            <a:fld id="{2EFD6DA5-0124-42B1-BB1D-08D9C8809B62}" type="slidenum">
              <a:rPr lang="en-US" altLang="zh-TW"/>
              <a:pPr/>
              <a:t>4</a:t>
            </a:fld>
            <a:endParaRPr lang="en-US" altLang="zh-TW" sz="2000">
              <a:latin typeface="Arial" charset="0"/>
            </a:endParaRPr>
          </a:p>
        </p:txBody>
      </p:sp>
      <p:sp>
        <p:nvSpPr>
          <p:cNvPr id="16387" name="Rectangle 5"/>
          <p:cNvSpPr>
            <a:spLocks noChangeArrowheads="1"/>
          </p:cNvSpPr>
          <p:nvPr/>
        </p:nvSpPr>
        <p:spPr bwMode="auto">
          <a:xfrm>
            <a:off x="1096963" y="1752600"/>
            <a:ext cx="4495800" cy="4154488"/>
          </a:xfrm>
          <a:prstGeom prst="rect">
            <a:avLst/>
          </a:prstGeom>
          <a:noFill/>
          <a:ln w="9525">
            <a:noFill/>
            <a:miter lim="800000"/>
            <a:headEnd/>
            <a:tailEnd/>
          </a:ln>
        </p:spPr>
        <p:txBody>
          <a:bodyPr>
            <a:spAutoFit/>
          </a:bodyPr>
          <a:lstStyle/>
          <a:p>
            <a:pPr algn="just"/>
            <a:r>
              <a:rPr lang="en-MY" altLang="zh-TW" sz="1200" i="1">
                <a:solidFill>
                  <a:schemeClr val="accent2"/>
                </a:solidFill>
                <a:latin typeface="Calibri" pitchFamily="34" charset="0"/>
              </a:rPr>
              <a:t>Where as the stability of the financial system is a key determinant of the economic growth and prosperity of Malaysia:</a:t>
            </a:r>
          </a:p>
          <a:p>
            <a:pPr algn="just"/>
            <a:endParaRPr lang="en-MY" altLang="zh-TW" sz="1200" i="1">
              <a:solidFill>
                <a:schemeClr val="accent2"/>
              </a:solidFill>
              <a:latin typeface="Calibri" pitchFamily="34" charset="0"/>
            </a:endParaRPr>
          </a:p>
          <a:p>
            <a:pPr algn="just"/>
            <a:r>
              <a:rPr lang="en-MY" altLang="zh-TW" sz="1200" i="1">
                <a:solidFill>
                  <a:schemeClr val="accent2"/>
                </a:solidFill>
                <a:latin typeface="Calibri" pitchFamily="34" charset="0"/>
              </a:rPr>
              <a:t>And   Whereas the deposit insurance system and the takaful and insurance benefits protection system are important components of the financial safety net since they promote and contribute to the stability of the financial system:</a:t>
            </a:r>
          </a:p>
          <a:p>
            <a:pPr algn="just"/>
            <a:endParaRPr lang="en-MY" altLang="zh-TW" sz="1200" i="1">
              <a:latin typeface="Calibri" pitchFamily="34" charset="0"/>
            </a:endParaRPr>
          </a:p>
          <a:p>
            <a:pPr algn="just"/>
            <a:r>
              <a:rPr lang="en-MY" altLang="zh-TW" sz="1200" i="1">
                <a:latin typeface="Calibri" pitchFamily="34" charset="0"/>
              </a:rPr>
              <a:t>And  </a:t>
            </a:r>
            <a:r>
              <a:rPr lang="en-MY" altLang="zh-TW" sz="1200" b="1" i="1">
                <a:latin typeface="Calibri" pitchFamily="34" charset="0"/>
              </a:rPr>
              <a:t>Whereas the purpose of the deposit insurance system and the takaful and insurance benefits protection system is to protect depositors from the loss of part or all of their deposits and takaful beneficiaries and insured persons from the loss of part or all of their takaful or insurance benefits in the event of the failure of a member institution and the </a:t>
            </a:r>
            <a:r>
              <a:rPr lang="en-MY" altLang="zh-TW" sz="1200" b="1" i="1">
                <a:solidFill>
                  <a:srgbClr val="FF0000"/>
                </a:solidFill>
                <a:latin typeface="Calibri" pitchFamily="34" charset="0"/>
              </a:rPr>
              <a:t>Malaysia Deposit Insurance Corporation is to carry out its mandated functions with speed and efficiency </a:t>
            </a:r>
            <a:r>
              <a:rPr lang="en-MY" altLang="zh-TW" sz="1200" b="1" i="1">
                <a:latin typeface="Calibri" pitchFamily="34" charset="0"/>
              </a:rPr>
              <a:t>and promote sound risk management in the financial system and promote and enhance financial consumer protection</a:t>
            </a:r>
            <a:r>
              <a:rPr lang="en-MY" altLang="zh-TW" sz="1200" i="1">
                <a:latin typeface="Calibri" pitchFamily="34" charset="0"/>
              </a:rPr>
              <a:t>:</a:t>
            </a:r>
          </a:p>
          <a:p>
            <a:pPr algn="just"/>
            <a:endParaRPr lang="en-MY" altLang="zh-TW" sz="1200" i="1">
              <a:latin typeface="Calibri" pitchFamily="34" charset="0"/>
            </a:endParaRPr>
          </a:p>
          <a:p>
            <a:pPr algn="just"/>
            <a:r>
              <a:rPr lang="en-MY" altLang="zh-TW" sz="1200" i="1">
                <a:solidFill>
                  <a:schemeClr val="accent2"/>
                </a:solidFill>
                <a:latin typeface="Calibri" pitchFamily="34" charset="0"/>
              </a:rPr>
              <a:t>And  Whereas  special  provisions   are   required   in  the  public interest to empower the Corporation to implement promptly the resolution actions set out in this Act at minimum cost to the financial system</a:t>
            </a:r>
            <a:r>
              <a:rPr lang="en-MY" altLang="zh-TW" sz="1200" i="1">
                <a:solidFill>
                  <a:srgbClr val="A6A6A6"/>
                </a:solidFill>
                <a:latin typeface="Calibri" pitchFamily="34" charset="0"/>
              </a:rPr>
              <a:t>.</a:t>
            </a:r>
          </a:p>
        </p:txBody>
      </p:sp>
      <p:pic>
        <p:nvPicPr>
          <p:cNvPr id="10"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rot="768511">
            <a:off x="5954051" y="2114235"/>
            <a:ext cx="2443898" cy="3462546"/>
          </a:xfrm>
          <a:prstGeom prst="rect">
            <a:avLst/>
          </a:prstGeom>
          <a:noFill/>
          <a:ln w="9525">
            <a:solidFill>
              <a:schemeClr val="bg1">
                <a:lumMod val="65000"/>
              </a:schemeClr>
            </a:solidFill>
            <a:miter lim="800000"/>
            <a:headEnd/>
            <a:tailEnd/>
          </a:ln>
          <a:effectLst>
            <a:outerShdw blurRad="50800" dist="38100" algn="l" rotWithShape="0">
              <a:prstClr val="black"/>
            </a:outerShdw>
          </a:effectLst>
        </p:spPr>
      </p:pic>
      <p:sp>
        <p:nvSpPr>
          <p:cNvPr id="16389" name="Rectangle 8"/>
          <p:cNvSpPr>
            <a:spLocks noChangeArrowheads="1"/>
          </p:cNvSpPr>
          <p:nvPr/>
        </p:nvSpPr>
        <p:spPr bwMode="auto">
          <a:xfrm>
            <a:off x="1049338" y="557213"/>
            <a:ext cx="7680325" cy="708025"/>
          </a:xfrm>
          <a:prstGeom prst="rect">
            <a:avLst/>
          </a:prstGeom>
          <a:noFill/>
          <a:ln w="9525">
            <a:noFill/>
            <a:miter lim="800000"/>
            <a:headEnd/>
            <a:tailEnd/>
          </a:ln>
        </p:spPr>
        <p:txBody>
          <a:bodyPr>
            <a:spAutoFit/>
          </a:bodyPr>
          <a:lstStyle/>
          <a:p>
            <a:r>
              <a:rPr lang="en-US" altLang="zh-TW" sz="2000" b="1">
                <a:solidFill>
                  <a:srgbClr val="233893"/>
                </a:solidFill>
                <a:latin typeface="Verdana" pitchFamily="34" charset="0"/>
              </a:rPr>
              <a:t>Preamble to the Malaysia Deposit Insurance Corporation Act 2011, amongst others, states….</a:t>
            </a:r>
          </a:p>
        </p:txBody>
      </p:sp>
      <p:sp>
        <p:nvSpPr>
          <p:cNvPr id="16390"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7"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miter lim="800000"/>
            <a:headEnd/>
            <a:tailEnd/>
          </a:ln>
        </p:spPr>
        <p:txBody>
          <a:bodyPr/>
          <a:lstStyle/>
          <a:p>
            <a:fld id="{38D9CFC2-73C0-4A59-B1F6-0450B3312316}" type="slidenum">
              <a:rPr lang="en-US" altLang="zh-TW"/>
              <a:pPr/>
              <a:t>5</a:t>
            </a:fld>
            <a:endParaRPr lang="en-US" altLang="zh-TW" sz="2000">
              <a:latin typeface="Arial" charset="0"/>
            </a:endParaRPr>
          </a:p>
        </p:txBody>
      </p:sp>
      <p:sp>
        <p:nvSpPr>
          <p:cNvPr id="6" name="Title 1"/>
          <p:cNvSpPr>
            <a:spLocks noGrp="1"/>
          </p:cNvSpPr>
          <p:nvPr>
            <p:ph type="title"/>
          </p:nvPr>
        </p:nvSpPr>
        <p:spPr>
          <a:xfrm>
            <a:off x="1006475" y="731838"/>
            <a:ext cx="7100888" cy="715962"/>
          </a:xfrm>
        </p:spPr>
        <p:txBody>
          <a:bodyPr>
            <a:noAutofit/>
          </a:bodyPr>
          <a:lstStyle/>
          <a:p>
            <a:pPr>
              <a:defRPr/>
            </a:pPr>
            <a:r>
              <a:rPr lang="en-US" sz="2000" kern="1200" dirty="0"/>
              <a:t>MDIC’s approach to reimbursement of deposits</a:t>
            </a:r>
          </a:p>
        </p:txBody>
      </p:sp>
      <p:pic>
        <p:nvPicPr>
          <p:cNvPr id="7" name="Picture 2"/>
          <p:cNvPicPr>
            <a:picLocks noChangeAspect="1" noChangeArrowheads="1"/>
          </p:cNvPicPr>
          <p:nvPr/>
        </p:nvPicPr>
        <p:blipFill>
          <a:blip r:embed="rId3" cstate="print"/>
          <a:srcRect/>
          <a:stretch>
            <a:fillRect/>
          </a:stretch>
        </p:blipFill>
        <p:spPr bwMode="auto">
          <a:xfrm>
            <a:off x="3357170" y="2057400"/>
            <a:ext cx="5101030" cy="1912756"/>
          </a:xfrm>
          <a:prstGeom prst="rect">
            <a:avLst/>
          </a:prstGeom>
          <a:noFill/>
          <a:ln w="9525">
            <a:solidFill>
              <a:schemeClr val="accent6">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3"/>
          <p:cNvPicPr>
            <a:picLocks noChangeAspect="1" noChangeArrowheads="1"/>
          </p:cNvPicPr>
          <p:nvPr/>
        </p:nvPicPr>
        <p:blipFill>
          <a:blip r:embed="rId4" cstate="print"/>
          <a:srcRect/>
          <a:stretch>
            <a:fillRect/>
          </a:stretch>
        </p:blipFill>
        <p:spPr bwMode="auto">
          <a:xfrm>
            <a:off x="1130300" y="4513263"/>
            <a:ext cx="5059363" cy="1511300"/>
          </a:xfrm>
          <a:prstGeom prst="rect">
            <a:avLst/>
          </a:prstGeom>
          <a:noFill/>
          <a:ln w="9525">
            <a:solidFill>
              <a:schemeClr val="tx2">
                <a:lumMod val="75000"/>
              </a:schemeClr>
            </a:solidFill>
            <a:miter lim="800000"/>
            <a:headEnd/>
            <a:tailEnd/>
          </a:ln>
          <a:effectLst>
            <a:outerShdw blurRad="149987" dist="250190" dir="8460000" algn="ctr">
              <a:srgbClr val="000000">
                <a:alpha val="28000"/>
              </a:srgbClr>
            </a:outerShdw>
          </a:effectLst>
        </p:spPr>
      </p:pic>
      <p:sp>
        <p:nvSpPr>
          <p:cNvPr id="9" name=" 3"/>
          <p:cNvSpPr/>
          <p:nvPr/>
        </p:nvSpPr>
        <p:spPr>
          <a:xfrm rot="21444878">
            <a:off x="1062070" y="1494595"/>
            <a:ext cx="2130778" cy="2481456"/>
          </a:xfrm>
          <a:prstGeom prst="swooshArrow">
            <a:avLst>
              <a:gd name="adj1" fmla="val 25000"/>
              <a:gd name="adj2" fmla="val 25000"/>
            </a:avLst>
          </a:prstGeom>
          <a:solidFill>
            <a:srgbClr val="92C5E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914400" y="4163173"/>
            <a:ext cx="241808" cy="241808"/>
          </a:xfrm>
          <a:prstGeom prst="ellipse">
            <a:avLst/>
          </a:prstGeom>
          <a:ln>
            <a:solidFill>
              <a:schemeClr val="tx2">
                <a:lumMod val="75000"/>
              </a:schemeClr>
            </a:solidFill>
          </a:ln>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420" name="TextBox 10"/>
          <p:cNvSpPr txBox="1">
            <a:spLocks noChangeArrowheads="1"/>
          </p:cNvSpPr>
          <p:nvPr/>
        </p:nvSpPr>
        <p:spPr bwMode="auto">
          <a:xfrm>
            <a:off x="1168400" y="4114800"/>
            <a:ext cx="2022475" cy="338138"/>
          </a:xfrm>
          <a:prstGeom prst="rect">
            <a:avLst/>
          </a:prstGeom>
          <a:noFill/>
          <a:ln w="9525">
            <a:noFill/>
            <a:miter lim="800000"/>
            <a:headEnd/>
            <a:tailEnd/>
          </a:ln>
        </p:spPr>
        <p:txBody>
          <a:bodyPr wrap="none">
            <a:spAutoFit/>
          </a:bodyPr>
          <a:lstStyle/>
          <a:p>
            <a:r>
              <a:rPr lang="en-US" altLang="zh-TW" sz="1600" b="1"/>
              <a:t>Traditional Payout </a:t>
            </a:r>
          </a:p>
        </p:txBody>
      </p:sp>
      <p:sp>
        <p:nvSpPr>
          <p:cNvPr id="12" name="Oval 11"/>
          <p:cNvSpPr/>
          <p:nvPr/>
        </p:nvSpPr>
        <p:spPr>
          <a:xfrm>
            <a:off x="3138654" y="1627617"/>
            <a:ext cx="241808" cy="241808"/>
          </a:xfrm>
          <a:prstGeom prst="ellipse">
            <a:avLst/>
          </a:prstGeom>
          <a:ln>
            <a:solidFill>
              <a:schemeClr val="accent6">
                <a:lumMod val="75000"/>
              </a:schemeClr>
            </a:solidFill>
          </a:ln>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3416300" y="1547813"/>
            <a:ext cx="2743200" cy="339725"/>
          </a:xfrm>
          <a:prstGeom prst="rect">
            <a:avLst/>
          </a:prstGeom>
          <a:noFill/>
        </p:spPr>
        <p:txBody>
          <a:bodyPr>
            <a:spAutoFit/>
          </a:bodyPr>
          <a:lstStyle/>
          <a:p>
            <a:pPr>
              <a:defRPr/>
            </a:pPr>
            <a:r>
              <a:rPr lang="en-US" sz="1600" b="1" dirty="0">
                <a:solidFill>
                  <a:schemeClr val="accent6">
                    <a:lumMod val="75000"/>
                  </a:schemeClr>
                </a:solidFill>
                <a:ea typeface="ＭＳ Ｐゴシック" pitchFamily="16" charset="-128"/>
              </a:rPr>
              <a:t>Effective Payout </a:t>
            </a:r>
          </a:p>
        </p:txBody>
      </p:sp>
      <p:sp>
        <p:nvSpPr>
          <p:cNvPr id="17425"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4"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miter lim="800000"/>
            <a:headEnd/>
            <a:tailEnd/>
          </a:ln>
        </p:spPr>
        <p:txBody>
          <a:bodyPr/>
          <a:lstStyle/>
          <a:p>
            <a:fld id="{829BC886-2BCF-48D6-B60C-6EE3A840C8D2}" type="slidenum">
              <a:rPr lang="en-US" altLang="zh-TW"/>
              <a:pPr/>
              <a:t>6</a:t>
            </a:fld>
            <a:endParaRPr lang="en-US" altLang="zh-TW" sz="2000">
              <a:latin typeface="Arial" charset="0"/>
            </a:endParaRPr>
          </a:p>
        </p:txBody>
      </p:sp>
      <p:sp>
        <p:nvSpPr>
          <p:cNvPr id="16" name="Rectangle 15"/>
          <p:cNvSpPr/>
          <p:nvPr/>
        </p:nvSpPr>
        <p:spPr>
          <a:xfrm>
            <a:off x="3595688" y="3879850"/>
            <a:ext cx="685800" cy="920750"/>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3</a:t>
            </a:r>
          </a:p>
        </p:txBody>
      </p:sp>
      <p:sp>
        <p:nvSpPr>
          <p:cNvPr id="17" name="Frame 16"/>
          <p:cNvSpPr/>
          <p:nvPr/>
        </p:nvSpPr>
        <p:spPr>
          <a:xfrm rot="20425687">
            <a:off x="1141626" y="2272065"/>
            <a:ext cx="2742897" cy="2284646"/>
          </a:xfrm>
          <a:prstGeom prst="frame">
            <a:avLst/>
          </a:prstGeom>
          <a:solidFill>
            <a:srgbClr val="1F497D">
              <a:lumMod val="75000"/>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r>
              <a:rPr lang="en-US" sz="2000" b="1" kern="0" dirty="0">
                <a:solidFill>
                  <a:sysClr val="windowText" lastClr="000000"/>
                </a:solidFill>
                <a:latin typeface="Arial" pitchFamily="34" charset="0"/>
                <a:ea typeface="+mn-ea"/>
                <a:cs typeface="Arial" pitchFamily="34" charset="0"/>
              </a:rPr>
              <a:t>Structural</a:t>
            </a:r>
          </a:p>
        </p:txBody>
      </p:sp>
      <p:sp>
        <p:nvSpPr>
          <p:cNvPr id="18" name="Rectangle 17"/>
          <p:cNvSpPr/>
          <p:nvPr/>
        </p:nvSpPr>
        <p:spPr>
          <a:xfrm>
            <a:off x="4343400" y="2035175"/>
            <a:ext cx="4114800" cy="762000"/>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Legislated subrogation of depositors rights and interests</a:t>
            </a:r>
          </a:p>
        </p:txBody>
      </p:sp>
      <p:sp>
        <p:nvSpPr>
          <p:cNvPr id="19" name="Rectangle 18"/>
          <p:cNvSpPr/>
          <p:nvPr/>
        </p:nvSpPr>
        <p:spPr>
          <a:xfrm>
            <a:off x="3581400" y="2035175"/>
            <a:ext cx="685800" cy="762000"/>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1</a:t>
            </a:r>
          </a:p>
        </p:txBody>
      </p:sp>
      <p:sp>
        <p:nvSpPr>
          <p:cNvPr id="20" name="Rectangle 19"/>
          <p:cNvSpPr/>
          <p:nvPr/>
        </p:nvSpPr>
        <p:spPr>
          <a:xfrm>
            <a:off x="4360863" y="2919413"/>
            <a:ext cx="4097337" cy="882650"/>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Simple coverage rules- no right of set off, no de-aggregation of joint accounts information</a:t>
            </a:r>
          </a:p>
        </p:txBody>
      </p:sp>
      <p:sp>
        <p:nvSpPr>
          <p:cNvPr id="21" name="Rectangle 20"/>
          <p:cNvSpPr/>
          <p:nvPr/>
        </p:nvSpPr>
        <p:spPr>
          <a:xfrm>
            <a:off x="3598863" y="2919413"/>
            <a:ext cx="685800" cy="882650"/>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2</a:t>
            </a:r>
          </a:p>
        </p:txBody>
      </p:sp>
      <p:sp>
        <p:nvSpPr>
          <p:cNvPr id="22" name="Rectangle 21"/>
          <p:cNvSpPr/>
          <p:nvPr/>
        </p:nvSpPr>
        <p:spPr>
          <a:xfrm>
            <a:off x="4378325" y="4876800"/>
            <a:ext cx="4079875" cy="762000"/>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Access to depositors’ information on an on- going basis in a standard file format</a:t>
            </a:r>
          </a:p>
        </p:txBody>
      </p:sp>
      <p:sp>
        <p:nvSpPr>
          <p:cNvPr id="23" name="Rectangle 22"/>
          <p:cNvSpPr/>
          <p:nvPr/>
        </p:nvSpPr>
        <p:spPr>
          <a:xfrm>
            <a:off x="3616325" y="4876800"/>
            <a:ext cx="685800" cy="762000"/>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4</a:t>
            </a:r>
          </a:p>
        </p:txBody>
      </p:sp>
      <p:sp>
        <p:nvSpPr>
          <p:cNvPr id="24" name="Rectangle 23"/>
          <p:cNvSpPr/>
          <p:nvPr/>
        </p:nvSpPr>
        <p:spPr>
          <a:xfrm>
            <a:off x="4357688" y="3878263"/>
            <a:ext cx="4100512" cy="922337"/>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No requirements to file claims, convenience to the depositors.	</a:t>
            </a:r>
          </a:p>
        </p:txBody>
      </p:sp>
      <p:sp>
        <p:nvSpPr>
          <p:cNvPr id="18446" name="Title 1"/>
          <p:cNvSpPr txBox="1">
            <a:spLocks/>
          </p:cNvSpPr>
          <p:nvPr/>
        </p:nvSpPr>
        <p:spPr bwMode="auto">
          <a:xfrm>
            <a:off x="1066800" y="685800"/>
            <a:ext cx="7712075" cy="715963"/>
          </a:xfrm>
          <a:prstGeom prst="rect">
            <a:avLst/>
          </a:prstGeom>
          <a:noFill/>
          <a:ln w="9525">
            <a:noFill/>
            <a:miter lim="800000"/>
            <a:headEnd/>
            <a:tailEnd/>
          </a:ln>
        </p:spPr>
        <p:txBody>
          <a:bodyPr anchor="ctr"/>
          <a:lstStyle/>
          <a:p>
            <a:r>
              <a:rPr lang="en-US" altLang="zh-TW" sz="2000" b="1">
                <a:solidFill>
                  <a:srgbClr val="233893"/>
                </a:solidFill>
                <a:latin typeface="Verdana" pitchFamily="34" charset="0"/>
              </a:rPr>
              <a:t>MDIC’s approach to reimbursement of deposits</a:t>
            </a:r>
          </a:p>
        </p:txBody>
      </p:sp>
      <p:sp>
        <p:nvSpPr>
          <p:cNvPr id="18447"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4"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miter lim="800000"/>
            <a:headEnd/>
            <a:tailEnd/>
          </a:ln>
        </p:spPr>
        <p:txBody>
          <a:bodyPr/>
          <a:lstStyle/>
          <a:p>
            <a:fld id="{478CE8B2-E85C-4AA2-85F8-29F4711A4F11}" type="slidenum">
              <a:rPr lang="en-US" altLang="zh-TW"/>
              <a:pPr/>
              <a:t>7</a:t>
            </a:fld>
            <a:endParaRPr lang="en-US" altLang="zh-TW" sz="2000">
              <a:latin typeface="Arial" charset="0"/>
            </a:endParaRPr>
          </a:p>
        </p:txBody>
      </p:sp>
      <p:sp>
        <p:nvSpPr>
          <p:cNvPr id="5" name="Rectangle 4"/>
          <p:cNvSpPr/>
          <p:nvPr/>
        </p:nvSpPr>
        <p:spPr>
          <a:xfrm>
            <a:off x="1795463" y="2751138"/>
            <a:ext cx="4572000" cy="796925"/>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Upfront determination of product insurability status</a:t>
            </a:r>
          </a:p>
        </p:txBody>
      </p:sp>
      <p:sp>
        <p:nvSpPr>
          <p:cNvPr id="6" name="Rectangle 5"/>
          <p:cNvSpPr/>
          <p:nvPr/>
        </p:nvSpPr>
        <p:spPr>
          <a:xfrm>
            <a:off x="1046163" y="1681163"/>
            <a:ext cx="685800" cy="982662"/>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1</a:t>
            </a:r>
          </a:p>
        </p:txBody>
      </p:sp>
      <p:sp>
        <p:nvSpPr>
          <p:cNvPr id="7" name="Frame 6"/>
          <p:cNvSpPr/>
          <p:nvPr/>
        </p:nvSpPr>
        <p:spPr>
          <a:xfrm rot="990816">
            <a:off x="5942002" y="2239576"/>
            <a:ext cx="2652800" cy="2300749"/>
          </a:xfrm>
          <a:prstGeom prst="frame">
            <a:avLst/>
          </a:prstGeom>
          <a:solidFill>
            <a:srgbClr val="F79646">
              <a:lumMod val="75000"/>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r>
              <a:rPr lang="en-US" sz="2000" b="1" kern="0" dirty="0">
                <a:solidFill>
                  <a:sysClr val="windowText" lastClr="000000"/>
                </a:solidFill>
                <a:latin typeface="Arial" pitchFamily="34" charset="0"/>
                <a:ea typeface="+mn-ea"/>
                <a:cs typeface="Arial" pitchFamily="34" charset="0"/>
              </a:rPr>
              <a:t>Strategies and rules</a:t>
            </a:r>
          </a:p>
        </p:txBody>
      </p:sp>
      <p:sp>
        <p:nvSpPr>
          <p:cNvPr id="8" name="Rectangle 7"/>
          <p:cNvSpPr/>
          <p:nvPr/>
        </p:nvSpPr>
        <p:spPr>
          <a:xfrm>
            <a:off x="1046163" y="2751138"/>
            <a:ext cx="673100" cy="796925"/>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2</a:t>
            </a:r>
          </a:p>
        </p:txBody>
      </p:sp>
      <p:sp>
        <p:nvSpPr>
          <p:cNvPr id="9" name="Rectangle 8"/>
          <p:cNvSpPr/>
          <p:nvPr/>
        </p:nvSpPr>
        <p:spPr>
          <a:xfrm>
            <a:off x="1046163" y="3662363"/>
            <a:ext cx="677862" cy="1071562"/>
          </a:xfrm>
          <a:prstGeom prst="rect">
            <a:avLst/>
          </a:prstGeom>
          <a:solidFill>
            <a:srgbClr val="F79646">
              <a:lumMod val="75000"/>
            </a:srgbClr>
          </a:solidFill>
          <a:ln w="25400" cap="flat" cmpd="sng" algn="ctr">
            <a:noFill/>
            <a:prstDash val="solid"/>
          </a:ln>
          <a:effectLst>
            <a:outerShdw blurRad="50800" dist="38100" dir="5400000" algn="t" rotWithShape="0">
              <a:prstClr val="black">
                <a:alpha val="40000"/>
              </a:prstClr>
            </a:outerShdw>
          </a:effectLst>
        </p:spPr>
        <p:txBody>
          <a:bodyPr anchor="ctr"/>
          <a:lstStyle/>
          <a:p>
            <a:pPr algn="ctr" eaLnBrk="1" hangingPunct="1">
              <a:defRPr/>
            </a:pPr>
            <a:r>
              <a:rPr lang="en-US" altLang="zh-TW" sz="1800" b="1">
                <a:solidFill>
                  <a:srgbClr val="FFFFFF"/>
                </a:solidFill>
                <a:cs typeface="Arial" charset="0"/>
              </a:rPr>
              <a:t>3</a:t>
            </a:r>
          </a:p>
        </p:txBody>
      </p:sp>
      <p:sp>
        <p:nvSpPr>
          <p:cNvPr id="11" name="Rectangle 10"/>
          <p:cNvSpPr/>
          <p:nvPr/>
        </p:nvSpPr>
        <p:spPr>
          <a:xfrm>
            <a:off x="1800225" y="3662363"/>
            <a:ext cx="4572000" cy="1071562"/>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Validation of Total Insured Deposits and trial runs to ensure MI’s readiness to provide clean, accurate and complete information.</a:t>
            </a:r>
          </a:p>
        </p:txBody>
      </p:sp>
      <p:sp>
        <p:nvSpPr>
          <p:cNvPr id="12" name="Rectangle 11"/>
          <p:cNvSpPr/>
          <p:nvPr/>
        </p:nvSpPr>
        <p:spPr>
          <a:xfrm>
            <a:off x="1808163" y="1681163"/>
            <a:ext cx="4572000" cy="982662"/>
          </a:xfrm>
          <a:prstGeom prst="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anchor="ctr"/>
          <a:lstStyle/>
          <a:p>
            <a:pPr eaLnBrk="1" fontAlgn="auto" hangingPunct="1">
              <a:spcBef>
                <a:spcPts val="0"/>
              </a:spcBef>
              <a:spcAft>
                <a:spcPts val="0"/>
              </a:spcAft>
              <a:defRPr/>
            </a:pPr>
            <a:r>
              <a:rPr lang="en-MY" sz="1600" kern="0" dirty="0">
                <a:solidFill>
                  <a:sysClr val="window" lastClr="FFFFFF">
                    <a:lumMod val="95000"/>
                  </a:sysClr>
                </a:solidFill>
                <a:latin typeface="Arial" pitchFamily="34" charset="0"/>
                <a:ea typeface="+mn-ea"/>
                <a:cs typeface="Arial" pitchFamily="34" charset="0"/>
              </a:rPr>
              <a:t>Set Data Cleansing and Submission Standards – interest computation, reconciliation </a:t>
            </a:r>
            <a:r>
              <a:rPr lang="en-MY" sz="1600" kern="0" dirty="0" err="1">
                <a:solidFill>
                  <a:sysClr val="window" lastClr="FFFFFF">
                    <a:lumMod val="95000"/>
                  </a:sysClr>
                </a:solidFill>
                <a:latin typeface="Arial" pitchFamily="34" charset="0"/>
                <a:ea typeface="+mn-ea"/>
                <a:cs typeface="Arial" pitchFamily="34" charset="0"/>
              </a:rPr>
              <a:t>etc</a:t>
            </a:r>
            <a:endParaRPr lang="en-MY" sz="1600" kern="0" dirty="0">
              <a:solidFill>
                <a:sysClr val="window" lastClr="FFFFFF">
                  <a:lumMod val="95000"/>
                </a:sysClr>
              </a:solidFill>
              <a:latin typeface="Arial" pitchFamily="34" charset="0"/>
              <a:ea typeface="+mn-ea"/>
              <a:cs typeface="Arial" pitchFamily="34" charset="0"/>
            </a:endParaRPr>
          </a:p>
        </p:txBody>
      </p:sp>
      <p:sp>
        <p:nvSpPr>
          <p:cNvPr id="14" name="Title 1"/>
          <p:cNvSpPr>
            <a:spLocks noGrp="1"/>
          </p:cNvSpPr>
          <p:nvPr>
            <p:ph type="title"/>
          </p:nvPr>
        </p:nvSpPr>
        <p:spPr>
          <a:xfrm>
            <a:off x="1012825" y="685800"/>
            <a:ext cx="7559675" cy="715963"/>
          </a:xfrm>
        </p:spPr>
        <p:txBody>
          <a:bodyPr>
            <a:noAutofit/>
          </a:bodyPr>
          <a:lstStyle/>
          <a:p>
            <a:pPr>
              <a:defRPr/>
            </a:pPr>
            <a:r>
              <a:rPr lang="en-US" sz="2000" kern="1200" dirty="0"/>
              <a:t>MDIC’s approach to reimbursement of deposits</a:t>
            </a:r>
          </a:p>
        </p:txBody>
      </p:sp>
      <p:sp>
        <p:nvSpPr>
          <p:cNvPr id="19469"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3"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miter lim="800000"/>
            <a:headEnd/>
            <a:tailEnd/>
          </a:ln>
        </p:spPr>
        <p:txBody>
          <a:bodyPr/>
          <a:lstStyle/>
          <a:p>
            <a:fld id="{7F167308-7DAC-44FF-A57D-F05C1B81D8A7}" type="slidenum">
              <a:rPr lang="en-US" altLang="zh-TW"/>
              <a:pPr/>
              <a:t>8</a:t>
            </a:fld>
            <a:endParaRPr lang="en-US" altLang="zh-TW" sz="2000">
              <a:latin typeface="Arial" charset="0"/>
            </a:endParaRPr>
          </a:p>
        </p:txBody>
      </p:sp>
      <p:sp>
        <p:nvSpPr>
          <p:cNvPr id="5" name="Title 1"/>
          <p:cNvSpPr txBox="1">
            <a:spLocks/>
          </p:cNvSpPr>
          <p:nvPr/>
        </p:nvSpPr>
        <p:spPr>
          <a:xfrm>
            <a:off x="817563" y="327025"/>
            <a:ext cx="8229600" cy="1349375"/>
          </a:xfrm>
          <a:prstGeom prst="rect">
            <a:avLst/>
          </a:prstGeom>
        </p:spPr>
        <p:txBody>
          <a:bodyPr anchor="ctr"/>
          <a:lstStyle/>
          <a:p>
            <a:pPr>
              <a:defRPr/>
            </a:pPr>
            <a:r>
              <a:rPr lang="en-US" sz="2000" b="1" dirty="0">
                <a:solidFill>
                  <a:srgbClr val="233893"/>
                </a:solidFill>
                <a:latin typeface="+mj-lt"/>
                <a:ea typeface="+mj-ea"/>
                <a:cs typeface="+mj-cs"/>
              </a:rPr>
              <a:t>DTMs readiness to provide accurate and reliable deposit information is critical to the Payout framework</a:t>
            </a:r>
          </a:p>
        </p:txBody>
      </p:sp>
      <p:sp>
        <p:nvSpPr>
          <p:cNvPr id="20484" name="TextBox 5"/>
          <p:cNvSpPr txBox="1">
            <a:spLocks noChangeArrowheads="1"/>
          </p:cNvSpPr>
          <p:nvPr/>
        </p:nvSpPr>
        <p:spPr bwMode="auto">
          <a:xfrm>
            <a:off x="800100" y="1482725"/>
            <a:ext cx="8001000" cy="584200"/>
          </a:xfrm>
          <a:prstGeom prst="rect">
            <a:avLst/>
          </a:prstGeom>
          <a:noFill/>
          <a:ln w="9525">
            <a:noFill/>
            <a:miter lim="800000"/>
            <a:headEnd/>
            <a:tailEnd/>
          </a:ln>
        </p:spPr>
        <p:txBody>
          <a:bodyPr>
            <a:spAutoFit/>
          </a:bodyPr>
          <a:lstStyle/>
          <a:p>
            <a:r>
              <a:rPr lang="en-US" altLang="zh-TW" sz="1600"/>
              <a:t>Members are required to submit the deposit information in SFF based on 31 December each year by 31 May of the following year</a:t>
            </a:r>
            <a:r>
              <a:rPr lang="en-US" altLang="zh-TW" sz="1600" b="1"/>
              <a:t>.</a:t>
            </a:r>
            <a:endParaRPr lang="en-US" altLang="zh-TW" sz="1600"/>
          </a:p>
        </p:txBody>
      </p:sp>
      <p:pic>
        <p:nvPicPr>
          <p:cNvPr id="9" name="Picture 2"/>
          <p:cNvPicPr>
            <a:picLocks noChangeAspect="1" noChangeArrowheads="1"/>
          </p:cNvPicPr>
          <p:nvPr/>
        </p:nvPicPr>
        <p:blipFill>
          <a:blip r:embed="rId3" cstate="print"/>
          <a:srcRect/>
          <a:stretch>
            <a:fillRect/>
          </a:stretch>
        </p:blipFill>
        <p:spPr bwMode="auto">
          <a:xfrm rot="661385">
            <a:off x="5637213" y="2135188"/>
            <a:ext cx="2416175" cy="3571875"/>
          </a:xfrm>
          <a:prstGeom prst="rect">
            <a:avLst/>
          </a:prstGeom>
          <a:noFill/>
          <a:ln w="9525">
            <a:solidFill>
              <a:schemeClr val="tx1"/>
            </a:solidFill>
            <a:miter lim="800000"/>
            <a:headEnd/>
            <a:tailEnd/>
          </a:ln>
          <a:effectLst>
            <a:outerShdw blurRad="50800" dist="38100" algn="l" rotWithShape="0">
              <a:prstClr val="black">
                <a:alpha val="40000"/>
              </a:prstClr>
            </a:outerShdw>
          </a:effectLst>
        </p:spPr>
      </p:pic>
      <p:pic>
        <p:nvPicPr>
          <p:cNvPr id="10" name="Picture 3"/>
          <p:cNvPicPr>
            <a:picLocks noChangeAspect="1" noChangeArrowheads="1"/>
          </p:cNvPicPr>
          <p:nvPr/>
        </p:nvPicPr>
        <p:blipFill>
          <a:blip r:embed="rId4" cstate="print"/>
          <a:srcRect/>
          <a:stretch>
            <a:fillRect/>
          </a:stretch>
        </p:blipFill>
        <p:spPr bwMode="auto">
          <a:xfrm rot="21135834">
            <a:off x="1352550" y="2185988"/>
            <a:ext cx="1979613" cy="3021012"/>
          </a:xfrm>
          <a:prstGeom prst="rect">
            <a:avLst/>
          </a:prstGeom>
          <a:noFill/>
          <a:ln w="9525">
            <a:solidFill>
              <a:schemeClr val="tx1"/>
            </a:solidFill>
            <a:miter lim="800000"/>
            <a:headEnd/>
            <a:tailEnd/>
          </a:ln>
          <a:effectLst>
            <a:outerShdw blurRad="50800" dist="38100" algn="l" rotWithShape="0">
              <a:prstClr val="black">
                <a:alpha val="40000"/>
              </a:prstClr>
            </a:outerShdw>
          </a:effectLst>
        </p:spPr>
      </p:pic>
      <p:sp>
        <p:nvSpPr>
          <p:cNvPr id="11" name="Rectangular Callout 10"/>
          <p:cNvSpPr/>
          <p:nvPr/>
        </p:nvSpPr>
        <p:spPr>
          <a:xfrm>
            <a:off x="4572000" y="5086350"/>
            <a:ext cx="3027363" cy="1389063"/>
          </a:xfrm>
          <a:prstGeom prst="wedgeRectCallout">
            <a:avLst>
              <a:gd name="adj1" fmla="val -2350"/>
              <a:gd name="adj2" fmla="val -84991"/>
            </a:avLst>
          </a:prstGeom>
          <a:solidFill>
            <a:schemeClr val="accent6">
              <a:lumMod val="75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TW" sz="1000" b="1">
                <a:solidFill>
                  <a:srgbClr val="FFFFFF"/>
                </a:solidFill>
                <a:latin typeface="Arial" charset="0"/>
                <a:cs typeface="Arial" charset="0"/>
              </a:rPr>
              <a:t>Guidelines on Validation Programme : Deposit Information System and Submission </a:t>
            </a:r>
          </a:p>
          <a:p>
            <a:pPr algn="just">
              <a:defRPr/>
            </a:pPr>
            <a:endParaRPr lang="en-US" altLang="zh-TW" sz="1000">
              <a:solidFill>
                <a:srgbClr val="FFFFFF"/>
              </a:solidFill>
              <a:latin typeface="Arial" charset="0"/>
              <a:cs typeface="Arial" charset="0"/>
            </a:endParaRPr>
          </a:p>
          <a:p>
            <a:pPr algn="just">
              <a:defRPr/>
            </a:pPr>
            <a:r>
              <a:rPr lang="en-US" altLang="zh-TW" sz="1000">
                <a:solidFill>
                  <a:srgbClr val="FFFFFF"/>
                </a:solidFill>
                <a:latin typeface="Arial" charset="0"/>
                <a:cs typeface="Arial" charset="0"/>
              </a:rPr>
              <a:t>Sets out overview of validation programme and external auditor validation procedures for implementation with effect 2013.  First year submission to be made by May 2013.</a:t>
            </a:r>
          </a:p>
        </p:txBody>
      </p:sp>
      <p:sp>
        <p:nvSpPr>
          <p:cNvPr id="12" name="Rectangular Callout 11"/>
          <p:cNvSpPr/>
          <p:nvPr/>
        </p:nvSpPr>
        <p:spPr>
          <a:xfrm>
            <a:off x="457200" y="4619625"/>
            <a:ext cx="3581400" cy="1847850"/>
          </a:xfrm>
          <a:prstGeom prst="wedgeRectCallout">
            <a:avLst>
              <a:gd name="adj1" fmla="val -1777"/>
              <a:gd name="adj2" fmla="val -83587"/>
            </a:avLst>
          </a:prstGeom>
          <a:solidFill>
            <a:schemeClr val="accent1">
              <a:lumMod val="5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TW" sz="1000" b="1">
                <a:solidFill>
                  <a:srgbClr val="FFFFFF"/>
                </a:solidFill>
                <a:latin typeface="Arial" charset="0"/>
                <a:cs typeface="Arial" charset="0"/>
              </a:rPr>
              <a:t>Guidelines on Deposit Information System and Submission</a:t>
            </a:r>
          </a:p>
          <a:p>
            <a:pPr algn="just">
              <a:defRPr/>
            </a:pPr>
            <a:endParaRPr lang="en-US" altLang="zh-TW" sz="1000" b="1" u="sng">
              <a:solidFill>
                <a:srgbClr val="FFFFFF"/>
              </a:solidFill>
              <a:latin typeface="Arial" charset="0"/>
              <a:cs typeface="Arial" charset="0"/>
            </a:endParaRPr>
          </a:p>
          <a:p>
            <a:pPr algn="just">
              <a:defRPr/>
            </a:pPr>
            <a:r>
              <a:rPr lang="en-US" altLang="zh-TW" sz="1000">
                <a:solidFill>
                  <a:srgbClr val="FFFFFF"/>
                </a:solidFill>
                <a:latin typeface="Arial" charset="0"/>
                <a:cs typeface="Arial" charset="0"/>
              </a:rPr>
              <a:t>Contains guidelines on submission of deposit data and minimum requirements of a deposit liability system</a:t>
            </a:r>
          </a:p>
          <a:p>
            <a:pPr algn="just">
              <a:defRPr/>
            </a:pPr>
            <a:r>
              <a:rPr lang="en-US" altLang="zh-TW" sz="1000">
                <a:solidFill>
                  <a:srgbClr val="FFFFFF"/>
                </a:solidFill>
                <a:latin typeface="Arial" charset="0"/>
                <a:cs typeface="Arial" charset="0"/>
              </a:rPr>
              <a:t>Revisions include : </a:t>
            </a:r>
          </a:p>
          <a:p>
            <a:pPr algn="just">
              <a:buFontTx/>
              <a:buAutoNum type="arabicParenBoth"/>
              <a:defRPr/>
            </a:pPr>
            <a:r>
              <a:rPr lang="en-US" altLang="zh-TW" sz="1000">
                <a:solidFill>
                  <a:srgbClr val="FFFFFF"/>
                </a:solidFill>
                <a:latin typeface="Arial" charset="0"/>
                <a:cs typeface="Arial" charset="0"/>
              </a:rPr>
              <a:t>Annual compliance certification requirement</a:t>
            </a:r>
          </a:p>
          <a:p>
            <a:pPr algn="just">
              <a:buFontTx/>
              <a:buAutoNum type="arabicParenBoth"/>
              <a:defRPr/>
            </a:pPr>
            <a:r>
              <a:rPr lang="en-US" altLang="zh-TW" sz="1000">
                <a:solidFill>
                  <a:srgbClr val="FFFFFF"/>
                </a:solidFill>
                <a:latin typeface="Arial" charset="0"/>
                <a:cs typeface="Arial" charset="0"/>
              </a:rPr>
              <a:t>Reconciliation of deposit balance in SFF to general ledger requirement and sample template</a:t>
            </a:r>
          </a:p>
          <a:p>
            <a:pPr algn="just">
              <a:buFontTx/>
              <a:buAutoNum type="arabicParenBoth"/>
              <a:defRPr/>
            </a:pPr>
            <a:r>
              <a:rPr lang="en-US" altLang="zh-TW" sz="1000">
                <a:solidFill>
                  <a:srgbClr val="FFFFFF"/>
                </a:solidFill>
                <a:latin typeface="Arial" charset="0"/>
                <a:cs typeface="Arial" charset="0"/>
              </a:rPr>
              <a:t>Administrative requirements (eg use of submission checklist, appointment of SFF Liaison Officer etc)</a:t>
            </a:r>
          </a:p>
        </p:txBody>
      </p:sp>
      <p:sp>
        <p:nvSpPr>
          <p:cNvPr id="13" name="Rounded Rectangle 12"/>
          <p:cNvSpPr/>
          <p:nvPr/>
        </p:nvSpPr>
        <p:spPr>
          <a:xfrm rot="19596012">
            <a:off x="1146175" y="2420938"/>
            <a:ext cx="895350" cy="419100"/>
          </a:xfrm>
          <a:prstGeom prst="roundRect">
            <a:avLst/>
          </a:prstGeom>
          <a:noFill/>
          <a:ln w="38100">
            <a:solidFill>
              <a:srgbClr val="C00000"/>
            </a:solidFill>
            <a:prstDash val="sysDash"/>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C00000"/>
                </a:solidFill>
                <a:latin typeface="Arial" pitchFamily="34" charset="0"/>
                <a:cs typeface="Arial" pitchFamily="34" charset="0"/>
              </a:rPr>
              <a:t>Revised</a:t>
            </a:r>
          </a:p>
        </p:txBody>
      </p:sp>
      <p:sp>
        <p:nvSpPr>
          <p:cNvPr id="14" name="Rounded Rectangle 13"/>
          <p:cNvSpPr/>
          <p:nvPr/>
        </p:nvSpPr>
        <p:spPr>
          <a:xfrm rot="20173356">
            <a:off x="5805488" y="2130425"/>
            <a:ext cx="960437" cy="401638"/>
          </a:xfrm>
          <a:prstGeom prst="roundRect">
            <a:avLst/>
          </a:prstGeom>
          <a:noFill/>
          <a:ln w="38100">
            <a:solidFill>
              <a:srgbClr val="C00000"/>
            </a:solidFill>
            <a:prstDash val="sysDash"/>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C00000"/>
                </a:solidFill>
                <a:latin typeface="Arial" pitchFamily="34" charset="0"/>
                <a:cs typeface="Arial" pitchFamily="34" charset="0"/>
              </a:rPr>
              <a:t>New</a:t>
            </a:r>
          </a:p>
        </p:txBody>
      </p:sp>
      <p:sp>
        <p:nvSpPr>
          <p:cNvPr id="20491"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15"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miter lim="800000"/>
            <a:headEnd/>
            <a:tailEnd/>
          </a:ln>
        </p:spPr>
        <p:txBody>
          <a:bodyPr/>
          <a:lstStyle/>
          <a:p>
            <a:fld id="{E844BB8C-28B1-4ECC-91AE-C931E207604E}" type="slidenum">
              <a:rPr lang="en-US" altLang="zh-TW"/>
              <a:pPr/>
              <a:t>9</a:t>
            </a:fld>
            <a:endParaRPr lang="en-US" altLang="zh-TW" sz="2000">
              <a:latin typeface="Arial" charset="0"/>
            </a:endParaRPr>
          </a:p>
        </p:txBody>
      </p:sp>
      <p:sp>
        <p:nvSpPr>
          <p:cNvPr id="5" name="Title 1"/>
          <p:cNvSpPr txBox="1">
            <a:spLocks/>
          </p:cNvSpPr>
          <p:nvPr/>
        </p:nvSpPr>
        <p:spPr>
          <a:xfrm>
            <a:off x="838200" y="325438"/>
            <a:ext cx="8229600" cy="1350962"/>
          </a:xfrm>
          <a:prstGeom prst="rect">
            <a:avLst/>
          </a:prstGeom>
        </p:spPr>
        <p:txBody>
          <a:bodyPr anchor="ctr"/>
          <a:lstStyle/>
          <a:p>
            <a:pPr>
              <a:defRPr/>
            </a:pPr>
            <a:r>
              <a:rPr lang="en-US" sz="2000" b="1" dirty="0">
                <a:solidFill>
                  <a:srgbClr val="233893"/>
                </a:solidFill>
                <a:latin typeface="+mj-lt"/>
                <a:ea typeface="+mj-ea"/>
                <a:cs typeface="+mj-cs"/>
              </a:rPr>
              <a:t>DTMs readiness to provide accurate and reliable deposit information is critical to the Payout framework</a:t>
            </a:r>
          </a:p>
        </p:txBody>
      </p:sp>
      <p:graphicFrame>
        <p:nvGraphicFramePr>
          <p:cNvPr id="7" name="Table 6"/>
          <p:cNvGraphicFramePr>
            <a:graphicFrameLocks noGrp="1"/>
          </p:cNvGraphicFramePr>
          <p:nvPr/>
        </p:nvGraphicFramePr>
        <p:xfrm>
          <a:off x="952500" y="1600200"/>
          <a:ext cx="7696200" cy="4295458"/>
        </p:xfrm>
        <a:graphic>
          <a:graphicData uri="http://schemas.openxmlformats.org/drawingml/2006/table">
            <a:tbl>
              <a:tblPr/>
              <a:tblGrid>
                <a:gridCol w="495300"/>
                <a:gridCol w="7200900"/>
              </a:tblGrid>
              <a:tr h="3651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Verdana" pitchFamily="34" charset="0"/>
                          <a:ea typeface="ＭＳ Ｐゴシック" pitchFamily="34" charset="-128"/>
                        </a:rPr>
                        <a:t>Nine (9) minimum requirements for deposit liability system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34C9D"/>
                    </a:solidFill>
                  </a:tcPr>
                </a:tc>
                <a:tc hMerge="1">
                  <a:txBody>
                    <a:bodyPr/>
                    <a:lstStyle/>
                    <a:p>
                      <a:endParaRPr lang="zh-TW" altLang="en-US"/>
                    </a:p>
                  </a:txBody>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shall maintain unique Customer Information File (CIF)numbers for each depositor</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(ii)</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shall ensure that their sub-ledger and general ledger deposit balances are reconciled at all times</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(iii)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deposit system shall be able to identify the insurability status of all deposit products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(iv)</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shall register all deposit products with the Corporation</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38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(v)</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deposit systems shall be able to identify each deposit by depositor type in line with the separate insurance coverage provided to each depositor type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(vi)</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deposit system shall be able to compute interest or returns for each account on a daily basis</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(vii)</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deposit system shall have the capability of maintaining beneficiary information for trust account</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r>
              <a:tr h="685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(viii)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DTMs’ deposit and remittance systems shall be able to identify and track whether remittances and bills payable instruments (such as cashier orders, interbank GIRO, internet banking, telegraphic transfers) are made through cash payments or by debiting of deposit accounts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4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rPr>
                        <a:t>(ix)</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ea typeface="ＭＳ Ｐゴシック" pitchFamily="34" charset="-128"/>
                        </a:rPr>
                        <a:t>DTMs’ deposit system shall be able to track the clearing status of the cheques deposited to the deposit accounts</a:t>
                      </a:r>
                      <a:endParaRPr kumimoji="0" lang="en-US" altLang="zh-TW" sz="1200" b="0" i="0" u="none" strike="noStrike" cap="none" normalizeH="0" baseline="0" smtClean="0">
                        <a:ln>
                          <a:noFill/>
                        </a:ln>
                        <a:solidFill>
                          <a:srgbClr val="000000"/>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C5E2"/>
                    </a:solidFill>
                  </a:tcPr>
                </a:tc>
              </a:tr>
            </a:tbl>
          </a:graphicData>
        </a:graphic>
      </p:graphicFrame>
      <p:sp>
        <p:nvSpPr>
          <p:cNvPr id="21542" name="Rectangle 2"/>
          <p:cNvSpPr>
            <a:spLocks noChangeArrowheads="1"/>
          </p:cNvSpPr>
          <p:nvPr/>
        </p:nvSpPr>
        <p:spPr bwMode="auto">
          <a:xfrm>
            <a:off x="747713" y="76200"/>
            <a:ext cx="6734175" cy="338138"/>
          </a:xfrm>
          <a:prstGeom prst="rect">
            <a:avLst/>
          </a:prstGeom>
          <a:noFill/>
          <a:ln w="9525">
            <a:noFill/>
            <a:miter lim="800000"/>
            <a:headEnd/>
            <a:tailEnd/>
          </a:ln>
        </p:spPr>
        <p:txBody>
          <a:bodyPr>
            <a:spAutoFit/>
          </a:bodyPr>
          <a:lstStyle/>
          <a:p>
            <a:r>
              <a:rPr lang="en-US" altLang="zh-TW" sz="1600" b="1">
                <a:solidFill>
                  <a:srgbClr val="A6A6A6"/>
                </a:solidFill>
              </a:rPr>
              <a:t>Malaysia Deposit Insurance Corporation</a:t>
            </a:r>
            <a:endParaRPr lang="en-MY" altLang="zh-TW" sz="1600" b="1">
              <a:solidFill>
                <a:srgbClr val="A6A6A6"/>
              </a:solidFill>
            </a:endParaRPr>
          </a:p>
        </p:txBody>
      </p:sp>
      <p:sp>
        <p:nvSpPr>
          <p:cNvPr id="6" name="Rectangle 4"/>
          <p:cNvSpPr txBox="1">
            <a:spLocks noChangeArrowheads="1"/>
          </p:cNvSpPr>
          <p:nvPr/>
        </p:nvSpPr>
        <p:spPr bwMode="auto">
          <a:xfrm>
            <a:off x="768350" y="6454775"/>
            <a:ext cx="5434013" cy="385763"/>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200" b="1">
                <a:solidFill>
                  <a:srgbClr val="233893"/>
                </a:solidFill>
                <a:latin typeface="+mj-lt"/>
                <a:ea typeface="+mj-ea"/>
                <a:cs typeface="+mj-cs"/>
              </a:defRPr>
            </a:lvl1pPr>
            <a:lvl2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2pPr>
            <a:lvl3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3pPr>
            <a:lvl4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4pPr>
            <a:lvl5pPr algn="l" rtl="0" eaLnBrk="0" fontAlgn="base" hangingPunct="0">
              <a:spcBef>
                <a:spcPct val="0"/>
              </a:spcBef>
              <a:spcAft>
                <a:spcPct val="0"/>
              </a:spcAft>
              <a:defRPr sz="3200" b="1">
                <a:solidFill>
                  <a:srgbClr val="233893"/>
                </a:solidFill>
                <a:latin typeface="Verdana" pitchFamily="34" charset="0"/>
                <a:ea typeface="ＭＳ Ｐゴシック" pitchFamily="16" charset="-128"/>
              </a:defRPr>
            </a:lvl5pPr>
            <a:lvl6pPr marL="457200" algn="l" rtl="0" fontAlgn="base">
              <a:spcBef>
                <a:spcPct val="0"/>
              </a:spcBef>
              <a:spcAft>
                <a:spcPct val="0"/>
              </a:spcAft>
              <a:defRPr sz="3200" b="1">
                <a:solidFill>
                  <a:srgbClr val="233893"/>
                </a:solidFill>
                <a:latin typeface="Verdana" pitchFamily="34" charset="0"/>
                <a:ea typeface="ＭＳ Ｐゴシック" pitchFamily="16" charset="-128"/>
              </a:defRPr>
            </a:lvl6pPr>
            <a:lvl7pPr marL="914400" algn="l" rtl="0" fontAlgn="base">
              <a:spcBef>
                <a:spcPct val="0"/>
              </a:spcBef>
              <a:spcAft>
                <a:spcPct val="0"/>
              </a:spcAft>
              <a:defRPr sz="3200" b="1">
                <a:solidFill>
                  <a:srgbClr val="233893"/>
                </a:solidFill>
                <a:latin typeface="Verdana" pitchFamily="34" charset="0"/>
                <a:ea typeface="ＭＳ Ｐゴシック" pitchFamily="16" charset="-128"/>
              </a:defRPr>
            </a:lvl7pPr>
            <a:lvl8pPr marL="1371600" algn="l" rtl="0" fontAlgn="base">
              <a:spcBef>
                <a:spcPct val="0"/>
              </a:spcBef>
              <a:spcAft>
                <a:spcPct val="0"/>
              </a:spcAft>
              <a:defRPr sz="3200" b="1">
                <a:solidFill>
                  <a:srgbClr val="233893"/>
                </a:solidFill>
                <a:latin typeface="Verdana" pitchFamily="34" charset="0"/>
                <a:ea typeface="ＭＳ Ｐゴシック" pitchFamily="16" charset="-128"/>
              </a:defRPr>
            </a:lvl8pPr>
            <a:lvl9pPr marL="1828800" algn="l" rtl="0" fontAlgn="base">
              <a:spcBef>
                <a:spcPct val="0"/>
              </a:spcBef>
              <a:spcAft>
                <a:spcPct val="0"/>
              </a:spcAft>
              <a:defRPr sz="3200" b="1">
                <a:solidFill>
                  <a:srgbClr val="233893"/>
                </a:solidFill>
                <a:latin typeface="Verdana" pitchFamily="34" charset="0"/>
                <a:ea typeface="ＭＳ Ｐゴシック" pitchFamily="16" charset="-128"/>
              </a:defRPr>
            </a:lvl9pPr>
          </a:lstStyle>
          <a:p>
            <a:pPr eaLnBrk="1" hangingPunct="1">
              <a:defRPr/>
            </a:pPr>
            <a:r>
              <a:rPr lang="en-US" sz="1600" dirty="0">
                <a:solidFill>
                  <a:schemeClr val="bg1">
                    <a:lumMod val="75000"/>
                  </a:schemeClr>
                </a:solidFill>
                <a:latin typeface="Arial" charset="0"/>
                <a:cs typeface="+mn-cs"/>
              </a:rPr>
              <a:t>Seamless Access To Insured Deposits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5264</TotalTime>
  <Words>1469</Words>
  <Application>Microsoft Office PowerPoint</Application>
  <PresentationFormat>如螢幕大小 (4:3)</PresentationFormat>
  <Paragraphs>293</Paragraphs>
  <Slides>20</Slides>
  <Notes>19</Notes>
  <HiddenSlides>0</HiddenSlides>
  <MMClips>1</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Blank Presentation</vt:lpstr>
      <vt:lpstr>Seamless Access To Insured Deposits</vt:lpstr>
      <vt:lpstr>Agenda </vt:lpstr>
      <vt:lpstr>投影片 3</vt:lpstr>
      <vt:lpstr>投影片 4</vt:lpstr>
      <vt:lpstr>MDIC’s approach to reimbursement of deposits</vt:lpstr>
      <vt:lpstr>投影片 6</vt:lpstr>
      <vt:lpstr>MDIC’s approach to reimbursement of deposits</vt:lpstr>
      <vt:lpstr>投影片 8</vt:lpstr>
      <vt:lpstr>投影片 9</vt:lpstr>
      <vt:lpstr>投影片 10</vt:lpstr>
      <vt:lpstr>投影片 11</vt:lpstr>
      <vt:lpstr>There are 5 performance objectives with emphasis being accorded to Quality and Speed</vt:lpstr>
      <vt:lpstr>投影片 13</vt:lpstr>
      <vt:lpstr>投影片 14</vt:lpstr>
      <vt:lpstr>投影片 15</vt:lpstr>
      <vt:lpstr>Our Payout Vision </vt:lpstr>
      <vt:lpstr>投影片 17</vt:lpstr>
      <vt:lpstr>投影片 18</vt:lpstr>
      <vt:lpstr>投影片 19</vt:lpstr>
      <vt:lpstr>投影片 20</vt:lpstr>
    </vt:vector>
  </TitlesOfParts>
  <Company>Glenda Burdette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Glenda Burdette</dc:creator>
  <cp:lastModifiedBy>Windows User</cp:lastModifiedBy>
  <cp:revision>74</cp:revision>
  <dcterms:created xsi:type="dcterms:W3CDTF">2008-06-11T18:59:14Z</dcterms:created>
  <dcterms:modified xsi:type="dcterms:W3CDTF">2013-11-27T08:00:51Z</dcterms:modified>
</cp:coreProperties>
</file>