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257" r:id="rId2"/>
    <p:sldId id="260" r:id="rId3"/>
    <p:sldId id="304" r:id="rId4"/>
    <p:sldId id="295" r:id="rId5"/>
    <p:sldId id="296" r:id="rId6"/>
    <p:sldId id="302" r:id="rId7"/>
    <p:sldId id="300" r:id="rId8"/>
    <p:sldId id="297" r:id="rId9"/>
    <p:sldId id="291" r:id="rId10"/>
    <p:sldId id="303" r:id="rId11"/>
    <p:sldId id="262" r:id="rId12"/>
    <p:sldId id="342" r:id="rId13"/>
    <p:sldId id="305" r:id="rId14"/>
    <p:sldId id="323" r:id="rId15"/>
    <p:sldId id="263" r:id="rId16"/>
    <p:sldId id="264" r:id="rId17"/>
    <p:sldId id="314" r:id="rId18"/>
    <p:sldId id="319" r:id="rId19"/>
    <p:sldId id="321" r:id="rId20"/>
    <p:sldId id="315" r:id="rId21"/>
    <p:sldId id="272" r:id="rId22"/>
    <p:sldId id="329" r:id="rId23"/>
    <p:sldId id="341" r:id="rId24"/>
    <p:sldId id="274" r:id="rId25"/>
    <p:sldId id="275" r:id="rId26"/>
    <p:sldId id="276" r:id="rId27"/>
    <p:sldId id="277" r:id="rId28"/>
    <p:sldId id="278" r:id="rId29"/>
    <p:sldId id="326" r:id="rId30"/>
    <p:sldId id="309" r:id="rId31"/>
    <p:sldId id="279" r:id="rId32"/>
    <p:sldId id="281" r:id="rId33"/>
    <p:sldId id="294" r:id="rId34"/>
    <p:sldId id="335" r:id="rId35"/>
    <p:sldId id="322" r:id="rId36"/>
    <p:sldId id="343" r:id="rId37"/>
    <p:sldId id="282" r:id="rId38"/>
    <p:sldId id="283" r:id="rId39"/>
    <p:sldId id="284" r:id="rId40"/>
    <p:sldId id="285" r:id="rId4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5E2"/>
    <a:srgbClr val="F6FF9F"/>
    <a:srgbClr val="FFFF66"/>
    <a:srgbClr val="FFFFCC"/>
    <a:srgbClr val="233893"/>
    <a:srgbClr val="007A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630" autoAdjust="0"/>
    <p:restoredTop sz="47662" autoAdjust="0"/>
  </p:normalViewPr>
  <p:slideViewPr>
    <p:cSldViewPr>
      <p:cViewPr>
        <p:scale>
          <a:sx n="60" d="100"/>
          <a:sy n="60" d="100"/>
        </p:scale>
        <p:origin x="-99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102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fld id="{62A95F6B-CCF5-4E37-BCA6-8A680F0E84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10691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6" charset="-128"/>
              </a:defRPr>
            </a:lvl1pPr>
          </a:lstStyle>
          <a:p>
            <a:pPr>
              <a:defRPr/>
            </a:pPr>
            <a:fld id="{31980865-89A8-4796-8286-0C6CAB814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184818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631582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TW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endParaRPr>
          </a:p>
          <a:p>
            <a:endParaRPr lang="zh-TW" altLang="en-US" dirty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310CE1-C00C-4F1C-B97D-B8E87CC1B73E}" type="slidenum">
              <a:rPr lang="en-US" altLang="zh-TW" smtClean="0">
                <a:ea typeface="ＭＳ Ｐゴシック" pitchFamily="34" charset="-128"/>
              </a:rPr>
              <a:pPr/>
              <a:t>11</a:t>
            </a:fld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264F0-5634-4C15-AA33-6E34EC7BD032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1" y="4716465"/>
            <a:ext cx="5715000" cy="4467225"/>
          </a:xfrm>
          <a:noFill/>
          <a:ln/>
        </p:spPr>
        <p:txBody>
          <a:bodyPr/>
          <a:lstStyle/>
          <a:p>
            <a:pPr algn="just">
              <a:lnSpc>
                <a:spcPct val="150000"/>
              </a:lnSpc>
            </a:pPr>
            <a:endParaRPr lang="en-US" altLang="zh-TW" sz="16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TW" sz="1600" b="0" kern="1200" dirty="0" smtClean="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endParaRPr>
          </a:p>
          <a:p>
            <a:endParaRPr lang="en-US" altLang="zh-TW" sz="1600" b="0" baseline="0" dirty="0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310CE1-C00C-4F1C-B97D-B8E87CC1B73E}" type="slidenum">
              <a:rPr lang="en-US" altLang="zh-TW" smtClean="0">
                <a:ea typeface="ＭＳ Ｐゴシック" pitchFamily="34" charset="-128"/>
              </a:rPr>
              <a:pPr/>
              <a:t>14</a:t>
            </a:fld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6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71248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369056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13740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endParaRPr lang="zh-TW" altLang="en-US" dirty="0" smtClean="0">
              <a:ea typeface="ＭＳ Ｐゴシック" pitchFamily="34" charset="-128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0B4596-A5F0-48B2-9068-244A2CB24B60}" type="slidenum">
              <a:rPr lang="en-US" altLang="zh-TW" smtClean="0">
                <a:ea typeface="ＭＳ Ｐゴシック" pitchFamily="34" charset="-128"/>
              </a:rPr>
              <a:pPr/>
              <a:t>2</a:t>
            </a:fld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285877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altLang="zh-TW" dirty="0" smtClean="0">
              <a:ea typeface="ＭＳ Ｐゴシック" pitchFamily="16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0B38B-542E-4DE4-86F9-CD363ECAC1CD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4495801"/>
            <a:ext cx="5943600" cy="5140325"/>
          </a:xfrm>
          <a:noFill/>
          <a:ln/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altLang="zh-TW" sz="1400" dirty="0" smtClean="0"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306500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 smtClean="0">
              <a:latin typeface="Calibri" pitchFamily="34" charset="0"/>
              <a:ea typeface="ＭＳ Ｐゴシック" pitchFamily="16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492296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68189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70360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z="1400" dirty="0" smtClean="0">
              <a:ea typeface="ＭＳ Ｐゴシック" pitchFamily="34" charset="-128"/>
            </a:endParaRPr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DCD43D-FCEE-4ECF-89B3-89EAA84A30D4}" type="slidenum">
              <a:rPr lang="zh-TW" altLang="en-US" smtClean="0">
                <a:ea typeface="ＭＳ Ｐゴシック" pitchFamily="34" charset="-128"/>
              </a:rPr>
              <a:pPr/>
              <a:t>28</a:t>
            </a:fld>
            <a:endParaRPr lang="zh-TW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73025" lvl="0" indent="-350838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en-US" altLang="zh-TW" dirty="0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310CE1-C00C-4F1C-B97D-B8E87CC1B73E}" type="slidenum">
              <a:rPr lang="en-US" altLang="zh-TW" smtClean="0">
                <a:ea typeface="ＭＳ Ｐゴシック" pitchFamily="34" charset="-128"/>
              </a:rPr>
              <a:pPr/>
              <a:t>29</a:t>
            </a:fld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ea typeface="ＭＳ Ｐゴシック" pitchFamily="34" charset="-128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0B4596-A5F0-48B2-9068-244A2CB24B60}" type="slidenum">
              <a:rPr lang="en-US" altLang="zh-TW" smtClean="0">
                <a:ea typeface="ＭＳ Ｐゴシック" pitchFamily="34" charset="-128"/>
              </a:rPr>
              <a:pPr/>
              <a:t>3</a:t>
            </a:fld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770" y="4715908"/>
            <a:ext cx="5664729" cy="4467701"/>
          </a:xfrm>
        </p:spPr>
        <p:txBody>
          <a:bodyPr>
            <a:noAutofit/>
          </a:bodyPr>
          <a:lstStyle/>
          <a:p>
            <a:endParaRPr lang="zh-TW" altLang="zh-TW" sz="16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310CE1-C00C-4F1C-B97D-B8E87CC1B73E}" type="slidenum">
              <a:rPr lang="en-US" altLang="zh-TW" smtClean="0">
                <a:ea typeface="ＭＳ Ｐゴシック" pitchFamily="34" charset="-128"/>
              </a:rPr>
              <a:pPr/>
              <a:t>30</a:t>
            </a:fld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TW" altLang="zh-TW" sz="1200" b="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350100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475147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08CE8D-9D47-4AB7-82B1-3C5B6E508F6E}" type="slidenum">
              <a:rPr lang="en-US" altLang="zh-TW" smtClean="0">
                <a:ea typeface="ＭＳ Ｐゴシック" pitchFamily="34" charset="-128"/>
              </a:rPr>
              <a:pPr/>
              <a:t>33</a:t>
            </a:fld>
            <a:endParaRPr lang="en-US" altLang="zh-TW" smtClean="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2687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00" y="4648687"/>
            <a:ext cx="6018774" cy="5027887"/>
          </a:xfrm>
          <a:noFill/>
        </p:spPr>
        <p:txBody>
          <a:bodyPr/>
          <a:lstStyle/>
          <a:p>
            <a:pPr marL="190500" marR="0" indent="-190500" algn="just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TW" sz="1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72E1F-DB93-4CE6-A12F-F486B495E131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0913" y="7159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572002"/>
            <a:ext cx="60198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zh-TW" u="sng" dirty="0">
              <a:solidFill>
                <a:srgbClr val="000000"/>
              </a:solidFill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ea typeface="ＭＳ Ｐゴシック" pitchFamily="34" charset="-128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0B4596-A5F0-48B2-9068-244A2CB24B60}" type="slidenum">
              <a:rPr lang="en-US" altLang="zh-TW" smtClean="0">
                <a:ea typeface="ＭＳ Ｐゴシック" pitchFamily="34" charset="-128"/>
              </a:rPr>
              <a:pPr/>
              <a:t>36</a:t>
            </a:fld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016455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195011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TW" altLang="en-US" sz="16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1188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78E005-93E2-4057-8CD9-33073B265BDE}" type="slidenum">
              <a:rPr lang="en-US" altLang="zh-TW" smtClean="0">
                <a:ea typeface="ＭＳ Ｐゴシック" pitchFamily="34" charset="-128"/>
              </a:rPr>
              <a:pPr/>
              <a:t>4</a:t>
            </a:fld>
            <a:endParaRPr lang="en-US" altLang="zh-TW" smtClean="0">
              <a:ea typeface="ＭＳ Ｐゴシック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1592" y="4724527"/>
            <a:ext cx="5411390" cy="4467701"/>
          </a:xfrm>
          <a:noFill/>
        </p:spPr>
        <p:txBody>
          <a:bodyPr/>
          <a:lstStyle/>
          <a:p>
            <a:endParaRPr lang="zh-TW" altLang="en-US" sz="16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80865-89A8-4796-8286-0C6CAB814D6C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5660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9EECAD-EF23-477F-95EC-1E303CEFE2AE}" type="slidenum">
              <a:rPr lang="en-US" altLang="zh-TW" smtClean="0">
                <a:ea typeface="ＭＳ Ｐゴシック" pitchFamily="34" charset="-128"/>
              </a:rPr>
              <a:pPr/>
              <a:t>5</a:t>
            </a:fld>
            <a:endParaRPr lang="en-US" altLang="zh-TW" smtClean="0">
              <a:ea typeface="ＭＳ Ｐゴシック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592" y="4724527"/>
            <a:ext cx="5411390" cy="4467701"/>
          </a:xfrm>
          <a:noFill/>
        </p:spPr>
        <p:txBody>
          <a:bodyPr/>
          <a:lstStyle/>
          <a:p>
            <a:endParaRPr lang="en-US" altLang="zh-TW" sz="1600" kern="1200" dirty="0" smtClean="0">
              <a:solidFill>
                <a:schemeClr val="tx1"/>
              </a:solidFill>
              <a:latin typeface="Calibri" pitchFamily="34" charset="0"/>
              <a:ea typeface="新細明體" pitchFamily="18" charset="-120"/>
              <a:cs typeface="+mn-cs"/>
            </a:endParaRPr>
          </a:p>
          <a:p>
            <a:endParaRPr lang="zh-TW" altLang="zh-TW" sz="1600" kern="1200" dirty="0" smtClean="0">
              <a:solidFill>
                <a:schemeClr val="tx1"/>
              </a:solidFill>
              <a:latin typeface="Calibri" pitchFamily="34" charset="0"/>
              <a:ea typeface="新細明體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6465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n-US" altLang="zh-TW" sz="16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15963"/>
            <a:ext cx="4962525" cy="37226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4603751"/>
            <a:ext cx="6096000" cy="5184774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384F77-6409-4B20-8243-F7987F69811E}" type="slidenum">
              <a:rPr lang="en-US" altLang="zh-TW" smtClean="0">
                <a:ea typeface="ＭＳ Ｐゴシック" pitchFamily="34" charset="-128"/>
              </a:rPr>
              <a:pPr/>
              <a:t>8</a:t>
            </a:fld>
            <a:endParaRPr lang="en-US" altLang="zh-TW" smtClean="0">
              <a:ea typeface="ＭＳ Ｐゴシック" pitchFamily="34" charset="-128"/>
            </a:endParaRPr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900" y="4648686"/>
            <a:ext cx="5715082" cy="4465977"/>
          </a:xfrm>
          <a:noFill/>
        </p:spPr>
        <p:txBody>
          <a:bodyPr/>
          <a:lstStyle/>
          <a:p>
            <a:endParaRPr lang="en-US" altLang="zh-TW" u="sng" dirty="0" smtClean="0">
              <a:solidFill>
                <a:srgbClr val="000000"/>
              </a:solidFill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AF9C9B-D68F-4D91-9E80-F08E161F69BF}" type="slidenum">
              <a:rPr lang="en-US" altLang="zh-TW" smtClean="0">
                <a:ea typeface="ＭＳ Ｐゴシック" pitchFamily="34" charset="-128"/>
              </a:rPr>
              <a:pPr/>
              <a:t>9</a:t>
            </a:fld>
            <a:endParaRPr lang="en-US" altLang="zh-TW" smtClean="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90000"/>
              </a:lnSpc>
            </a:pPr>
            <a:endParaRPr lang="en-US" altLang="zh-TW" sz="16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1346" t="30533" r="920" b="3734"/>
          <a:stretch>
            <a:fillRect/>
          </a:stretch>
        </p:blipFill>
        <p:spPr bwMode="auto">
          <a:xfrm rot="16200000">
            <a:off x="-3124201" y="3124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4700" y="5562600"/>
            <a:ext cx="3276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1828800"/>
            <a:ext cx="7772400" cy="1905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4572000"/>
            <a:ext cx="3505200" cy="9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CB12-3050-4AB3-BA21-DF264966F51B}" type="slidenum">
              <a:rPr lang="en-US" altLang="zh-TW"/>
              <a:pPr>
                <a:defRPr/>
              </a:pPr>
              <a:t>‹#›</a:t>
            </a:fld>
            <a:endParaRPr lang="en-US" altLang="zh-TW" sz="20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09600"/>
            <a:ext cx="18478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3911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5EDB-9CE7-46FA-8B70-16D3D8E9C1FF}" type="slidenum">
              <a:rPr lang="en-US" altLang="zh-TW"/>
              <a:pPr>
                <a:defRPr/>
              </a:pPr>
              <a:t>‹#›</a:t>
            </a:fld>
            <a:endParaRPr lang="en-US" altLang="zh-TW" sz="20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slide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ＭＳ Ｐゴシック" pitchFamily="16" charset="-128"/>
              </a:defRPr>
            </a:lvl1pPr>
          </a:lstStyle>
          <a:p>
            <a:pPr>
              <a:defRPr/>
            </a:pPr>
            <a:fld id="{C8D4F31A-BA38-4414-858D-51DBFCE7C1AA}" type="datetime1">
              <a:rPr lang="zh-TW" altLang="en-US"/>
              <a:pPr>
                <a:defRPr/>
              </a:pPr>
              <a:t>2013/11/27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A98C-8790-402B-BB6C-0D928E08D1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00A9C4-2ED1-4744-8474-D6652B3A69E7}" type="slidenum">
              <a:rPr lang="en-US" altLang="zh-TW" smtClean="0"/>
              <a:pPr>
                <a:defRPr/>
              </a:pPr>
              <a:t>‹#›</a:t>
            </a:fld>
            <a:endParaRPr lang="en-US" altLang="zh-TW" sz="20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2600" y="346075"/>
            <a:ext cx="6172200" cy="56197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14401" y="1828800"/>
            <a:ext cx="7772400" cy="4110038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458200" y="6096000"/>
            <a:ext cx="685800" cy="533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C09132-16E2-456F-80DF-3596699161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6CF3-7AC2-4A69-B738-5E96AB9F65B6}" type="slidenum">
              <a:rPr lang="en-US" altLang="zh-TW"/>
              <a:pPr>
                <a:defRPr/>
              </a:pPr>
              <a:t>‹#›</a:t>
            </a:fld>
            <a:endParaRPr lang="en-US" altLang="zh-TW" sz="20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996E-9BCF-42F7-8B97-DBDFAB9E25D4}" type="slidenum">
              <a:rPr lang="en-US" altLang="zh-TW"/>
              <a:pPr>
                <a:defRPr/>
              </a:pPr>
              <a:t>‹#›</a:t>
            </a:fld>
            <a:endParaRPr lang="en-US" altLang="zh-TW" sz="20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0CA5-B53E-469A-971C-87545D7CDB9A}" type="slidenum">
              <a:rPr lang="en-US" altLang="zh-TW"/>
              <a:pPr>
                <a:defRPr/>
              </a:pPr>
              <a:t>‹#›</a:t>
            </a:fld>
            <a:endParaRPr lang="en-US" altLang="zh-TW" sz="20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F6C7-54E7-44CF-9A31-EC6DC008B990}" type="slidenum">
              <a:rPr lang="en-US" altLang="zh-TW"/>
              <a:pPr>
                <a:defRPr/>
              </a:pPr>
              <a:t>‹#›</a:t>
            </a:fld>
            <a:endParaRPr lang="en-US" altLang="zh-TW" sz="20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E86D-0726-4DA3-B90C-5A43AB6A3AE9}" type="slidenum">
              <a:rPr lang="en-US" altLang="zh-TW"/>
              <a:pPr>
                <a:defRPr/>
              </a:pPr>
              <a:t>‹#›</a:t>
            </a:fld>
            <a:endParaRPr lang="en-US" altLang="zh-TW" sz="20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6B1F-4D5B-4113-86EB-44244A0A21A3}" type="slidenum">
              <a:rPr lang="en-US" altLang="zh-TW"/>
              <a:pPr>
                <a:defRPr/>
              </a:pPr>
              <a:t>‹#›</a:t>
            </a:fld>
            <a:endParaRPr lang="en-US" altLang="zh-TW" sz="20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5F2B-586C-4EC6-9BB3-82402EA500F0}" type="slidenum">
              <a:rPr lang="en-US" altLang="zh-TW"/>
              <a:pPr>
                <a:defRPr/>
              </a:pPr>
              <a:t>‹#›</a:t>
            </a:fld>
            <a:endParaRPr lang="en-US" altLang="zh-TW" sz="20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BDF5-2850-471B-8FE1-10F8243C19E8}" type="slidenum">
              <a:rPr lang="en-US" altLang="zh-TW"/>
              <a:pPr>
                <a:defRPr/>
              </a:pPr>
              <a:t>‹#›</a:t>
            </a:fld>
            <a:endParaRPr lang="en-US" altLang="zh-TW" sz="200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5943600"/>
            <a:ext cx="835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172200"/>
            <a:ext cx="6858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1">
                <a:solidFill>
                  <a:schemeClr val="bg1"/>
                </a:solidFill>
                <a:latin typeface="Verdana" pitchFamily="34" charset="0"/>
                <a:ea typeface="ＭＳ Ｐゴシック" pitchFamily="16" charset="-128"/>
              </a:defRPr>
            </a:lvl1pPr>
          </a:lstStyle>
          <a:p>
            <a:pPr>
              <a:defRPr/>
            </a:pPr>
            <a:fld id="{8300A9C4-2ED1-4744-8474-D6652B3A69E7}" type="slidenum">
              <a:rPr lang="en-US" altLang="zh-TW"/>
              <a:pPr>
                <a:defRPr/>
              </a:pPr>
              <a:t>‹#›</a:t>
            </a:fld>
            <a:endParaRPr lang="en-US" altLang="zh-TW" sz="2000"/>
          </a:p>
        </p:txBody>
      </p:sp>
      <p:sp>
        <p:nvSpPr>
          <p:cNvPr id="1030" name="Line 11"/>
          <p:cNvSpPr>
            <a:spLocks noChangeShapeType="1"/>
          </p:cNvSpPr>
          <p:nvPr userDrawn="1"/>
        </p:nvSpPr>
        <p:spPr bwMode="auto">
          <a:xfrm>
            <a:off x="1066800" y="1447800"/>
            <a:ext cx="7391400" cy="0"/>
          </a:xfrm>
          <a:prstGeom prst="line">
            <a:avLst/>
          </a:prstGeom>
          <a:noFill/>
          <a:ln w="57150" cmpd="thinThick">
            <a:solidFill>
              <a:srgbClr val="23389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ea typeface="ＭＳ Ｐゴシック" pitchFamily="16" charset="-128"/>
            </a:endParaRPr>
          </a:p>
        </p:txBody>
      </p:sp>
      <p:pic>
        <p:nvPicPr>
          <p:cNvPr id="1031" name="Picture 15"/>
          <p:cNvPicPr>
            <a:picLocks noChangeAspect="1" noChangeArrowheads="1"/>
          </p:cNvPicPr>
          <p:nvPr userDrawn="1"/>
        </p:nvPicPr>
        <p:blipFill>
          <a:blip r:embed="rId18" cstate="print"/>
          <a:srcRect l="1346" t="30533" r="920" b="3734"/>
          <a:stretch>
            <a:fillRect/>
          </a:stretch>
        </p:blipFill>
        <p:spPr bwMode="auto">
          <a:xfrm rot="-5400000">
            <a:off x="-3124200" y="3124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3893"/>
          </a:solidFill>
          <a:latin typeface="+mn-lt"/>
          <a:ea typeface="+mn-ea"/>
          <a:cs typeface="+mn-cs"/>
        </a:defRPr>
      </a:lvl1pPr>
      <a:lvl2pPr marL="571500" indent="-227013" algn="l" rtl="0" eaLnBrk="0" fontAlgn="base" hangingPunct="0">
        <a:spcBef>
          <a:spcPct val="20000"/>
        </a:spcBef>
        <a:spcAft>
          <a:spcPct val="0"/>
        </a:spcAft>
        <a:buChar char="—"/>
        <a:defRPr sz="2200">
          <a:solidFill>
            <a:srgbClr val="233893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3893"/>
          </a:solidFill>
          <a:latin typeface="+mn-lt"/>
          <a:ea typeface="+mn-ea"/>
        </a:defRPr>
      </a:lvl3pPr>
      <a:lvl4pPr marL="1255713" indent="-227013" algn="l" rtl="0" eaLnBrk="0" fontAlgn="base" hangingPunct="0">
        <a:spcBef>
          <a:spcPct val="20000"/>
        </a:spcBef>
        <a:spcAft>
          <a:spcPct val="0"/>
        </a:spcAft>
        <a:buChar char="&gt;"/>
        <a:defRPr>
          <a:solidFill>
            <a:srgbClr val="233893"/>
          </a:solidFill>
          <a:latin typeface="+mn-lt"/>
          <a:ea typeface="+mn-ea"/>
        </a:defRPr>
      </a:lvl4pPr>
      <a:lvl5pPr marL="1598613" indent="-2238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5pPr>
      <a:lvl6pPr marL="20558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6pPr>
      <a:lvl7pPr marL="25130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7pPr>
      <a:lvl8pPr marL="29702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8pPr>
      <a:lvl9pPr marL="3427413" indent="-223838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CDIC Taiwan’s Solution to Address Poor Data Quality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4114800"/>
            <a:ext cx="35052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Ying-Ying Lin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Deputy Director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2 December, 2013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184"/>
    </mc:Choice>
    <mc:Fallback>
      <p:transition spd="slow" advTm="518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1066800" y="2797314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eaLnBrk="1" fontAlgn="auto" hangingPunct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Establishment of </a:t>
            </a:r>
          </a:p>
          <a:p>
            <a:pPr marL="514350" indent="-514350" algn="ctr" eaLnBrk="1" fontAlgn="auto" hangingPunct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E-data Files</a:t>
            </a:r>
            <a:endParaRPr lang="en-US" altLang="zh-TW" sz="4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6096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A1DB7F-52E5-40D5-80C6-69F928171CBA}" type="slidenum">
              <a:rPr lang="zh-TW" altLang="en-US" smtClean="0">
                <a:ea typeface="ＭＳ Ｐゴシック" pitchFamily="34" charset="-128"/>
              </a:rPr>
              <a:pPr/>
              <a:t>10</a:t>
            </a:fld>
            <a:endParaRPr lang="zh-TW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4575" y="304800"/>
            <a:ext cx="7054850" cy="8112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altLang="zh-TW" sz="4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676400"/>
            <a:ext cx="78486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8288" indent="-268288">
              <a:lnSpc>
                <a:spcPts val="36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By DI act</a:t>
            </a:r>
          </a:p>
          <a:p>
            <a:pPr marL="725488" lvl="1" indent="-268288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When an insured institutions is closed by the competent authority, and the CDIC is unable to consult with other insured institutions or financial holding companies to acquire or assume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it, CDIC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shall make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payout.</a:t>
            </a:r>
          </a:p>
          <a:p>
            <a:pPr marL="725488" lvl="1" indent="-268288">
              <a:lnSpc>
                <a:spcPts val="32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The payout  shall from the following day after the insured institution is closed, be swiftly dealt with. </a:t>
            </a:r>
          </a:p>
        </p:txBody>
      </p:sp>
      <p:sp>
        <p:nvSpPr>
          <p:cNvPr id="2458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60F47E-F32C-4DF2-8DD5-95AF15271EC0}" type="slidenum">
              <a:rPr lang="zh-TW" altLang="en-US" smtClean="0">
                <a:ea typeface="ＭＳ Ｐゴシック" pitchFamily="34" charset="-128"/>
              </a:rPr>
              <a:pPr/>
              <a:t>11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990600" y="304800"/>
            <a:ext cx="7315200" cy="914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Promptly Reimbursement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E-data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5FEC-8002-49BB-BCC6-BAA7F172E8AA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1371600" y="5105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endParaRPr lang="zh-TW" altLang="zh-TW" sz="1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404813"/>
            <a:ext cx="8053388" cy="561975"/>
          </a:xfrm>
          <a:noFill/>
          <a:ln/>
        </p:spPr>
        <p:txBody>
          <a:bodyPr/>
          <a:lstStyle/>
          <a:p>
            <a:r>
              <a:rPr lang="en-US" altLang="zh-TW" sz="40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Number of Failed Institutions</a:t>
            </a:r>
          </a:p>
        </p:txBody>
      </p:sp>
      <p:sp>
        <p:nvSpPr>
          <p:cNvPr id="358681" name="Text Box 281"/>
          <p:cNvSpPr txBox="1">
            <a:spLocks noChangeArrowheads="1"/>
          </p:cNvSpPr>
          <p:nvPr/>
        </p:nvSpPr>
        <p:spPr bwMode="auto">
          <a:xfrm>
            <a:off x="5867400" y="990600"/>
            <a:ext cx="3048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kumimoji="0" lang="en-US" altLang="zh-TW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As at </a:t>
            </a:r>
            <a:r>
              <a:rPr kumimoji="0" lang="en-US" altLang="zh-TW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Oct 2013</a:t>
            </a:r>
            <a:endParaRPr kumimoji="0" lang="en-US" altLang="zh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7095" name="Group 3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928929568"/>
              </p:ext>
            </p:extLst>
          </p:nvPr>
        </p:nvGraphicFramePr>
        <p:xfrm>
          <a:off x="609600" y="1600200"/>
          <a:ext cx="7848600" cy="4941255"/>
        </p:xfrm>
        <a:graphic>
          <a:graphicData uri="http://schemas.openxmlformats.org/drawingml/2006/table">
            <a:tbl>
              <a:tblPr/>
              <a:tblGrid>
                <a:gridCol w="1143000"/>
                <a:gridCol w="990600"/>
                <a:gridCol w="990600"/>
                <a:gridCol w="3429000"/>
                <a:gridCol w="1295400"/>
              </a:tblGrid>
              <a:tr h="742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Year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Banks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Credit Coop.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Credit dep. of farmers' and fishermen's associations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Methods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1999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P&amp;A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29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P&amp;A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2002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P&amp;A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2004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P&amp;A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P&amp;A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2007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P&amp;A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2008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P&amp;A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P&amp;A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Subtotal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38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Total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E-data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/>
          <a:lstStyle/>
          <a:p>
            <a:pPr algn="ctr"/>
            <a:r>
              <a:rPr lang="en-US" altLang="zh-TW" sz="4000" dirty="0">
                <a:solidFill>
                  <a:schemeClr val="accent6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Schedule of</a:t>
            </a:r>
            <a:r>
              <a:rPr lang="en-US" altLang="zh-TW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Payout Preparation</a:t>
            </a:r>
            <a:endParaRPr lang="zh-TW" altLang="en-US" sz="4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458200" y="6172200"/>
            <a:ext cx="533400" cy="533400"/>
          </a:xfrm>
        </p:spPr>
        <p:txBody>
          <a:bodyPr/>
          <a:lstStyle/>
          <a:p>
            <a:pPr>
              <a:defRPr/>
            </a:pPr>
            <a:fld id="{D740E86D-0726-4DA3-B90C-5A43AB6A3AE9}" type="slidenum">
              <a:rPr lang="en-US" altLang="zh-TW" smtClean="0"/>
              <a:pPr>
                <a:defRPr/>
              </a:pPr>
              <a:t>13</a:t>
            </a:fld>
            <a:endParaRPr lang="en-US" altLang="zh-TW" sz="2000" dirty="0">
              <a:latin typeface="Arial" charset="0"/>
            </a:endParaRPr>
          </a:p>
        </p:txBody>
      </p:sp>
      <p:graphicFrame>
        <p:nvGraphicFramePr>
          <p:cNvPr id="4" name="Table 4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6767768"/>
              </p:ext>
            </p:extLst>
          </p:nvPr>
        </p:nvGraphicFramePr>
        <p:xfrm>
          <a:off x="685798" y="1600200"/>
          <a:ext cx="8153406" cy="449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5934"/>
                <a:gridCol w="905934"/>
                <a:gridCol w="905934"/>
                <a:gridCol w="905934"/>
                <a:gridCol w="905934"/>
                <a:gridCol w="905934"/>
                <a:gridCol w="905934"/>
                <a:gridCol w="905934"/>
                <a:gridCol w="905934"/>
              </a:tblGrid>
              <a:tr h="475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MY" dirty="0"/>
                    </a:p>
                  </a:txBody>
                  <a:tcPr anchor="ctr"/>
                </a:tc>
              </a:tr>
              <a:tr h="4019965"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09600" y="22785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Amended DI Act</a:t>
            </a:r>
          </a:p>
          <a:p>
            <a:r>
              <a:rPr lang="en-US" altLang="zh-TW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Issued </a:t>
            </a:r>
            <a:r>
              <a:rPr lang="en-US" altLang="zh-TW" sz="2200" b="1" dirty="0" smtClean="0">
                <a:solidFill>
                  <a:schemeClr val="accent6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Operating Standards of  Electronic Data Files (EDF)</a:t>
            </a:r>
            <a:endParaRPr lang="zh-TW" altLang="en-US" sz="2200" dirty="0">
              <a:solidFill>
                <a:schemeClr val="accent6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47800" y="3200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Developed EDF inspection system</a:t>
            </a:r>
            <a:endParaRPr lang="zh-TW" alt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62200" y="38817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Conducted On-site inspection of EDF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8194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Commenced development of payout &amp; Advance Dividend IT system</a:t>
            </a:r>
            <a:endParaRPr lang="zh-TW" altLang="en-US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572000" y="5481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Conducted Payout simulation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向右箭號 9"/>
          <p:cNvSpPr/>
          <p:nvPr/>
        </p:nvSpPr>
        <p:spPr bwMode="auto">
          <a:xfrm>
            <a:off x="685800" y="2164081"/>
            <a:ext cx="1066800" cy="11447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9" name="向右箭號 18"/>
          <p:cNvSpPr/>
          <p:nvPr/>
        </p:nvSpPr>
        <p:spPr bwMode="auto">
          <a:xfrm>
            <a:off x="1442545" y="3085922"/>
            <a:ext cx="1066800" cy="11447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" name="向右箭號 19"/>
          <p:cNvSpPr/>
          <p:nvPr/>
        </p:nvSpPr>
        <p:spPr bwMode="auto">
          <a:xfrm>
            <a:off x="2514600" y="3771722"/>
            <a:ext cx="6248400" cy="11447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1" name="向右箭號 20"/>
          <p:cNvSpPr/>
          <p:nvPr/>
        </p:nvSpPr>
        <p:spPr bwMode="auto">
          <a:xfrm>
            <a:off x="2971800" y="4450081"/>
            <a:ext cx="4114800" cy="12191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2" name="向右箭號 21"/>
          <p:cNvSpPr/>
          <p:nvPr/>
        </p:nvSpPr>
        <p:spPr bwMode="auto">
          <a:xfrm>
            <a:off x="4800600" y="5368946"/>
            <a:ext cx="3962400" cy="19365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E-data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4575" y="304800"/>
            <a:ext cx="7054850" cy="8112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altLang="zh-TW" sz="3200" b="1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600200"/>
            <a:ext cx="78486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8288" indent="-268288">
              <a:lnSpc>
                <a:spcPts val="36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 Act </a:t>
            </a:r>
            <a:r>
              <a:rPr lang="en-US" altLang="zh-TW" sz="2600" b="1" dirty="0" smtClean="0">
                <a:solidFill>
                  <a:srgbClr val="233893"/>
                </a:solidFill>
                <a:latin typeface="Times New Roman" pitchFamily="18" charset="0"/>
                <a:cs typeface="Times New Roman" pitchFamily="18" charset="0"/>
              </a:rPr>
              <a:t> amended in 2007</a:t>
            </a:r>
            <a:endParaRPr lang="en-US" altLang="zh-TW" sz="2600" b="1" dirty="0" smtClean="0">
              <a:solidFill>
                <a:srgbClr val="233893"/>
              </a:solidFill>
              <a:latin typeface="Times New Roman" pitchFamily="18" charset="0"/>
              <a:ea typeface="ＭＳ Ｐゴシック" pitchFamily="16" charset="-128"/>
              <a:cs typeface="Arial" pitchFamily="34" charset="0"/>
            </a:endParaRPr>
          </a:p>
          <a:p>
            <a:pPr marL="536575" lvl="2" indent="-268288" defTabSz="441325">
              <a:lnSpc>
                <a:spcPts val="36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CDIC to calculate payout amount, insured institutions shall establish the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Electronic Data Files (EDF)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deposits and related items according to the file format and content stipulated by the CDIC.  </a:t>
            </a:r>
          </a:p>
          <a:p>
            <a:pPr marL="536575" lvl="2" indent="-268288" defTabSz="441325">
              <a:lnSpc>
                <a:spcPts val="36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CDIC may request the insured institutions to provide the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EDFs, if necessary. </a:t>
            </a:r>
          </a:p>
          <a:p>
            <a:pPr marL="536575" lvl="2" indent="-268288" defTabSz="441325">
              <a:lnSpc>
                <a:spcPts val="36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altLang="zh-TW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60F47E-F32C-4DF2-8DD5-95AF15271EC0}" type="slidenum">
              <a:rPr lang="zh-TW" altLang="en-US" smtClean="0">
                <a:ea typeface="ＭＳ Ｐゴシック" pitchFamily="34" charset="-128"/>
              </a:rPr>
              <a:pPr/>
              <a:t>14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381000"/>
            <a:ext cx="8077200" cy="914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Requiring the EDFs by law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E-data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28600"/>
            <a:ext cx="8228013" cy="8874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defRPr/>
            </a:pP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Arial" pitchFamily="34" charset="0"/>
              </a:rPr>
              <a:t>Requiring establishment of the EDFs (1) </a:t>
            </a:r>
            <a:endParaRPr lang="zh-TW" altLang="en-US" sz="3600" b="1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600200"/>
            <a:ext cx="7620000" cy="5181600"/>
          </a:xfrm>
          <a:prstGeom prst="rect">
            <a:avLst/>
          </a:prstGeom>
        </p:spPr>
        <p:txBody>
          <a:bodyPr/>
          <a:lstStyle/>
          <a:p>
            <a:pPr marL="273050" lvl="1" indent="-273050">
              <a:lnSpc>
                <a:spcPts val="3600"/>
              </a:lnSpc>
              <a:spcBef>
                <a:spcPts val="600"/>
              </a:spcBef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zh-TW" sz="26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Beginning in 2008, the CDIC issued the Operating Standards of insured institutions to set up the EDFs.</a:t>
            </a:r>
          </a:p>
          <a:p>
            <a:pPr marL="536575" lvl="1" indent="-268288">
              <a:lnSpc>
                <a:spcPts val="3400"/>
              </a:lnSpc>
              <a:spcBef>
                <a:spcPts val="0"/>
              </a:spcBef>
              <a:buClr>
                <a:srgbClr val="FF66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minimum data elements necessary to reimbursement  and advance dividend payment</a:t>
            </a:r>
          </a:p>
          <a:p>
            <a:pPr marL="536575" lvl="1" indent="-268288">
              <a:lnSpc>
                <a:spcPts val="3400"/>
              </a:lnSpc>
              <a:spcBef>
                <a:spcPts val="0"/>
              </a:spcBef>
              <a:buClr>
                <a:srgbClr val="FF66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Unique Standard File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Format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for all insured institutions </a:t>
            </a:r>
          </a:p>
          <a:p>
            <a:pPr marL="536575" lvl="1" indent="-268288">
              <a:lnSpc>
                <a:spcPts val="3400"/>
              </a:lnSpc>
              <a:spcBef>
                <a:spcPts val="0"/>
              </a:spcBef>
              <a:buClr>
                <a:srgbClr val="FF66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Field Coding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Originally set by the relevant authorities, commonly used in the banking sector, or insured institution self-defined  codes</a:t>
            </a:r>
          </a:p>
          <a:p>
            <a:pPr marL="273050" lvl="1" indent="-273050">
              <a:lnSpc>
                <a:spcPts val="3600"/>
              </a:lnSpc>
              <a:spcBef>
                <a:spcPts val="600"/>
              </a:spcBef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zh-TW" sz="26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All insured institutions have completed the required establishment of the EDFs, and can provide the files whenever CDIC requires. </a:t>
            </a:r>
          </a:p>
          <a:p>
            <a:pPr marL="363538" indent="-363538">
              <a:lnSpc>
                <a:spcPts val="4200"/>
              </a:lnSpc>
              <a:spcBef>
                <a:spcPts val="600"/>
              </a:spcBef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endParaRPr lang="en-US" altLang="zh-TW" sz="2600" dirty="0">
              <a:latin typeface="+mn-lt"/>
              <a:ea typeface="+mn-ea"/>
            </a:endParaRPr>
          </a:p>
        </p:txBody>
      </p:sp>
      <p:sp>
        <p:nvSpPr>
          <p:cNvPr id="3072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EB17CC-C6CA-4999-A016-763650A737AF}" type="slidenum">
              <a:rPr lang="zh-TW" altLang="en-US" smtClean="0">
                <a:ea typeface="ＭＳ Ｐゴシック" pitchFamily="34" charset="-128"/>
              </a:rPr>
              <a:pPr/>
              <a:t>15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E-data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458200" y="6132513"/>
            <a:ext cx="533400" cy="4206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D9AA903-087C-491F-9E39-A8284CE5A437}" type="slidenum">
              <a:rPr lang="zh-TW" altLang="en-US" smtClean="0">
                <a:ea typeface="ＭＳ Ｐゴシック" pitchFamily="34" charset="-128"/>
              </a:rPr>
              <a:pPr/>
              <a:t>16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43000" y="1524000"/>
            <a:ext cx="7620000" cy="1512888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400"/>
              </a:lnSpc>
              <a:defRPr/>
            </a:pPr>
            <a:r>
              <a:rPr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In accordance with the applied deposit insurance risk-based premium rate</a:t>
            </a:r>
            <a:r>
              <a:rPr lang="en-US" altLang="zh-TW" sz="2600" dirty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, insured institutions </a:t>
            </a: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shall </a:t>
            </a:r>
            <a:r>
              <a:rPr lang="en-US" altLang="zh-TW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establish </a:t>
            </a:r>
            <a:r>
              <a:rPr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e-data files within the following time limits:</a:t>
            </a:r>
            <a:endParaRPr lang="zh-TW" altLang="en-US" sz="26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Group 349"/>
          <p:cNvGraphicFramePr>
            <a:graphicFrameLocks/>
          </p:cNvGraphicFramePr>
          <p:nvPr/>
        </p:nvGraphicFramePr>
        <p:xfrm>
          <a:off x="1066800" y="3048001"/>
          <a:ext cx="7772400" cy="261288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50696"/>
                <a:gridCol w="1324266"/>
                <a:gridCol w="1471407"/>
                <a:gridCol w="1352910"/>
                <a:gridCol w="2373121"/>
              </a:tblGrid>
              <a:tr h="438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1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7E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Risk-based Premium Rate</a:t>
                      </a:r>
                      <a:endParaRPr kumimoji="1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7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8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Grade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 &amp;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Grade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Grade 5 or institutions under CDIC’s on-site guidance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A4"/>
                    </a:solidFill>
                  </a:tcPr>
                </a:tc>
              </a:tr>
              <a:tr h="864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Time limits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 years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 years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1.5 years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2FD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52400"/>
            <a:ext cx="8534400" cy="9636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defRPr/>
            </a:pP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Arial" pitchFamily="34" charset="0"/>
              </a:rPr>
              <a:t>Requiring establishment or the EDFs (2) </a:t>
            </a:r>
            <a:endParaRPr lang="zh-TW" altLang="en-US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左-右雙向箭號 5"/>
          <p:cNvSpPr/>
          <p:nvPr/>
        </p:nvSpPr>
        <p:spPr>
          <a:xfrm>
            <a:off x="2627313" y="5815013"/>
            <a:ext cx="4608512" cy="433387"/>
          </a:xfrm>
          <a:prstGeom prst="leftRightArrow">
            <a:avLst/>
          </a:prstGeom>
          <a:solidFill>
            <a:srgbClr val="FD8A77"/>
          </a:solidFill>
          <a:ln w="6350">
            <a:solidFill>
              <a:srgbClr val="FE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751" name="文字方塊 6"/>
          <p:cNvSpPr txBox="1">
            <a:spLocks noChangeArrowheads="1"/>
          </p:cNvSpPr>
          <p:nvPr/>
        </p:nvSpPr>
        <p:spPr bwMode="auto">
          <a:xfrm>
            <a:off x="4140200" y="5878513"/>
            <a:ext cx="1727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3D96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endParaRPr lang="zh-TW" altLang="en-US" sz="2800" b="1" dirty="0">
              <a:solidFill>
                <a:srgbClr val="003D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文字方塊 7"/>
          <p:cNvSpPr txBox="1">
            <a:spLocks noChangeArrowheads="1"/>
          </p:cNvSpPr>
          <p:nvPr/>
        </p:nvSpPr>
        <p:spPr bwMode="auto">
          <a:xfrm>
            <a:off x="1447800" y="5732463"/>
            <a:ext cx="1223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3D96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endParaRPr lang="zh-TW" altLang="en-US" sz="2800" b="1" dirty="0">
              <a:solidFill>
                <a:srgbClr val="003D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文字方塊 8"/>
          <p:cNvSpPr txBox="1">
            <a:spLocks noChangeArrowheads="1"/>
          </p:cNvSpPr>
          <p:nvPr/>
        </p:nvSpPr>
        <p:spPr bwMode="auto">
          <a:xfrm>
            <a:off x="7164388" y="5732463"/>
            <a:ext cx="1223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3D96"/>
                </a:solidFill>
                <a:latin typeface="Times New Roman" pitchFamily="18" charset="0"/>
                <a:cs typeface="Times New Roman" pitchFamily="18" charset="0"/>
              </a:rPr>
              <a:t>higher</a:t>
            </a:r>
            <a:endParaRPr lang="zh-TW" altLang="en-US" sz="2800" b="1" dirty="0">
              <a:solidFill>
                <a:srgbClr val="003D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E-data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1EBFD6-C5E3-4537-B18A-C10EC397E24C}" type="slidenum">
              <a:rPr lang="zh-TW" altLang="en-US" smtClean="0">
                <a:ea typeface="ＭＳ Ｐゴシック" pitchFamily="34" charset="-128"/>
              </a:rPr>
              <a:pPr/>
              <a:t>17</a:t>
            </a:fld>
            <a:endParaRPr lang="zh-TW" altLang="en-US" smtClean="0">
              <a:ea typeface="ＭＳ Ｐゴシック" pitchFamily="34" charset="-128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00088" y="1752600"/>
          <a:ext cx="7758112" cy="4754880"/>
        </p:xfrm>
        <a:graphic>
          <a:graphicData uri="http://schemas.openxmlformats.org/drawingml/2006/table">
            <a:tbl>
              <a:tblPr/>
              <a:tblGrid>
                <a:gridCol w="442912"/>
                <a:gridCol w="3649147"/>
                <a:gridCol w="1226716"/>
                <a:gridCol w="1228219"/>
                <a:gridCol w="1211118"/>
              </a:tblGrid>
              <a:tr h="11573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File name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Domestic currency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file number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Foreign currency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file number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Offshore Banking Unit file number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609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Ⅰ- Customer data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Customer’s basic data file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A11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B11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C11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Ⅱ- Deposit data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Demand deposit file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A21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B21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C21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Time deposit file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A22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B22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C22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Checking account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A23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B23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C23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Dormant account file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A24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B24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C24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Electronic stored value card file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A25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Deposits belonging to accounts payable file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A26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B26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C26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29" name="文字方塊 3"/>
          <p:cNvSpPr txBox="1">
            <a:spLocks noChangeArrowheads="1"/>
          </p:cNvSpPr>
          <p:nvPr/>
        </p:nvSpPr>
        <p:spPr bwMode="auto">
          <a:xfrm>
            <a:off x="685800" y="30480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Categories of the EDFs (1)</a:t>
            </a:r>
            <a:endParaRPr lang="zh-TW" altLang="en-US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914400" y="1143000"/>
            <a:ext cx="7620000" cy="5334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 marL="363538" indent="-363538" eaLnBrk="1" fontAlgn="auto" hangingPunct="1">
              <a:spcAft>
                <a:spcPts val="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Content of E-data files : 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categorie</a:t>
            </a:r>
            <a:r>
              <a:rPr lang="en-US" altLang="zh-TW" sz="2800" b="1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endParaRPr lang="zh-TW" altLang="en-US" sz="2800" b="1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E-data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1EBFD6-C5E3-4537-B18A-C10EC397E24C}" type="slidenum">
              <a:rPr lang="zh-TW" altLang="en-US" smtClean="0">
                <a:ea typeface="ＭＳ Ｐゴシック" pitchFamily="34" charset="-128"/>
              </a:rPr>
              <a:pPr/>
              <a:t>18</a:t>
            </a:fld>
            <a:endParaRPr lang="zh-TW" altLang="en-US" smtClean="0">
              <a:ea typeface="ＭＳ Ｐゴシック" pitchFamily="34" charset="-128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6494335"/>
              </p:ext>
            </p:extLst>
          </p:nvPr>
        </p:nvGraphicFramePr>
        <p:xfrm>
          <a:off x="623888" y="720884"/>
          <a:ext cx="7910512" cy="5984716"/>
        </p:xfrm>
        <a:graphic>
          <a:graphicData uri="http://schemas.openxmlformats.org/drawingml/2006/table">
            <a:tbl>
              <a:tblPr/>
              <a:tblGrid>
                <a:gridCol w="455836"/>
                <a:gridCol w="3873276"/>
                <a:gridCol w="1144862"/>
                <a:gridCol w="1264058"/>
                <a:gridCol w="1172480"/>
              </a:tblGrid>
              <a:tr h="11246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File name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Domestic currency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file number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Foreign currency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file number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Offshore Banking Unit file number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4604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Ⅲ- Deposit relevant data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6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Joint account  list file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A31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B31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C31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Controlling account list file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A33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B33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C33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Certified &amp; cashier‘s check list file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A34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B34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C34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Pension accounts  list file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A36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B36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C36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Trust estate account list file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A37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B37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C37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15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 </a:t>
                      </a: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Arial Rounded MT Bold" charset="0"/>
                        </a:rPr>
                        <a:t>Deposit aggregation data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6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Arial Rounded MT Bold" charset="0"/>
                        </a:rPr>
                        <a:t>Deposit aggregation balance </a:t>
                      </a: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Microsoft Sans Serif" pitchFamily="34" charset="0"/>
                        </a:rPr>
                        <a:t>file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A61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4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V- </a:t>
                      </a: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Arial Rounded MT Bold" charset="0"/>
                        </a:rPr>
                        <a:t>Loan data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Microsoft Sans Serif" pitchFamily="34" charset="0"/>
                        </a:rPr>
                        <a:t>Loan data file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A41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B41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C41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Microsoft Sans Serif" pitchFamily="34" charset="0"/>
                        </a:rPr>
                        <a:t>Overdraft file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A42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B42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C42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Microsoft Sans Serif" pitchFamily="34" charset="0"/>
                        </a:rPr>
                        <a:t>Time deposits pledged as collateral file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A43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B43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C43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Microsoft Sans Serif" pitchFamily="34" charset="0"/>
                        </a:rPr>
                        <a:t>Loan guarantors file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A44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B44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C44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29" name="文字方塊 3"/>
          <p:cNvSpPr txBox="1">
            <a:spLocks noChangeArrowheads="1"/>
          </p:cNvSpPr>
          <p:nvPr/>
        </p:nvSpPr>
        <p:spPr bwMode="auto">
          <a:xfrm>
            <a:off x="457200" y="146447"/>
            <a:ext cx="5943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3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Categories of the EDFs (2)</a:t>
            </a:r>
            <a:endParaRPr lang="zh-TW" altLang="en-US" sz="3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E-data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1EBFD6-C5E3-4537-B18A-C10EC397E24C}" type="slidenum">
              <a:rPr lang="zh-TW" altLang="en-US" smtClean="0">
                <a:ea typeface="ＭＳ Ｐゴシック" pitchFamily="34" charset="-128"/>
              </a:rPr>
              <a:pPr/>
              <a:t>19</a:t>
            </a:fld>
            <a:endParaRPr lang="zh-TW" altLang="en-US" smtClean="0">
              <a:ea typeface="ＭＳ Ｐゴシック" pitchFamily="34" charset="-128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00088" y="1143000"/>
          <a:ext cx="7758112" cy="5212080"/>
        </p:xfrm>
        <a:graphic>
          <a:graphicData uri="http://schemas.openxmlformats.org/drawingml/2006/table">
            <a:tbl>
              <a:tblPr/>
              <a:tblGrid>
                <a:gridCol w="442912"/>
                <a:gridCol w="3649147"/>
                <a:gridCol w="1226716"/>
                <a:gridCol w="1228219"/>
                <a:gridCol w="1211118"/>
              </a:tblGrid>
              <a:tr h="11573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File name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Domestic currency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file number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Foreign currency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file number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Offshore Banking Unit file number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609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VI- </a:t>
                      </a: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Arial Rounded MT Bold" charset="0"/>
                        </a:rPr>
                        <a:t>Credit card data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Microsoft Sans Serif" pitchFamily="34" charset="0"/>
                        </a:rPr>
                        <a:t>Credit card customer data file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Microsoft Sans Serif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A51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Microsoft Sans Serif" pitchFamily="34" charset="0"/>
                        </a:rPr>
                        <a:t>Credit card data file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A52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VII- </a:t>
                      </a: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Arial Rounded MT Bold" charset="0"/>
                        </a:rPr>
                        <a:t>Other relevant data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zh-TW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Microsoft Sans Serif" pitchFamily="34" charset="0"/>
                        </a:rPr>
                        <a:t>Accounting balance data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A71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zh-TW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Microsoft Sans Serif" pitchFamily="34" charset="0"/>
                        </a:rPr>
                        <a:t>Exchange rate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B72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Microsoft Sans Serif" pitchFamily="34" charset="0"/>
                        </a:rPr>
                        <a:t>Seizure of deposit file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A73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B73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C73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zh-TW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Microsoft Sans Serif" pitchFamily="34" charset="0"/>
                        </a:rPr>
                        <a:t>Deposit/loan interest rate file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A74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B74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C74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Bill for collection file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A75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Microsoft Sans Serif" pitchFamily="34" charset="0"/>
                        </a:rPr>
                        <a:t>Bounced check file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A76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B76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C76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Microsoft Sans Serif" pitchFamily="34" charset="0"/>
                        </a:rPr>
                        <a:t>Non-entry transactions file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A77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B77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C77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29" name="文字方塊 3"/>
          <p:cNvSpPr txBox="1">
            <a:spLocks noChangeArrowheads="1"/>
          </p:cNvSpPr>
          <p:nvPr/>
        </p:nvSpPr>
        <p:spPr bwMode="auto">
          <a:xfrm>
            <a:off x="762000" y="30480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Categories of the EDFs (3)</a:t>
            </a:r>
            <a:endParaRPr lang="zh-TW" altLang="en-US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E-data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3350" y="468313"/>
            <a:ext cx="6337300" cy="6477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4400" b="1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Outline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90600" y="1981200"/>
            <a:ext cx="7521575" cy="4038600"/>
          </a:xfrm>
          <a:prstGeom prst="rect">
            <a:avLst/>
          </a:prstGeom>
        </p:spPr>
        <p:txBody>
          <a:bodyPr/>
          <a:lstStyle/>
          <a:p>
            <a:pPr marL="514350" indent="-514350" eaLnBrk="1" fontAlgn="auto" hangingPunct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90000"/>
              <a:buFont typeface="+mj-lt"/>
              <a:buAutoNum type="arabicPeriod"/>
              <a:defRPr/>
            </a:pP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Introduction of CDIC (Taiwan)</a:t>
            </a:r>
          </a:p>
          <a:p>
            <a:pPr marL="514350" indent="-514350" eaLnBrk="1" fontAlgn="auto" hangingPunct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90000"/>
              <a:buFont typeface="+mj-lt"/>
              <a:buAutoNum type="arabicPeriod"/>
              <a:defRPr/>
            </a:pPr>
            <a:r>
              <a:rPr lang="en-US" altLang="zh-TW" sz="3600" dirty="0" smtClean="0">
                <a:latin typeface="Times New Roman" pitchFamily="18" charset="0"/>
                <a:ea typeface="+mn-ea"/>
                <a:cs typeface="Times New Roman" pitchFamily="18" charset="0"/>
              </a:rPr>
              <a:t>Establishment </a:t>
            </a:r>
            <a:r>
              <a:rPr lang="en-US" altLang="zh-TW" sz="3600" dirty="0">
                <a:latin typeface="Times New Roman" pitchFamily="18" charset="0"/>
                <a:ea typeface="+mn-ea"/>
                <a:cs typeface="Times New Roman" pitchFamily="18" charset="0"/>
              </a:rPr>
              <a:t>of the E-data Files</a:t>
            </a:r>
          </a:p>
          <a:p>
            <a:pPr marL="514350" indent="-514350" eaLnBrk="1" fontAlgn="auto" hangingPunct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90000"/>
              <a:buFont typeface="+mj-lt"/>
              <a:buAutoNum type="arabicPeriod"/>
              <a:defRPr/>
            </a:pPr>
            <a:r>
              <a:rPr lang="en-US" altLang="zh-TW" sz="3600" dirty="0" smtClean="0">
                <a:latin typeface="Times New Roman" pitchFamily="18" charset="0"/>
                <a:ea typeface="+mn-ea"/>
                <a:cs typeface="Times New Roman" pitchFamily="18" charset="0"/>
              </a:rPr>
              <a:t>Inspection of the E-data </a:t>
            </a:r>
            <a:r>
              <a:rPr lang="en-US" altLang="zh-TW" sz="3600" dirty="0">
                <a:latin typeface="Times New Roman" pitchFamily="18" charset="0"/>
                <a:ea typeface="+mn-ea"/>
                <a:cs typeface="Times New Roman" pitchFamily="18" charset="0"/>
              </a:rPr>
              <a:t>Files</a:t>
            </a:r>
            <a:endParaRPr lang="en-US" altLang="zh-TW" sz="36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lvl="0" indent="-514350" eaLnBrk="1" fontAlgn="auto" hangingPunct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90000"/>
              <a:buFont typeface="+mj-lt"/>
              <a:buAutoNum type="arabicPeriod"/>
              <a:defRPr/>
            </a:pPr>
            <a:r>
              <a:rPr lang="en-US" altLang="zh-TW" sz="3600" dirty="0" smtClean="0">
                <a:latin typeface="Times New Roman" pitchFamily="18" charset="0"/>
                <a:ea typeface="+mn-ea"/>
                <a:cs typeface="Times New Roman" pitchFamily="18" charset="0"/>
              </a:rPr>
              <a:t>Challenges and </a:t>
            </a:r>
            <a:r>
              <a:rPr lang="en-US" altLang="zh-TW" sz="3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Conclusion</a:t>
            </a:r>
            <a:endParaRPr lang="en-US" altLang="zh-TW" sz="36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6096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A1DB7F-52E5-40D5-80C6-69F928171CBA}" type="slidenum">
              <a:rPr lang="zh-TW" altLang="en-US" smtClean="0">
                <a:ea typeface="ＭＳ Ｐゴシック" pitchFamily="34" charset="-128"/>
              </a:rPr>
              <a:pPr/>
              <a:t>2</a:t>
            </a:fld>
            <a:endParaRPr lang="zh-TW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6858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04B1D68-3287-4522-AC27-9A07A5695640}" type="slidenum">
              <a:rPr lang="zh-TW" altLang="en-US" smtClean="0">
                <a:ea typeface="ＭＳ Ｐゴシック" pitchFamily="34" charset="-128"/>
              </a:rPr>
              <a:pPr/>
              <a:t>20</a:t>
            </a:fld>
            <a:endParaRPr lang="zh-TW" altLang="en-US" dirty="0" smtClean="0">
              <a:ea typeface="ＭＳ Ｐゴシック" pitchFamily="34" charset="-128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23850" y="2060575"/>
          <a:ext cx="8496942" cy="429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0"/>
                <a:gridCol w="1728192"/>
                <a:gridCol w="1872208"/>
                <a:gridCol w="864096"/>
                <a:gridCol w="1008112"/>
                <a:gridCol w="1080120"/>
                <a:gridCol w="1296144"/>
              </a:tblGrid>
              <a:tr h="64011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Field</a:t>
                      </a:r>
                    </a:p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#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Field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name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Title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Format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Location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Required</a:t>
                      </a:r>
                    </a:p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field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CUSTUNIT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Institution</a:t>
                      </a:r>
                      <a:r>
                        <a:rPr lang="en-US" altLang="zh-TW" sz="17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code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X(3)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1~3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CUSTBRNO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Branch code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X(4)</a:t>
                      </a:r>
                      <a:endParaRPr lang="zh-TW" altLang="en-US" sz="17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4~7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097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CUSTID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Customer</a:t>
                      </a:r>
                      <a:r>
                        <a:rPr lang="en-US" altLang="zh-TW" sz="17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ID number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X(11)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8~18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CUSTCNAME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Customer</a:t>
                      </a:r>
                      <a:r>
                        <a:rPr lang="en-US" altLang="zh-TW" sz="17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name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X(60)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19~78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097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CUSTBIRDATE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Customer</a:t>
                      </a:r>
                      <a:r>
                        <a:rPr lang="en-US" altLang="zh-TW" sz="17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birth date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9(8)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79~87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6097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CUSTSTACODE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Customer status</a:t>
                      </a:r>
                      <a:r>
                        <a:rPr lang="en-US" altLang="zh-TW" sz="17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code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X(4)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88~91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CUSTADDRESS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Customer</a:t>
                      </a:r>
                      <a:r>
                        <a:rPr lang="en-US" altLang="zh-TW" sz="17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address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X(80)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92~171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4789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TW" altLang="en-US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46800" marB="46800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850" y="620713"/>
          <a:ext cx="849694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965584"/>
                <a:gridCol w="2731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name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D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Customer’s basic data file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D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Ver. 3.0, August 2012 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File number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D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A11, B11, C11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D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Record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length: 4xx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File description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D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information related to each customer of the institution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D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fields: 1x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E"/>
                    </a:solidFill>
                  </a:tcPr>
                </a:tc>
              </a:tr>
            </a:tbl>
          </a:graphicData>
        </a:graphic>
      </p:graphicFrame>
      <p:sp>
        <p:nvSpPr>
          <p:cNvPr id="36967" name="文字方塊 4"/>
          <p:cNvSpPr txBox="1">
            <a:spLocks noChangeArrowheads="1"/>
          </p:cNvSpPr>
          <p:nvPr/>
        </p:nvSpPr>
        <p:spPr bwMode="auto">
          <a:xfrm>
            <a:off x="1524000" y="76200"/>
            <a:ext cx="4952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altLang="zh-TW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format</a:t>
            </a:r>
            <a:endParaRPr lang="zh-TW" alt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E-data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D38AC2-E594-41E2-B624-064D54A83BCA}" type="slidenum">
              <a:rPr lang="zh-TW" altLang="en-US" smtClean="0">
                <a:ea typeface="ＭＳ Ｐゴシック" pitchFamily="34" charset="-128"/>
              </a:rPr>
              <a:pPr/>
              <a:t>21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40963" name="文字方塊 2"/>
          <p:cNvSpPr txBox="1">
            <a:spLocks noChangeArrowheads="1"/>
          </p:cNvSpPr>
          <p:nvPr/>
        </p:nvSpPr>
        <p:spPr bwMode="auto">
          <a:xfrm>
            <a:off x="685800" y="1531937"/>
            <a:ext cx="7554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Clr>
                <a:srgbClr val="FF9900"/>
              </a:buClr>
              <a:buSzPct val="60000"/>
              <a:buFont typeface="Wingdings" pitchFamily="2" charset="2"/>
              <a:buChar char="n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The situations for an insured institution to formally prepare or submit the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EDFs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388" y="419100"/>
            <a:ext cx="8609012" cy="6477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ubmission </a:t>
            </a: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of the EDFs</a:t>
            </a:r>
            <a:endParaRPr lang="zh-TW" altLang="en-US" sz="4000" b="1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900110"/>
              </p:ext>
            </p:extLst>
          </p:nvPr>
        </p:nvGraphicFramePr>
        <p:xfrm>
          <a:off x="609600" y="2362200"/>
          <a:ext cx="7924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22"/>
                <a:gridCol w="3806178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Situations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Files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35"/>
                    </a:solidFill>
                  </a:tcPr>
                </a:tc>
              </a:tr>
              <a:tr h="81187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On-site inspection conducted by CDIC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Designated standard date (submission)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A4"/>
                    </a:solidFill>
                  </a:tcPr>
                </a:tc>
              </a:tr>
              <a:tr h="81187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Deposit insurance agreement is terminated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Every business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day in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one-half year after the termination date (preparation)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1187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 insured institution is closed by the competent authority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Closing date (submission)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A4"/>
                    </a:solidFill>
                  </a:tcPr>
                </a:tc>
              </a:tr>
              <a:tr h="811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Other situation that CDIC deems necessary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According to CDIC’s requirement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B5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E-data </a:t>
            </a: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914400" y="27973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3. Inspection of the E-data </a:t>
            </a:r>
            <a:r>
              <a:rPr lang="en-US" altLang="zh-TW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</a:p>
        </p:txBody>
      </p:sp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6096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A1DB7F-52E5-40D5-80C6-69F928171CBA}" type="slidenum">
              <a:rPr lang="zh-TW" altLang="en-US" smtClean="0">
                <a:ea typeface="ＭＳ Ｐゴシック" pitchFamily="34" charset="-128"/>
              </a:rPr>
              <a:pPr/>
              <a:t>22</a:t>
            </a:fld>
            <a:endParaRPr lang="zh-TW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20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85BE8-1189-4957-AE78-6EA5D128C9E1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425986" name="Text Box 1026"/>
          <p:cNvSpPr txBox="1">
            <a:spLocks noChangeArrowheads="1"/>
          </p:cNvSpPr>
          <p:nvPr/>
        </p:nvSpPr>
        <p:spPr bwMode="auto">
          <a:xfrm>
            <a:off x="1371600" y="5105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endParaRPr lang="zh-TW" altLang="zh-TW" sz="1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4259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811213"/>
          </a:xfrm>
          <a:noFill/>
          <a:ln/>
        </p:spPr>
        <p:txBody>
          <a:bodyPr/>
          <a:lstStyle/>
          <a:p>
            <a:r>
              <a:rPr lang="en-US" altLang="zh-TW" sz="40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Verification</a:t>
            </a:r>
          </a:p>
        </p:txBody>
      </p:sp>
      <p:sp>
        <p:nvSpPr>
          <p:cNvPr id="425989" name="Rectangle 1029"/>
          <p:cNvSpPr>
            <a:spLocks noChangeArrowheads="1"/>
          </p:cNvSpPr>
          <p:nvPr/>
        </p:nvSpPr>
        <p:spPr bwMode="auto">
          <a:xfrm>
            <a:off x="838200" y="1752600"/>
            <a:ext cx="784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ts val="3800"/>
              </a:lnSpc>
              <a:spcBef>
                <a:spcPct val="20000"/>
              </a:spcBef>
            </a:pP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By Law</a:t>
            </a:r>
          </a:p>
          <a:p>
            <a:pPr marL="342900" lvl="1" indent="-342900">
              <a:lnSpc>
                <a:spcPts val="38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For accuracy of the content of the electronic data files, the CDIC may inspect the content of the electronic data files of an insured institution. </a:t>
            </a:r>
          </a:p>
          <a:p>
            <a:pPr marL="342900" indent="-342900" algn="l">
              <a:lnSpc>
                <a:spcPts val="38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On-site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inspection of e-data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files</a:t>
            </a:r>
          </a:p>
          <a:p>
            <a:pPr marL="800100" lvl="1" indent="-342900">
              <a:lnSpc>
                <a:spcPts val="38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Assisted with “E-data files inspection IT system” developed by CDIC</a:t>
            </a:r>
            <a:r>
              <a:rPr lang="en-US" altLang="zh-TW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3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619"/>
          <a:stretch/>
        </p:blipFill>
        <p:spPr bwMode="auto">
          <a:xfrm>
            <a:off x="762000" y="838200"/>
            <a:ext cx="7620000" cy="586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110994-BDE4-48ED-A6BC-067FEFCF3063}" type="slidenum">
              <a:rPr lang="zh-TW" altLang="en-US" smtClean="0">
                <a:ea typeface="ＭＳ Ｐゴシック" pitchFamily="34" charset="-128"/>
              </a:rPr>
              <a:pPr/>
              <a:t>24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43012" name="文字方塊 3"/>
          <p:cNvSpPr txBox="1">
            <a:spLocks noChangeArrowheads="1"/>
          </p:cNvSpPr>
          <p:nvPr/>
        </p:nvSpPr>
        <p:spPr bwMode="auto">
          <a:xfrm>
            <a:off x="1066800" y="152400"/>
            <a:ext cx="74989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3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EDFs </a:t>
            </a:r>
            <a:r>
              <a:rPr lang="en-US" altLang="zh-TW" sz="3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Inspection </a:t>
            </a:r>
            <a:r>
              <a:rPr lang="en-US" altLang="zh-TW" sz="3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System </a:t>
            </a:r>
            <a:endParaRPr lang="zh-TW" altLang="en-US" sz="3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13" name="群組 15"/>
          <p:cNvGrpSpPr>
            <a:grpSpLocks/>
          </p:cNvGrpSpPr>
          <p:nvPr/>
        </p:nvGrpSpPr>
        <p:grpSpPr bwMode="auto">
          <a:xfrm>
            <a:off x="1371601" y="1676400"/>
            <a:ext cx="7194186" cy="4374178"/>
            <a:chOff x="1375957" y="1599453"/>
            <a:chExt cx="6822615" cy="4374615"/>
          </a:xfrm>
        </p:grpSpPr>
        <p:sp>
          <p:nvSpPr>
            <p:cNvPr id="43014" name="文字方塊 4"/>
            <p:cNvSpPr txBox="1">
              <a:spLocks noChangeArrowheads="1"/>
            </p:cNvSpPr>
            <p:nvPr/>
          </p:nvSpPr>
          <p:spPr bwMode="auto">
            <a:xfrm>
              <a:off x="1448221" y="1599453"/>
              <a:ext cx="1980903" cy="43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22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endParaRPr lang="zh-TW" alt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5" name="文字方塊 5"/>
            <p:cNvSpPr txBox="1">
              <a:spLocks noChangeArrowheads="1"/>
            </p:cNvSpPr>
            <p:nvPr/>
          </p:nvSpPr>
          <p:spPr bwMode="auto">
            <a:xfrm>
              <a:off x="1566911" y="2590153"/>
              <a:ext cx="1904714" cy="43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2200" b="1" dirty="0" err="1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200" b="1" dirty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. Code import</a:t>
              </a:r>
              <a:endParaRPr lang="zh-TW" altLang="en-US" sz="2200" b="1" dirty="0">
                <a:solidFill>
                  <a:srgbClr val="76058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6" name="文字方塊 6"/>
            <p:cNvSpPr txBox="1">
              <a:spLocks noChangeArrowheads="1"/>
            </p:cNvSpPr>
            <p:nvPr/>
          </p:nvSpPr>
          <p:spPr bwMode="auto">
            <a:xfrm>
              <a:off x="3905211" y="2590153"/>
              <a:ext cx="2034509" cy="43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2200" b="1" dirty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ii. Code setting</a:t>
              </a:r>
              <a:endParaRPr lang="zh-TW" altLang="en-US" sz="2200" b="1" dirty="0">
                <a:solidFill>
                  <a:srgbClr val="76058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7" name="文字方塊 7"/>
            <p:cNvSpPr txBox="1">
              <a:spLocks noChangeArrowheads="1"/>
            </p:cNvSpPr>
            <p:nvPr/>
          </p:nvSpPr>
          <p:spPr bwMode="auto">
            <a:xfrm>
              <a:off x="6073142" y="2582710"/>
              <a:ext cx="2023399" cy="769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8288" indent="-268288" algn="ctr"/>
              <a:r>
                <a:rPr lang="en-US" altLang="zh-TW" sz="2200" b="1" dirty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iii. E-data files import</a:t>
              </a:r>
              <a:endParaRPr lang="zh-TW" altLang="en-US" sz="2200" b="1" dirty="0">
                <a:solidFill>
                  <a:srgbClr val="76058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8" name="文字方塊 8"/>
            <p:cNvSpPr txBox="1">
              <a:spLocks noChangeArrowheads="1"/>
            </p:cNvSpPr>
            <p:nvPr/>
          </p:nvSpPr>
          <p:spPr bwMode="auto">
            <a:xfrm>
              <a:off x="1375957" y="4038098"/>
              <a:ext cx="2673783" cy="43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2200" b="1" dirty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iv. File format check</a:t>
              </a:r>
              <a:endParaRPr lang="zh-TW" altLang="en-US" sz="2200" b="1" dirty="0">
                <a:solidFill>
                  <a:srgbClr val="76058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9" name="文字方塊 9"/>
            <p:cNvSpPr txBox="1">
              <a:spLocks noChangeArrowheads="1"/>
            </p:cNvSpPr>
            <p:nvPr/>
          </p:nvSpPr>
          <p:spPr bwMode="auto">
            <a:xfrm>
              <a:off x="3832944" y="4114304"/>
              <a:ext cx="2448473" cy="605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TW" sz="2200" b="1" dirty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v. </a:t>
              </a:r>
              <a:r>
                <a:rPr lang="en-US" altLang="zh-TW" sz="2200" b="1" dirty="0" smtClean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Reasonableness </a:t>
              </a:r>
              <a:endParaRPr lang="en-US" altLang="zh-TW" sz="2200" b="1" dirty="0">
                <a:solidFill>
                  <a:srgbClr val="76058D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2000"/>
                </a:lnSpc>
              </a:pPr>
              <a:r>
                <a:rPr lang="en-US" altLang="zh-TW" sz="2200" b="1" dirty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    check</a:t>
              </a:r>
              <a:endParaRPr lang="zh-TW" altLang="en-US" sz="2200" b="1" dirty="0">
                <a:solidFill>
                  <a:srgbClr val="76058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0" name="文字方塊 10"/>
            <p:cNvSpPr txBox="1">
              <a:spLocks noChangeArrowheads="1"/>
            </p:cNvSpPr>
            <p:nvPr/>
          </p:nvSpPr>
          <p:spPr bwMode="auto">
            <a:xfrm>
              <a:off x="6217670" y="4118611"/>
              <a:ext cx="1980902" cy="605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8288" indent="-268288">
                <a:lnSpc>
                  <a:spcPts val="2000"/>
                </a:lnSpc>
              </a:pPr>
              <a:r>
                <a:rPr lang="en-US" altLang="zh-TW" sz="2200" b="1" dirty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vi. Interrelated </a:t>
              </a:r>
              <a:r>
                <a:rPr lang="en-US" altLang="zh-TW" sz="2200" b="1" dirty="0" smtClean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fields </a:t>
              </a:r>
              <a:r>
                <a:rPr lang="en-US" altLang="zh-TW" sz="2200" b="1" dirty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check</a:t>
              </a:r>
              <a:endParaRPr lang="zh-TW" altLang="en-US" sz="2200" b="1" dirty="0">
                <a:solidFill>
                  <a:srgbClr val="76058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1" name="文字方塊 11"/>
            <p:cNvSpPr txBox="1">
              <a:spLocks noChangeArrowheads="1"/>
            </p:cNvSpPr>
            <p:nvPr/>
          </p:nvSpPr>
          <p:spPr bwMode="auto">
            <a:xfrm>
              <a:off x="1520486" y="5543138"/>
              <a:ext cx="2579187" cy="43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1950" indent="-361950"/>
              <a:r>
                <a:rPr lang="en-US" altLang="zh-TW" sz="2200" b="1" dirty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vii. Inspection report</a:t>
              </a:r>
              <a:endParaRPr lang="zh-TW" altLang="en-US" sz="2200" b="1" dirty="0">
                <a:solidFill>
                  <a:srgbClr val="76058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2" name="文字方塊 12"/>
            <p:cNvSpPr txBox="1">
              <a:spLocks noChangeArrowheads="1"/>
            </p:cNvSpPr>
            <p:nvPr/>
          </p:nvSpPr>
          <p:spPr bwMode="auto">
            <a:xfrm>
              <a:off x="4194268" y="5543138"/>
              <a:ext cx="2312458" cy="43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2200" b="1" dirty="0">
                  <a:solidFill>
                    <a:srgbClr val="76058D"/>
                  </a:solidFill>
                  <a:latin typeface="Times New Roman" pitchFamily="18" charset="0"/>
                  <a:cs typeface="Times New Roman" pitchFamily="18" charset="0"/>
                </a:rPr>
                <a:t>viii. Data deletion</a:t>
              </a:r>
              <a:endParaRPr lang="zh-TW" altLang="en-US" sz="2200" b="1" dirty="0">
                <a:solidFill>
                  <a:srgbClr val="76058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3" name="文字方塊 13"/>
            <p:cNvSpPr txBox="1">
              <a:spLocks noChangeArrowheads="1"/>
            </p:cNvSpPr>
            <p:nvPr/>
          </p:nvSpPr>
          <p:spPr bwMode="auto">
            <a:xfrm>
              <a:off x="1448221" y="3047399"/>
              <a:ext cx="1801542" cy="43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22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Check File</a:t>
              </a:r>
              <a:endParaRPr lang="zh-TW" alt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4" name="文字方塊 14"/>
            <p:cNvSpPr txBox="1">
              <a:spLocks noChangeArrowheads="1"/>
            </p:cNvSpPr>
            <p:nvPr/>
          </p:nvSpPr>
          <p:spPr bwMode="auto">
            <a:xfrm>
              <a:off x="1448220" y="4476232"/>
              <a:ext cx="2715804" cy="43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22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Complete </a:t>
              </a:r>
              <a:r>
                <a:rPr lang="en-US" altLang="zh-TW" sz="22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Inspection </a:t>
              </a:r>
              <a:endParaRPr lang="zh-TW" alt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FB2EF7-35BB-47FA-872E-411DDA15FBF0}" type="slidenum">
              <a:rPr lang="zh-TW" altLang="en-US" smtClean="0">
                <a:ea typeface="ＭＳ Ｐゴシック" pitchFamily="34" charset="-128"/>
              </a:rPr>
              <a:pPr/>
              <a:t>25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152400"/>
            <a:ext cx="8047037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EDFs </a:t>
            </a:r>
            <a:r>
              <a:rPr lang="en-US" altLang="zh-TW" sz="4000" b="1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Inspection Procedure</a:t>
            </a:r>
            <a:r>
              <a:rPr lang="en-US" altLang="zh-TW" sz="4000" b="1" dirty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 </a:t>
            </a: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(</a:t>
            </a: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1</a:t>
            </a: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4375" y="1447800"/>
            <a:ext cx="8201025" cy="5257800"/>
          </a:xfrm>
          <a:prstGeom prst="rect">
            <a:avLst/>
          </a:prstGeom>
        </p:spPr>
        <p:txBody>
          <a:bodyPr/>
          <a:lstStyle/>
          <a:p>
            <a:pPr marL="269875" indent="-269875" defTabSz="850900" eaLnBrk="1" fontAlgn="auto" hangingPunct="1">
              <a:lnSpc>
                <a:spcPts val="3800"/>
              </a:lnSpc>
              <a:spcBef>
                <a:spcPts val="600"/>
              </a:spcBef>
              <a:buClr>
                <a:srgbClr val="FF9900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Self-check </a:t>
            </a:r>
            <a:r>
              <a:rPr lang="en-US" altLang="zh-TW" sz="2800" b="1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by insured </a:t>
            </a:r>
            <a:r>
              <a:rPr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institutions</a:t>
            </a:r>
          </a:p>
          <a:p>
            <a:pPr marL="630238" lvl="1" indent="-268288" defTabSz="630238">
              <a:lnSpc>
                <a:spcPts val="3200"/>
              </a:lnSpc>
              <a:spcBef>
                <a:spcPts val="300"/>
              </a:spcBef>
              <a:buClr>
                <a:srgbClr val="FF6699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Simplified version of “E-data Files Inspection System”</a:t>
            </a:r>
          </a:p>
          <a:p>
            <a:pPr marL="269875" indent="-269875" defTabSz="850900" eaLnBrk="1" fontAlgn="auto" hangingPunct="1">
              <a:lnSpc>
                <a:spcPts val="3800"/>
              </a:lnSpc>
              <a:spcBef>
                <a:spcPts val="600"/>
              </a:spcBef>
              <a:buClr>
                <a:srgbClr val="FF9900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On-site inspection by CDIC</a:t>
            </a:r>
          </a:p>
          <a:p>
            <a:pPr marL="630238" lvl="1" indent="-268288" defTabSz="630238">
              <a:lnSpc>
                <a:spcPts val="3200"/>
              </a:lnSpc>
              <a:spcBef>
                <a:spcPts val="300"/>
              </a:spcBef>
              <a:buClr>
                <a:srgbClr val="FF6699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CDIC’s inspection team is arranged to conduct on-site inspections of insured institutions. Institutions with higher risks would be inspected first  </a:t>
            </a:r>
          </a:p>
          <a:p>
            <a:pPr marL="630238" lvl="1" indent="-268288" defTabSz="630238">
              <a:lnSpc>
                <a:spcPts val="3200"/>
              </a:lnSpc>
              <a:spcBef>
                <a:spcPts val="300"/>
              </a:spcBef>
              <a:buClr>
                <a:srgbClr val="FF6699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If necessary, CDIC conducts a re-inspection of the institution that has completed the revisions of deficiencies</a:t>
            </a:r>
          </a:p>
          <a:p>
            <a:pPr marL="630238" lvl="1" indent="-268288" defTabSz="630238">
              <a:lnSpc>
                <a:spcPts val="3200"/>
              </a:lnSpc>
              <a:spcBef>
                <a:spcPts val="300"/>
              </a:spcBef>
              <a:buClr>
                <a:srgbClr val="FF6699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If an insured institution is about to fail, the scope and depth of the inspection will be strengthened</a:t>
            </a:r>
            <a:endParaRPr lang="zh-TW" altLang="en-US" sz="26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B7BC0E-873A-4297-9C61-A8E845214B63}" type="slidenum">
              <a:rPr lang="zh-TW" altLang="en-US" smtClean="0">
                <a:ea typeface="ＭＳ Ｐゴシック" pitchFamily="34" charset="-128"/>
              </a:rPr>
              <a:pPr/>
              <a:t>26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2163" y="468313"/>
            <a:ext cx="7666037" cy="6477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EDFs </a:t>
            </a:r>
            <a:r>
              <a:rPr lang="en-US" altLang="zh-TW" sz="4000" b="1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Inspection Procedure</a:t>
            </a:r>
            <a:r>
              <a:rPr lang="en-US" altLang="zh-TW" sz="4000" b="1" dirty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 </a:t>
            </a: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(</a:t>
            </a: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2</a:t>
            </a: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600200"/>
            <a:ext cx="8153400" cy="4800600"/>
          </a:xfrm>
          <a:prstGeom prst="rect">
            <a:avLst/>
          </a:prstGeom>
        </p:spPr>
        <p:txBody>
          <a:bodyPr/>
          <a:lstStyle/>
          <a:p>
            <a:pPr marL="363538" indent="-363538" eaLnBrk="1" hangingPunct="1">
              <a:lnSpc>
                <a:spcPts val="3000"/>
              </a:lnSpc>
              <a:spcAft>
                <a:spcPts val="6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kumimoji="1" lang="en-US" altLang="zh-TW" sz="2800" b="1" kern="0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Preparations prior to </a:t>
            </a:r>
            <a:r>
              <a:rPr kumimoji="1" lang="en-US" altLang="zh-TW" sz="2800" b="1" kern="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inspection</a:t>
            </a:r>
          </a:p>
          <a:p>
            <a:pPr marL="820738" lvl="2" indent="-363538" defTabSz="269875" eaLnBrk="1" hangingPunct="1">
              <a:lnSpc>
                <a:spcPts val="3000"/>
              </a:lnSpc>
              <a:spcAft>
                <a:spcPts val="600"/>
              </a:spcAft>
              <a:buClr>
                <a:srgbClr val="AE0A5C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en-US" altLang="zh-TW" kern="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Decide</a:t>
            </a:r>
            <a:r>
              <a:rPr kumimoji="1" lang="en-US" altLang="zh-TW" kern="0" dirty="0" smtClean="0">
                <a:latin typeface="Times New Roman" pitchFamily="18" charset="0"/>
                <a:cs typeface="Times New Roman" pitchFamily="18" charset="0"/>
              </a:rPr>
              <a:t> inspection schedule</a:t>
            </a:r>
          </a:p>
          <a:p>
            <a:pPr marL="820738" lvl="2" indent="-363538" defTabSz="269875" eaLnBrk="1" hangingPunct="1">
              <a:lnSpc>
                <a:spcPts val="3000"/>
              </a:lnSpc>
              <a:spcAft>
                <a:spcPts val="600"/>
              </a:spcAft>
              <a:buClr>
                <a:srgbClr val="AE0A5C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en-US" altLang="zh-TW" kern="0" dirty="0" smtClean="0">
                <a:latin typeface="Times New Roman" pitchFamily="18" charset="0"/>
                <a:cs typeface="Times New Roman" pitchFamily="18" charset="0"/>
              </a:rPr>
              <a:t>Inform the insured institutions to prepare data files based on designated standard date</a:t>
            </a:r>
          </a:p>
          <a:p>
            <a:pPr marL="820738" lvl="2" indent="-363538" defTabSz="269875" eaLnBrk="1" hangingPunct="1">
              <a:lnSpc>
                <a:spcPts val="3000"/>
              </a:lnSpc>
              <a:spcAft>
                <a:spcPts val="600"/>
              </a:spcAft>
              <a:buClr>
                <a:srgbClr val="AE0A5C"/>
              </a:buClr>
              <a:buSzPct val="80000"/>
              <a:buFont typeface="Wingdings" pitchFamily="2" charset="2"/>
              <a:buChar char="ü"/>
              <a:defRPr/>
            </a:pPr>
            <a:r>
              <a:rPr kumimoji="1" lang="en-US" altLang="zh-TW" kern="0" dirty="0" smtClean="0">
                <a:latin typeface="Times New Roman" pitchFamily="18" charset="0"/>
                <a:cs typeface="Times New Roman" pitchFamily="18" charset="0"/>
              </a:rPr>
              <a:t>Utilize the “E-data Files Inspection System” to download the related inspection data from CDIC’s database.</a:t>
            </a:r>
          </a:p>
          <a:p>
            <a:pPr marL="363538" lvl="1" indent="-363538" defTabSz="269875" eaLnBrk="1" hangingPunct="1">
              <a:lnSpc>
                <a:spcPts val="3000"/>
              </a:lnSpc>
              <a:spcAft>
                <a:spcPts val="6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kumimoji="1" lang="en-US" altLang="zh-TW" sz="2800" b="1" kern="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CDIC’s IT system for pre-inspection preparations</a:t>
            </a:r>
          </a:p>
          <a:p>
            <a:pPr marL="820738" lvl="1" indent="-363538">
              <a:lnSpc>
                <a:spcPts val="3000"/>
              </a:lnSpc>
              <a:spcAft>
                <a:spcPts val="600"/>
              </a:spcAft>
              <a:buClr>
                <a:srgbClr val="CC3300"/>
              </a:buClr>
              <a:buSzPct val="80000"/>
              <a:buFont typeface="Wingdings" pitchFamily="2" charset="2"/>
              <a:buChar char="ü"/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Pre-arrange inspection schedule</a:t>
            </a:r>
            <a:endParaRPr lang="zh-TW" altLang="zh-TW" dirty="0" smtClean="0">
              <a:solidFill>
                <a:srgbClr val="002060"/>
              </a:solidFill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marL="820738" lvl="1" indent="-363538">
              <a:lnSpc>
                <a:spcPts val="3000"/>
              </a:lnSpc>
              <a:spcAft>
                <a:spcPts val="600"/>
              </a:spcAft>
              <a:buClr>
                <a:srgbClr val="CC3300"/>
              </a:buClr>
              <a:buSzPct val="80000"/>
              <a:buFont typeface="Wingdings" pitchFamily="2" charset="2"/>
              <a:buChar char="ü"/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Edit the notification of inspection</a:t>
            </a:r>
            <a:endParaRPr lang="zh-TW" altLang="zh-TW" dirty="0" smtClean="0">
              <a:solidFill>
                <a:srgbClr val="002060"/>
              </a:solidFill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marL="820738" lvl="1" indent="-363538">
              <a:lnSpc>
                <a:spcPts val="3000"/>
              </a:lnSpc>
              <a:spcAft>
                <a:spcPts val="600"/>
              </a:spcAft>
              <a:buClr>
                <a:srgbClr val="CC3300"/>
              </a:buClr>
              <a:buSzPct val="80000"/>
              <a:buFont typeface="Wingdings" pitchFamily="2" charset="2"/>
              <a:buChar char="ü"/>
              <a:defRPr/>
            </a:pP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Edit, upload and download the inspection report</a:t>
            </a:r>
            <a:endParaRPr kumimoji="1" lang="en-US" altLang="zh-TW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lvl="1" indent="-363538" defTabSz="269875" eaLnBrk="1" hangingPunct="1">
              <a:lnSpc>
                <a:spcPts val="3000"/>
              </a:lnSpc>
              <a:spcAft>
                <a:spcPts val="600"/>
              </a:spcAft>
              <a:buClr>
                <a:srgbClr val="AE0A5C"/>
              </a:buClr>
              <a:buSzPct val="80000"/>
              <a:buFont typeface="Wingdings" pitchFamily="2" charset="2"/>
              <a:buChar char="ü"/>
              <a:defRPr/>
            </a:pPr>
            <a:endParaRPr kumimoji="1" lang="en-US" altLang="zh-TW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820738" lvl="1" indent="-363538" eaLnBrk="1" hangingPunct="1">
              <a:lnSpc>
                <a:spcPts val="3000"/>
              </a:lnSpc>
              <a:spcAft>
                <a:spcPts val="6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endParaRPr kumimoji="1" lang="en-US" altLang="zh-TW" kern="0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B9BFAE-F09E-4291-82A4-836F99525AD3}" type="slidenum">
              <a:rPr lang="zh-TW" altLang="en-US" smtClean="0">
                <a:ea typeface="ＭＳ Ｐゴシック" pitchFamily="34" charset="-128"/>
              </a:rPr>
              <a:pPr/>
              <a:t>27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2000" y="1600200"/>
            <a:ext cx="37338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Importing the insured institution’s E-data files and tables of codes to the system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流程圖: 決策 5"/>
          <p:cNvSpPr/>
          <p:nvPr/>
        </p:nvSpPr>
        <p:spPr>
          <a:xfrm>
            <a:off x="539750" y="2841625"/>
            <a:ext cx="4176713" cy="1008062"/>
          </a:xfrm>
          <a:prstGeom prst="flowChartDecision">
            <a:avLst/>
          </a:prstGeom>
          <a:gradFill>
            <a:gsLst>
              <a:gs pos="0">
                <a:srgbClr val="FFFFBD"/>
              </a:gs>
              <a:gs pos="35000">
                <a:srgbClr val="FFFFC5"/>
              </a:gs>
              <a:gs pos="100000">
                <a:srgbClr val="FFFFE1"/>
              </a:gs>
            </a:gsLst>
          </a:gra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File record length and types check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線單箭頭接點 7"/>
          <p:cNvCxnSpPr>
            <a:stCxn id="5" idx="2"/>
            <a:endCxn id="6" idx="0"/>
          </p:cNvCxnSpPr>
          <p:nvPr/>
        </p:nvCxnSpPr>
        <p:spPr>
          <a:xfrm flipH="1">
            <a:off x="2628107" y="2552700"/>
            <a:ext cx="793" cy="288925"/>
          </a:xfrm>
          <a:prstGeom prst="straightConnector1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85800" y="4219575"/>
            <a:ext cx="3657600" cy="50482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Data completeness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627313" y="3849687"/>
            <a:ext cx="0" cy="287338"/>
          </a:xfrm>
          <a:prstGeom prst="straightConnector1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8" name="文字方塊 10"/>
          <p:cNvSpPr txBox="1">
            <a:spLocks noChangeArrowheads="1"/>
          </p:cNvSpPr>
          <p:nvPr/>
        </p:nvSpPr>
        <p:spPr bwMode="auto">
          <a:xfrm>
            <a:off x="2919413" y="3768725"/>
            <a:ext cx="1500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endParaRPr lang="zh-TW" alt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9" name="文字方塊 11"/>
          <p:cNvSpPr txBox="1">
            <a:spLocks noChangeArrowheads="1"/>
          </p:cNvSpPr>
          <p:nvPr/>
        </p:nvSpPr>
        <p:spPr bwMode="auto">
          <a:xfrm>
            <a:off x="4191000" y="28194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Incorrect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流程圖: 文件 12"/>
          <p:cNvSpPr/>
          <p:nvPr/>
        </p:nvSpPr>
        <p:spPr>
          <a:xfrm>
            <a:off x="5724525" y="1904999"/>
            <a:ext cx="1971675" cy="2133601"/>
          </a:xfrm>
          <a:prstGeom prst="flowChartDocument">
            <a:avLst/>
          </a:prstGeom>
          <a:ln>
            <a:solidFill>
              <a:srgbClr val="96969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Report of </a:t>
            </a:r>
          </a:p>
          <a:p>
            <a:pPr marL="176213" indent="-176213">
              <a:buClr>
                <a:schemeClr val="accent2">
                  <a:lumMod val="75000"/>
                </a:schemeClr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file data count</a:t>
            </a:r>
          </a:p>
          <a:p>
            <a:pPr marL="176213" indent="-176213">
              <a:buClr>
                <a:schemeClr val="accent2">
                  <a:lumMod val="75000"/>
                </a:schemeClr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incorrect data length and type</a:t>
            </a:r>
          </a:p>
        </p:txBody>
      </p:sp>
      <p:cxnSp>
        <p:nvCxnSpPr>
          <p:cNvPr id="15" name="直線單箭頭接點 14"/>
          <p:cNvCxnSpPr/>
          <p:nvPr/>
        </p:nvCxnSpPr>
        <p:spPr>
          <a:xfrm rot="10800000" flipH="1" flipV="1">
            <a:off x="4716463" y="3344862"/>
            <a:ext cx="1008062" cy="0"/>
          </a:xfrm>
          <a:prstGeom prst="straightConnector1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85800" y="5005387"/>
            <a:ext cx="3657600" cy="938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Reasonableness check:</a:t>
            </a:r>
          </a:p>
          <a:p>
            <a:pPr marL="176213" indent="-176213" algn="ctr">
              <a:buClr>
                <a:srgbClr val="CC3300"/>
              </a:buClr>
              <a:buSzPct val="60000"/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content of fields / interrelated fields of files</a:t>
            </a: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2627313" y="4741863"/>
            <a:ext cx="0" cy="287337"/>
          </a:xfrm>
          <a:prstGeom prst="straightConnector1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2627313" y="5956300"/>
            <a:ext cx="0" cy="215900"/>
          </a:xfrm>
          <a:prstGeom prst="straightConnector1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流程圖: 文件 19"/>
          <p:cNvSpPr/>
          <p:nvPr/>
        </p:nvSpPr>
        <p:spPr>
          <a:xfrm>
            <a:off x="5724525" y="4703762"/>
            <a:ext cx="1819275" cy="1163638"/>
          </a:xfrm>
          <a:prstGeom prst="flowChartDocument">
            <a:avLst/>
          </a:prstGeom>
          <a:ln>
            <a:solidFill>
              <a:srgbClr val="96969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anchor="ctr"/>
          <a:lstStyle/>
          <a:p>
            <a:pPr>
              <a:buClr>
                <a:schemeClr val="accent2">
                  <a:lumMod val="75000"/>
                </a:schemeClr>
              </a:buClr>
              <a:buSzPct val="60000"/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List of Incorrect data</a:t>
            </a:r>
          </a:p>
        </p:txBody>
      </p:sp>
      <p:cxnSp>
        <p:nvCxnSpPr>
          <p:cNvPr id="40" name="圖案 39"/>
          <p:cNvCxnSpPr>
            <a:stCxn id="9" idx="3"/>
            <a:endCxn id="20" idx="0"/>
          </p:cNvCxnSpPr>
          <p:nvPr/>
        </p:nvCxnSpPr>
        <p:spPr>
          <a:xfrm>
            <a:off x="4343400" y="4471988"/>
            <a:ext cx="2290763" cy="231774"/>
          </a:xfrm>
          <a:prstGeom prst="bentConnector2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4343400" y="5410200"/>
            <a:ext cx="1381125" cy="0"/>
          </a:xfrm>
          <a:prstGeom prst="straightConnector1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8" name="文字方塊 47"/>
          <p:cNvSpPr txBox="1">
            <a:spLocks noChangeArrowheads="1"/>
          </p:cNvSpPr>
          <p:nvPr/>
        </p:nvSpPr>
        <p:spPr bwMode="auto">
          <a:xfrm>
            <a:off x="4724400" y="4025900"/>
            <a:ext cx="1576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Incorrect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9" name="文字方塊 48"/>
          <p:cNvSpPr txBox="1">
            <a:spLocks noChangeArrowheads="1"/>
          </p:cNvSpPr>
          <p:nvPr/>
        </p:nvSpPr>
        <p:spPr bwMode="auto">
          <a:xfrm>
            <a:off x="4495800" y="5715000"/>
            <a:ext cx="177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Incorrect</a:t>
            </a:r>
            <a:endParaRPr lang="zh-TW" alt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流程圖: 換頁接點 49"/>
          <p:cNvSpPr/>
          <p:nvPr/>
        </p:nvSpPr>
        <p:spPr>
          <a:xfrm>
            <a:off x="2339975" y="6162675"/>
            <a:ext cx="611188" cy="466725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流程圖: 程序 50"/>
          <p:cNvSpPr/>
          <p:nvPr/>
        </p:nvSpPr>
        <p:spPr>
          <a:xfrm>
            <a:off x="7620000" y="3633787"/>
            <a:ext cx="1371600" cy="1014413"/>
          </a:xfrm>
          <a:prstGeom prst="flowChartProcess">
            <a:avLst/>
          </a:prstGeom>
          <a:gradFill>
            <a:gsLst>
              <a:gs pos="0">
                <a:srgbClr val="9AD35B"/>
              </a:gs>
              <a:gs pos="35000">
                <a:srgbClr val="A6D86E"/>
              </a:gs>
              <a:gs pos="100000">
                <a:srgbClr val="C9E7A7"/>
              </a:gs>
            </a:gsLst>
          </a:gradFill>
          <a:ln>
            <a:solidFill>
              <a:srgbClr val="CCFF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Insured institution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圖案 52"/>
          <p:cNvCxnSpPr>
            <a:stCxn id="13" idx="3"/>
            <a:endCxn id="51" idx="0"/>
          </p:cNvCxnSpPr>
          <p:nvPr/>
        </p:nvCxnSpPr>
        <p:spPr>
          <a:xfrm>
            <a:off x="7696200" y="2971800"/>
            <a:ext cx="609600" cy="661987"/>
          </a:xfrm>
          <a:prstGeom prst="bentConnector2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圖案 54"/>
          <p:cNvCxnSpPr>
            <a:stCxn id="20" idx="3"/>
            <a:endCxn id="51" idx="2"/>
          </p:cNvCxnSpPr>
          <p:nvPr/>
        </p:nvCxnSpPr>
        <p:spPr>
          <a:xfrm flipV="1">
            <a:off x="7543800" y="4648200"/>
            <a:ext cx="762000" cy="637381"/>
          </a:xfrm>
          <a:prstGeom prst="bentConnector2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圓角矩形 25"/>
          <p:cNvSpPr/>
          <p:nvPr/>
        </p:nvSpPr>
        <p:spPr>
          <a:xfrm>
            <a:off x="1692275" y="457200"/>
            <a:ext cx="5759450" cy="576262"/>
          </a:xfrm>
          <a:prstGeom prst="roundRect">
            <a:avLst/>
          </a:prstGeom>
          <a:gradFill flip="none" rotWithShape="1">
            <a:gsLst>
              <a:gs pos="0">
                <a:srgbClr val="E597AF">
                  <a:tint val="66000"/>
                  <a:satMod val="160000"/>
                </a:srgbClr>
              </a:gs>
              <a:gs pos="50000">
                <a:srgbClr val="E597AF">
                  <a:tint val="44500"/>
                  <a:satMod val="160000"/>
                </a:srgbClr>
              </a:gs>
              <a:gs pos="100000">
                <a:srgbClr val="E597A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E-data Files Inspection Flow</a:t>
            </a:r>
            <a:endParaRPr lang="zh-TW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9C8C80-1A4D-4366-9A8A-83FBDC782896}" type="slidenum">
              <a:rPr lang="zh-TW" altLang="en-US" smtClean="0">
                <a:ea typeface="ＭＳ Ｐゴシック" pitchFamily="34" charset="-128"/>
              </a:rPr>
              <a:pPr/>
              <a:t>28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0600" y="3716338"/>
            <a:ext cx="4751388" cy="86518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Communication with the insured institution about the inspection findings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流程圖: 決策 5"/>
          <p:cNvSpPr/>
          <p:nvPr/>
        </p:nvSpPr>
        <p:spPr>
          <a:xfrm>
            <a:off x="1062038" y="2132013"/>
            <a:ext cx="4608512" cy="1296987"/>
          </a:xfrm>
          <a:prstGeom prst="flowChartDecision">
            <a:avLst/>
          </a:prstGeom>
          <a:gradFill>
            <a:gsLst>
              <a:gs pos="0">
                <a:srgbClr val="FFFFBD"/>
              </a:gs>
              <a:gs pos="35000">
                <a:srgbClr val="FFFFC5"/>
              </a:gs>
              <a:gs pos="100000">
                <a:srgbClr val="FFFFE1"/>
              </a:gs>
            </a:gsLst>
          </a:gra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Data accuracy</a:t>
            </a:r>
          </a:p>
          <a:p>
            <a:pPr algn="ctr"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(manual random check)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0600" y="4868863"/>
            <a:ext cx="4751388" cy="16684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6213" indent="-176213">
              <a:buClr>
                <a:srgbClr val="AE17F1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Sending a written report to the insured institution</a:t>
            </a:r>
          </a:p>
          <a:p>
            <a:pPr marL="176213" indent="-176213">
              <a:buClr>
                <a:srgbClr val="AE17F1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Tracing inspection deficiencies of the insured institution for the improvement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3365500" y="4581525"/>
            <a:ext cx="0" cy="287338"/>
          </a:xfrm>
          <a:prstGeom prst="straightConnector1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1" name="文字方塊 11"/>
          <p:cNvSpPr txBox="1">
            <a:spLocks noChangeArrowheads="1"/>
          </p:cNvSpPr>
          <p:nvPr/>
        </p:nvSpPr>
        <p:spPr bwMode="auto">
          <a:xfrm>
            <a:off x="5105400" y="2193925"/>
            <a:ext cx="1573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Incorrect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rot="10800000" flipH="1" flipV="1">
            <a:off x="5670550" y="2781300"/>
            <a:ext cx="1008063" cy="0"/>
          </a:xfrm>
          <a:prstGeom prst="straightConnector1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3365500" y="1881188"/>
            <a:ext cx="0" cy="250825"/>
          </a:xfrm>
          <a:prstGeom prst="straightConnector1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流程圖: 換頁接點 49"/>
          <p:cNvSpPr/>
          <p:nvPr/>
        </p:nvSpPr>
        <p:spPr>
          <a:xfrm>
            <a:off x="3041650" y="1447800"/>
            <a:ext cx="612775" cy="468313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流程圖: 程序 50"/>
          <p:cNvSpPr/>
          <p:nvPr/>
        </p:nvSpPr>
        <p:spPr>
          <a:xfrm>
            <a:off x="6713538" y="2205038"/>
            <a:ext cx="1668462" cy="1008062"/>
          </a:xfrm>
          <a:prstGeom prst="flowChartProcess">
            <a:avLst/>
          </a:prstGeom>
          <a:gradFill>
            <a:gsLst>
              <a:gs pos="0">
                <a:srgbClr val="9AD35B"/>
              </a:gs>
              <a:gs pos="35000">
                <a:srgbClr val="A6D86E"/>
              </a:gs>
              <a:gs pos="100000">
                <a:srgbClr val="C9E7A7"/>
              </a:gs>
            </a:gsLst>
          </a:gradFill>
          <a:ln>
            <a:solidFill>
              <a:srgbClr val="CCFF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Insured institution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3365500" y="3429000"/>
            <a:ext cx="0" cy="287338"/>
          </a:xfrm>
          <a:prstGeom prst="straightConnector1">
            <a:avLst/>
          </a:prstGeom>
          <a:ln w="31750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線圖說文字 1 13"/>
          <p:cNvSpPr/>
          <p:nvPr/>
        </p:nvSpPr>
        <p:spPr>
          <a:xfrm>
            <a:off x="6642100" y="4008438"/>
            <a:ext cx="1728788" cy="1081087"/>
          </a:xfrm>
          <a:prstGeom prst="borderCallout1">
            <a:avLst>
              <a:gd name="adj1" fmla="val 18750"/>
              <a:gd name="adj2" fmla="val -8333"/>
              <a:gd name="adj3" fmla="val 21602"/>
              <a:gd name="adj4" fmla="val -44683"/>
            </a:avLst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200" dirty="0">
                <a:ln>
                  <a:noFill/>
                  <a:prstDash val="dash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Delete e-data files from the system</a:t>
            </a:r>
            <a:endParaRPr lang="zh-TW" altLang="en-US" sz="2200" dirty="0">
              <a:ln>
                <a:noFill/>
                <a:prstDash val="dash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679849" y="609600"/>
            <a:ext cx="5759450" cy="576262"/>
          </a:xfrm>
          <a:prstGeom prst="roundRect">
            <a:avLst/>
          </a:prstGeom>
          <a:gradFill flip="none" rotWithShape="1">
            <a:gsLst>
              <a:gs pos="0">
                <a:srgbClr val="E597AF">
                  <a:tint val="66000"/>
                  <a:satMod val="160000"/>
                </a:srgbClr>
              </a:gs>
              <a:gs pos="50000">
                <a:srgbClr val="E597AF">
                  <a:tint val="44500"/>
                  <a:satMod val="160000"/>
                </a:srgbClr>
              </a:gs>
              <a:gs pos="100000">
                <a:srgbClr val="E597A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E-data Files Inspection Flow</a:t>
            </a:r>
            <a:endParaRPr lang="zh-TW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3" cstate="print"/>
          <a:srcRect t="47546" r="81137" b="20620"/>
          <a:stretch/>
        </p:blipFill>
        <p:spPr bwMode="auto">
          <a:xfrm>
            <a:off x="6705600" y="3124200"/>
            <a:ext cx="203454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4575" y="228600"/>
            <a:ext cx="7054850" cy="8874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altLang="zh-TW" sz="4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524000"/>
            <a:ext cx="64770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500"/>
              </a:spcBef>
            </a:pPr>
            <a:r>
              <a:rPr lang="en-US" altLang="zh-TW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Content of fields</a:t>
            </a:r>
            <a:endParaRPr lang="zh-TW" altLang="en-US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1813" lvl="1" indent="-358775">
              <a:lnSpc>
                <a:spcPts val="32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Code of fields with the regulatory scope</a:t>
            </a:r>
          </a:p>
          <a:p>
            <a:pPr marL="531813" lvl="1" indent="-358775">
              <a:lnSpc>
                <a:spcPts val="32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Customer ID is a PIN, BAN, BIN, Resident Visa Number(RVN) or Business Tax ID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1813" lvl="1" indent="-358775">
              <a:lnSpc>
                <a:spcPts val="32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Customer ID meet checksum formula</a:t>
            </a:r>
          </a:p>
          <a:p>
            <a:pPr marL="531813" lvl="1" indent="-358775">
              <a:lnSpc>
                <a:spcPts val="32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Different Customer IDs but have same Customer names and dates of birth or addresses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531813" lvl="1" indent="-358775">
              <a:lnSpc>
                <a:spcPts val="32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Date of birth field is between 1900/01/02 and computer system date</a:t>
            </a:r>
          </a:p>
          <a:p>
            <a:pPr marL="531813" lvl="1" indent="-358775">
              <a:lnSpc>
                <a:spcPts val="32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Accrued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interests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of time deposit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field can’t be 0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536575" lvl="1" indent="-363538">
              <a:lnSpc>
                <a:spcPts val="3200"/>
              </a:lnSpc>
              <a:spcBef>
                <a:spcPts val="500"/>
              </a:spcBef>
            </a:pP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6858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760F47E-F32C-4DF2-8DD5-95AF15271EC0}" type="slidenum">
              <a:rPr lang="zh-TW" altLang="en-US" smtClean="0">
                <a:ea typeface="ＭＳ Ｐゴシック" pitchFamily="34" charset="-128"/>
              </a:rPr>
              <a:pPr/>
              <a:t>29</a:t>
            </a:fld>
            <a:endParaRPr lang="zh-TW" altLang="en-US" dirty="0" smtClean="0">
              <a:ea typeface="ＭＳ Ｐゴシック" pitchFamily="34" charset="-128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447800" y="317227"/>
            <a:ext cx="6781800" cy="9144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Reasonableness check (1)</a:t>
            </a:r>
            <a:endParaRPr lang="en-US" altLang="zh-TW" sz="4000" b="1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3350" y="468313"/>
            <a:ext cx="6337300" cy="647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altLang="zh-TW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2590800"/>
            <a:ext cx="7543800" cy="1905000"/>
          </a:xfrm>
          <a:prstGeom prst="rect">
            <a:avLst/>
          </a:prstGeom>
        </p:spPr>
        <p:txBody>
          <a:bodyPr/>
          <a:lstStyle/>
          <a:p>
            <a:pPr marL="514350" indent="-514350" eaLnBrk="1" fontAlgn="auto" hangingPunct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 Introduction </a:t>
            </a:r>
            <a:r>
              <a:rPr lang="en-US" altLang="zh-TW" sz="4000" b="1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 CDIC (Taiwan)</a:t>
            </a:r>
          </a:p>
          <a:p>
            <a:pPr marL="514350" indent="-514350" eaLnBrk="1" fontAlgn="auto" hangingPunct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90000"/>
              <a:buFont typeface="+mj-lt"/>
              <a:buAutoNum type="arabicPeriod"/>
              <a:defRPr/>
            </a:pPr>
            <a:endParaRPr lang="en-US" altLang="zh-TW" sz="4000" b="1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6096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A1DB7F-52E5-40D5-80C6-69F928171CBA}" type="slidenum">
              <a:rPr lang="zh-TW" altLang="en-US" smtClean="0">
                <a:ea typeface="ＭＳ Ｐゴシック" pitchFamily="34" charset="-128"/>
              </a:rPr>
              <a:pPr/>
              <a:t>3</a:t>
            </a:fld>
            <a:endParaRPr lang="zh-TW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4575" y="228600"/>
            <a:ext cx="7054850" cy="8874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altLang="zh-TW" sz="4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524000"/>
            <a:ext cx="79248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-188912">
              <a:spcBef>
                <a:spcPct val="10000"/>
              </a:spcBef>
            </a:pPr>
            <a:r>
              <a:rPr lang="en-US" altLang="zh-TW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Interrelated fields of </a:t>
            </a:r>
            <a:r>
              <a:rPr lang="en-US" altLang="zh-TW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file </a:t>
            </a:r>
            <a:endParaRPr lang="en-US" altLang="zh-TW" sz="28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2300" lvl="1" indent="-354013">
              <a:spcBef>
                <a:spcPct val="10000"/>
              </a:spcBef>
              <a:buFont typeface="Wingdings" pitchFamily="2" charset="2"/>
              <a:buChar char="ü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Balance of deposits &amp; loan data file vs. accounting balance data file by account code</a:t>
            </a:r>
          </a:p>
          <a:p>
            <a:pPr marL="622300" lvl="1" indent="-354013">
              <a:spcBef>
                <a:spcPct val="10000"/>
              </a:spcBef>
              <a:buFont typeface="Wingdings" pitchFamily="2" charset="2"/>
              <a:buChar char="ü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“Customer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ID” of deposits and loan data files vs. customer basic data file</a:t>
            </a:r>
          </a:p>
          <a:p>
            <a:pPr marL="622300" lvl="1" indent="-354013">
              <a:spcBef>
                <a:spcPct val="10000"/>
              </a:spcBef>
              <a:buFont typeface="Wingdings" pitchFamily="2" charset="2"/>
              <a:buChar char="ü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Controlling account, certified and cashier‘s check list file vs. deposit data file by account no.</a:t>
            </a:r>
          </a:p>
          <a:p>
            <a:pPr marL="622300" lvl="1" indent="-354013">
              <a:spcBef>
                <a:spcPct val="10000"/>
              </a:spcBef>
              <a:buFont typeface="Wingdings" pitchFamily="2" charset="2"/>
              <a:buChar char="ü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Balance on the depositor’s passbook +(-) un-entry  transaction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balance on account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deposit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622300" lvl="1" indent="-354013">
              <a:spcBef>
                <a:spcPct val="10000"/>
              </a:spcBef>
              <a:buFont typeface="Wingdings" pitchFamily="2" charset="2"/>
              <a:buChar char="ü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Time deposits </a:t>
            </a:r>
            <a:r>
              <a:rPr kumimoji="1" lang="en-US" altLang="zh-TW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Microsoft Sans Serif" pitchFamily="34" charset="0"/>
              </a:rPr>
              <a:t>pledged as collateral file vs.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deposit file and load data file</a:t>
            </a:r>
          </a:p>
          <a:p>
            <a:pPr marL="622300" lvl="1" indent="-354013">
              <a:spcBef>
                <a:spcPct val="10000"/>
              </a:spcBef>
              <a:buFont typeface="Wingdings" pitchFamily="2" charset="2"/>
              <a:buChar char="ü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Loan guarantors file vs. loan data file and customer basic data file</a:t>
            </a:r>
            <a:endParaRPr lang="en-US" altLang="zh-TW" dirty="0" smtClean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</p:txBody>
      </p:sp>
      <p:sp>
        <p:nvSpPr>
          <p:cNvPr id="2458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6858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760F47E-F32C-4DF2-8DD5-95AF15271EC0}" type="slidenum">
              <a:rPr lang="zh-TW" altLang="en-US" smtClean="0">
                <a:ea typeface="ＭＳ Ｐゴシック" pitchFamily="34" charset="-128"/>
              </a:rPr>
              <a:pPr/>
              <a:t>30</a:t>
            </a:fld>
            <a:endParaRPr lang="zh-TW" altLang="en-US" dirty="0" smtClean="0">
              <a:ea typeface="ＭＳ Ｐゴシック" pitchFamily="34" charset="-128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31437" y="457200"/>
            <a:ext cx="7315200" cy="91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TW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Reasonableness </a:t>
            </a: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en-US" altLang="zh-TW" sz="4000" b="1" dirty="0">
                <a:solidFill>
                  <a:schemeClr val="accent2"/>
                </a:solidFill>
                <a:latin typeface="Calibri" pitchFamily="34" charset="0"/>
                <a:ea typeface="ＭＳ Ｐゴシック" pitchFamily="16" charset="-128"/>
              </a:rPr>
              <a:t> </a:t>
            </a:r>
            <a:r>
              <a:rPr lang="en-US" altLang="zh-TW" sz="4000" b="1" dirty="0" smtClean="0">
                <a:solidFill>
                  <a:schemeClr val="accent2"/>
                </a:solidFill>
                <a:latin typeface="Calibri" pitchFamily="34" charset="0"/>
                <a:ea typeface="ＭＳ Ｐゴシック" pitchFamily="16" charset="-128"/>
              </a:rPr>
              <a:t>(</a:t>
            </a:r>
            <a:r>
              <a:rPr lang="en-US" altLang="zh-TW" sz="4000" b="1" dirty="0" smtClean="0">
                <a:solidFill>
                  <a:schemeClr val="accent2"/>
                </a:solidFill>
                <a:latin typeface="Calibri" pitchFamily="34" charset="0"/>
                <a:ea typeface="標楷體"/>
              </a:rPr>
              <a:t>2</a:t>
            </a:r>
            <a:r>
              <a:rPr lang="en-US" altLang="zh-TW" sz="4000" b="1" dirty="0" smtClean="0">
                <a:solidFill>
                  <a:schemeClr val="accent2"/>
                </a:solidFill>
                <a:latin typeface="Calibri" pitchFamily="34" charset="0"/>
                <a:ea typeface="ＭＳ Ｐゴシック" pitchFamily="16" charset="-128"/>
              </a:rPr>
              <a:t>)</a:t>
            </a:r>
            <a:endParaRPr lang="zh-TW" altLang="en-US" sz="4000" b="1" dirty="0">
              <a:solidFill>
                <a:schemeClr val="accent2"/>
              </a:solidFill>
              <a:latin typeface="Calibri" pitchFamily="34" charset="0"/>
            </a:endParaRPr>
          </a:p>
          <a:p>
            <a:pPr lvl="0">
              <a:defRPr/>
            </a:pPr>
            <a:endParaRPr lang="en-US" altLang="zh-TW" sz="4000" b="1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20725" y="533400"/>
            <a:ext cx="7702550" cy="647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On-site </a:t>
            </a:r>
            <a:r>
              <a:rPr lang="en-US" altLang="zh-TW" sz="3600" b="1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Inspection Deficiencies 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1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565275"/>
            <a:ext cx="7239000" cy="4911725"/>
          </a:xfrm>
          <a:prstGeom prst="rect">
            <a:avLst/>
          </a:prstGeom>
        </p:spPr>
        <p:txBody>
          <a:bodyPr lIns="36000" tIns="36000" rIns="36000" bIns="36000"/>
          <a:lstStyle/>
          <a:p>
            <a:pPr marL="450850" indent="-45085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0000"/>
              <a:defRPr/>
            </a:pPr>
            <a:r>
              <a:rPr lang="en-US" altLang="zh-TW" sz="2600" dirty="0">
                <a:solidFill>
                  <a:srgbClr val="AE0A5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i.</a:t>
            </a:r>
            <a:r>
              <a:rPr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   Part of the e-data files are incomplete, e.g. loan guarantors </a:t>
            </a:r>
            <a:r>
              <a:rPr lang="en-US" altLang="zh-TW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file</a:t>
            </a:r>
            <a:endParaRPr lang="en-US" altLang="zh-TW" sz="26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0850" indent="-45085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0000"/>
              <a:defRPr/>
            </a:pPr>
            <a:r>
              <a:rPr lang="en-US" altLang="zh-TW" sz="2600" dirty="0">
                <a:solidFill>
                  <a:srgbClr val="AE0A5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ii.  </a:t>
            </a:r>
            <a:r>
              <a:rPr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The content of some fields is incorrect or </a:t>
            </a:r>
            <a:r>
              <a:rPr lang="en-US" altLang="zh-TW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blank</a:t>
            </a:r>
            <a:endParaRPr lang="en-US" altLang="zh-TW" sz="26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0850" indent="-45085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60000"/>
              <a:defRPr/>
            </a:pPr>
            <a:r>
              <a:rPr lang="en-US" altLang="zh-TW" sz="2600" dirty="0">
                <a:solidFill>
                  <a:srgbClr val="AE0A5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iii. </a:t>
            </a:r>
            <a:r>
              <a:rPr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Individual customer uses different customer ID number to hold many deposit </a:t>
            </a:r>
            <a:r>
              <a:rPr lang="en-US" altLang="zh-TW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accounts</a:t>
            </a:r>
          </a:p>
          <a:p>
            <a:pPr marL="363538" indent="-363538">
              <a:lnSpc>
                <a:spcPts val="4200"/>
              </a:lnSpc>
              <a:spcBef>
                <a:spcPts val="600"/>
              </a:spcBef>
              <a:buClr>
                <a:srgbClr val="C00000"/>
              </a:buClr>
              <a:buSzPct val="60000"/>
            </a:pPr>
            <a:r>
              <a:rPr lang="en-US" altLang="zh-TW" sz="2600" dirty="0" smtClean="0">
                <a:solidFill>
                  <a:srgbClr val="AE0A5C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The “accrued interest” field under the deposit files is not calculated till the inspection standard date or shows “0”</a:t>
            </a:r>
            <a:endParaRPr lang="en-US" altLang="zh-TW" sz="26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8132" name="投影片編號版面配置區 2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6CFFE9-FD3C-458A-977A-A9D8683453CE}" type="slidenum">
              <a:rPr lang="zh-TW" altLang="en-US" smtClean="0">
                <a:ea typeface="ＭＳ Ｐゴシック" pitchFamily="34" charset="-128"/>
              </a:rPr>
              <a:pPr/>
              <a:t>31</a:t>
            </a:fld>
            <a:endParaRPr lang="zh-TW" altLang="en-US" smtClean="0">
              <a:ea typeface="ＭＳ Ｐゴシック" pitchFamily="34" charset="-128"/>
            </a:endParaRPr>
          </a:p>
        </p:txBody>
      </p:sp>
      <p:pic>
        <p:nvPicPr>
          <p:cNvPr id="48133" name="Picture 4" descr="C:\Documents and Settings\c551\Local Settings\Temporary Internet Files\Content.IE5\1SUH0GTP\MC9004291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805" y="5457825"/>
            <a:ext cx="10842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36" descr="C:\Documents and Settings\c551\Local Settings\Temporary Internet Files\Content.IE5\UD319UFZ\MC9003898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3962400"/>
            <a:ext cx="11906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9"/>
          <p:cNvSpPr txBox="1">
            <a:spLocks noChangeArrowheads="1"/>
          </p:cNvSpPr>
          <p:nvPr/>
        </p:nvSpPr>
        <p:spPr bwMode="auto">
          <a:xfrm>
            <a:off x="685800" y="1565275"/>
            <a:ext cx="771525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3538" indent="-363538">
              <a:lnSpc>
                <a:spcPts val="4000"/>
              </a:lnSpc>
              <a:spcBef>
                <a:spcPts val="300"/>
              </a:spcBef>
              <a:buClr>
                <a:srgbClr val="C00000"/>
              </a:buClr>
              <a:buSzPct val="60000"/>
            </a:pPr>
            <a:r>
              <a:rPr lang="en-US" altLang="zh-TW" sz="2600" dirty="0" smtClean="0">
                <a:solidFill>
                  <a:srgbClr val="AE0A5C"/>
                </a:solidFill>
                <a:latin typeface="Times New Roman" pitchFamily="18" charset="0"/>
                <a:cs typeface="Times New Roman" pitchFamily="18" charset="0"/>
              </a:rPr>
              <a:t>v. 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Inconsistency among interrelated fields of cross-files</a:t>
            </a:r>
          </a:p>
          <a:p>
            <a:pPr marL="539750" indent="-539750">
              <a:lnSpc>
                <a:spcPts val="4000"/>
              </a:lnSpc>
              <a:spcBef>
                <a:spcPts val="300"/>
              </a:spcBef>
              <a:buClr>
                <a:srgbClr val="C00000"/>
              </a:buClr>
              <a:buSzPct val="60000"/>
            </a:pPr>
            <a:r>
              <a:rPr lang="en-US" altLang="zh-TW" sz="2600" dirty="0" smtClean="0">
                <a:solidFill>
                  <a:srgbClr val="AE0A5C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Operation of establishing e-data files is not included in the internal audit of insured institutions</a:t>
            </a:r>
          </a:p>
          <a:p>
            <a:pPr marL="539750" indent="-539750">
              <a:lnSpc>
                <a:spcPts val="4000"/>
              </a:lnSpc>
              <a:spcBef>
                <a:spcPts val="300"/>
              </a:spcBef>
              <a:buClr>
                <a:srgbClr val="C00000"/>
              </a:buClr>
              <a:buSzPct val="60000"/>
            </a:pPr>
            <a:r>
              <a:rPr lang="en-US" altLang="zh-TW" sz="2600" dirty="0" smtClean="0">
                <a:solidFill>
                  <a:srgbClr val="AE0A5C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en-US" altLang="zh-TW" sz="2600" dirty="0">
                <a:solidFill>
                  <a:srgbClr val="AE0A5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In respect of joint accounts and dormant custodian accounts, the detailed information of related customers is not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complete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marL="539750" indent="-539750">
              <a:lnSpc>
                <a:spcPts val="4000"/>
              </a:lnSpc>
              <a:spcBef>
                <a:spcPts val="300"/>
              </a:spcBef>
              <a:buClr>
                <a:srgbClr val="C00000"/>
              </a:buClr>
              <a:buSzPct val="60000"/>
            </a:pPr>
            <a:r>
              <a:rPr lang="en-US" altLang="zh-TW" sz="2600" dirty="0">
                <a:solidFill>
                  <a:srgbClr val="AE0A5C"/>
                </a:solidFill>
                <a:latin typeface="Times New Roman" pitchFamily="18" charset="0"/>
                <a:cs typeface="Times New Roman" pitchFamily="18" charset="0"/>
              </a:rPr>
              <a:t>viii.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The depositors’ information, like address and telephone number, is incomplete or not updated. This may have impact on the delivery of payout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notice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投影片編號版面配置區 2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A515C6-F68D-47A4-BE0C-BA7412A3E14D}" type="slidenum">
              <a:rPr lang="zh-TW" altLang="en-US" smtClean="0">
                <a:ea typeface="ＭＳ Ｐゴシック" pitchFamily="34" charset="-128"/>
              </a:rPr>
              <a:pPr/>
              <a:t>32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720725" y="468313"/>
            <a:ext cx="7702550" cy="647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On-site </a:t>
            </a:r>
            <a:r>
              <a:rPr lang="en-US" altLang="zh-TW" sz="3600" b="1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Inspection Deficiencies 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2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5AA974-B7DA-437C-AEE6-336773A15BCA}" type="slidenum">
              <a:rPr lang="en-US" altLang="zh-TW" smtClean="0">
                <a:ea typeface="ＭＳ Ｐゴシック" pitchFamily="34" charset="-128"/>
              </a:rPr>
              <a:pPr/>
              <a:t>33</a:t>
            </a:fld>
            <a:endParaRPr lang="en-US" altLang="zh-TW" smtClean="0">
              <a:ea typeface="ＭＳ Ｐゴシック" pitchFamily="34" charset="-128"/>
            </a:endParaRP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title"/>
          </p:nvPr>
        </p:nvSpPr>
        <p:spPr>
          <a:xfrm>
            <a:off x="1714500" y="228600"/>
            <a:ext cx="6057900" cy="811213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Payout Flowchart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09600" y="1219200"/>
            <a:ext cx="8191500" cy="5329515"/>
            <a:chOff x="723900" y="1371600"/>
            <a:chExt cx="8191500" cy="5329515"/>
          </a:xfrm>
        </p:grpSpPr>
        <p:sp>
          <p:nvSpPr>
            <p:cNvPr id="489474" name="Text Box 2"/>
            <p:cNvSpPr txBox="1">
              <a:spLocks noChangeArrowheads="1"/>
            </p:cNvSpPr>
            <p:nvPr/>
          </p:nvSpPr>
          <p:spPr bwMode="auto">
            <a:xfrm>
              <a:off x="1371600" y="51054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zh-TW" altLang="zh-TW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489477" name="Line 5"/>
            <p:cNvSpPr>
              <a:spLocks noChangeShapeType="1"/>
            </p:cNvSpPr>
            <p:nvPr/>
          </p:nvSpPr>
          <p:spPr bwMode="auto">
            <a:xfrm>
              <a:off x="4572000" y="3733800"/>
              <a:ext cx="0" cy="228600"/>
            </a:xfrm>
            <a:prstGeom prst="line">
              <a:avLst/>
            </a:prstGeom>
            <a:noFill/>
            <a:ln w="25400">
              <a:noFill/>
              <a:round/>
              <a:headEnd/>
              <a:tailEnd/>
            </a:ln>
            <a:effectLst>
              <a:outerShdw dist="101600" dir="2700000" algn="ctr" rotWithShape="0">
                <a:srgbClr val="6399AB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 sz="1800">
                <a:latin typeface="Times New Roman" pitchFamily="18" charset="0"/>
                <a:ea typeface="ＭＳ Ｐゴシック" pitchFamily="16" charset="-128"/>
                <a:cs typeface="Times New Roman" pitchFamily="18" charset="0"/>
              </a:endParaRPr>
            </a:p>
          </p:txBody>
        </p:sp>
        <p:sp>
          <p:nvSpPr>
            <p:cNvPr id="32776" name="AutoShape 51"/>
            <p:cNvSpPr>
              <a:spLocks noChangeArrowheads="1"/>
            </p:cNvSpPr>
            <p:nvPr/>
          </p:nvSpPr>
          <p:spPr bwMode="auto">
            <a:xfrm flipH="1">
              <a:off x="5562599" y="2286000"/>
              <a:ext cx="3352799" cy="457200"/>
            </a:xfrm>
            <a:custGeom>
              <a:avLst/>
              <a:gdLst>
                <a:gd name="T0" fmla="*/ 2963654 w 21600"/>
                <a:gd name="T1" fmla="*/ 0 h 21600"/>
                <a:gd name="T2" fmla="*/ 0 w 21600"/>
                <a:gd name="T3" fmla="*/ 228600 h 21600"/>
                <a:gd name="T4" fmla="*/ 2963654 w 21600"/>
                <a:gd name="T5" fmla="*/ 457200 h 21600"/>
                <a:gd name="T6" fmla="*/ 3276600 w 21600"/>
                <a:gd name="T7" fmla="*/ 2286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3487 h 21600"/>
                <a:gd name="T14" fmla="*/ 20203 w 21600"/>
                <a:gd name="T15" fmla="*/ 181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537" y="0"/>
                  </a:moveTo>
                  <a:lnTo>
                    <a:pt x="19537" y="3487"/>
                  </a:lnTo>
                  <a:lnTo>
                    <a:pt x="3375" y="3487"/>
                  </a:lnTo>
                  <a:lnTo>
                    <a:pt x="3375" y="18113"/>
                  </a:lnTo>
                  <a:lnTo>
                    <a:pt x="19537" y="18113"/>
                  </a:lnTo>
                  <a:lnTo>
                    <a:pt x="1953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487"/>
                  </a:moveTo>
                  <a:lnTo>
                    <a:pt x="1350" y="18113"/>
                  </a:lnTo>
                  <a:lnTo>
                    <a:pt x="2700" y="18113"/>
                  </a:lnTo>
                  <a:lnTo>
                    <a:pt x="2700" y="3487"/>
                  </a:lnTo>
                  <a:close/>
                </a:path>
                <a:path w="21600" h="21600">
                  <a:moveTo>
                    <a:pt x="0" y="3487"/>
                  </a:moveTo>
                  <a:lnTo>
                    <a:pt x="0" y="18113"/>
                  </a:lnTo>
                  <a:lnTo>
                    <a:pt x="675" y="18113"/>
                  </a:lnTo>
                  <a:lnTo>
                    <a:pt x="675" y="3487"/>
                  </a:lnTo>
                  <a:close/>
                </a:path>
              </a:pathLst>
            </a:custGeom>
            <a:solidFill>
              <a:srgbClr val="CC66FF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1800" b="1" dirty="0">
                  <a:solidFill>
                    <a:srgbClr val="1C1C1C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e-data </a:t>
              </a:r>
              <a:r>
                <a:rPr lang="en-US" altLang="zh-TW" sz="1800" b="1" dirty="0" err="1" smtClean="0">
                  <a:solidFill>
                    <a:srgbClr val="1C1C1C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fiel</a:t>
              </a:r>
              <a:r>
                <a:rPr lang="en-US" altLang="zh-TW" sz="1800" b="1" dirty="0" smtClean="0">
                  <a:solidFill>
                    <a:srgbClr val="1C1C1C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Inspection System</a:t>
              </a:r>
              <a:endParaRPr lang="en-US" altLang="zh-TW" sz="1800" b="1" dirty="0">
                <a:solidFill>
                  <a:srgbClr val="1C1C1C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2777" name="AutoShape 55"/>
            <p:cNvSpPr>
              <a:spLocks noChangeArrowheads="1"/>
            </p:cNvSpPr>
            <p:nvPr/>
          </p:nvSpPr>
          <p:spPr bwMode="auto">
            <a:xfrm flipH="1">
              <a:off x="4419600" y="2971800"/>
              <a:ext cx="4495800" cy="457200"/>
            </a:xfrm>
            <a:custGeom>
              <a:avLst/>
              <a:gdLst>
                <a:gd name="T0" fmla="*/ 4135332 w 21600"/>
                <a:gd name="T1" fmla="*/ 0 h 21600"/>
                <a:gd name="T2" fmla="*/ 0 w 21600"/>
                <a:gd name="T3" fmla="*/ 228600 h 21600"/>
                <a:gd name="T4" fmla="*/ 4135332 w 21600"/>
                <a:gd name="T5" fmla="*/ 457200 h 21600"/>
                <a:gd name="T6" fmla="*/ 4572000 w 21600"/>
                <a:gd name="T7" fmla="*/ 2286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3487 h 21600"/>
                <a:gd name="T14" fmla="*/ 20203 w 21600"/>
                <a:gd name="T15" fmla="*/ 181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537" y="0"/>
                  </a:moveTo>
                  <a:lnTo>
                    <a:pt x="19537" y="3487"/>
                  </a:lnTo>
                  <a:lnTo>
                    <a:pt x="3375" y="3487"/>
                  </a:lnTo>
                  <a:lnTo>
                    <a:pt x="3375" y="18113"/>
                  </a:lnTo>
                  <a:lnTo>
                    <a:pt x="19537" y="18113"/>
                  </a:lnTo>
                  <a:lnTo>
                    <a:pt x="19537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487"/>
                  </a:moveTo>
                  <a:lnTo>
                    <a:pt x="1350" y="18113"/>
                  </a:lnTo>
                  <a:lnTo>
                    <a:pt x="2700" y="18113"/>
                  </a:lnTo>
                  <a:lnTo>
                    <a:pt x="2700" y="3487"/>
                  </a:lnTo>
                  <a:close/>
                </a:path>
                <a:path w="21600" h="21600">
                  <a:moveTo>
                    <a:pt x="0" y="3487"/>
                  </a:moveTo>
                  <a:lnTo>
                    <a:pt x="0" y="18113"/>
                  </a:lnTo>
                  <a:lnTo>
                    <a:pt x="675" y="18113"/>
                  </a:lnTo>
                  <a:lnTo>
                    <a:pt x="675" y="3487"/>
                  </a:lnTo>
                  <a:close/>
                </a:path>
              </a:pathLst>
            </a:custGeom>
            <a:solidFill>
              <a:srgbClr val="CC66FF"/>
            </a:solidFill>
            <a:ln w="25400">
              <a:solidFill>
                <a:srgbClr val="CC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1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Payout &amp; Advance Dividend </a:t>
              </a:r>
              <a:r>
                <a:rPr lang="en-US" altLang="zh-TW" sz="1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TW" sz="1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System</a:t>
              </a:r>
            </a:p>
          </p:txBody>
        </p:sp>
        <p:sp>
          <p:nvSpPr>
            <p:cNvPr id="32778" name="Rectangle 57"/>
            <p:cNvSpPr>
              <a:spLocks noChangeArrowheads="1"/>
            </p:cNvSpPr>
            <p:nvPr/>
          </p:nvSpPr>
          <p:spPr bwMode="auto">
            <a:xfrm>
              <a:off x="2133600" y="1371600"/>
              <a:ext cx="3429000" cy="369888"/>
            </a:xfrm>
            <a:prstGeom prst="rect">
              <a:avLst/>
            </a:prstGeom>
            <a:solidFill>
              <a:srgbClr val="00E8AB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60000"/>
                </a:lnSpc>
              </a:pPr>
              <a:r>
                <a:rPr lang="en-US" altLang="zh-TW" sz="2200" b="1" dirty="0">
                  <a:latin typeface="Times New Roman" pitchFamily="18" charset="0"/>
                  <a:cs typeface="Times New Roman" pitchFamily="18" charset="0"/>
                </a:rPr>
                <a:t>CDIC</a:t>
              </a:r>
            </a:p>
          </p:txBody>
        </p:sp>
        <p:sp>
          <p:nvSpPr>
            <p:cNvPr id="32779" name="Rectangle 58"/>
            <p:cNvSpPr>
              <a:spLocks noChangeArrowheads="1"/>
            </p:cNvSpPr>
            <p:nvPr/>
          </p:nvSpPr>
          <p:spPr bwMode="auto">
            <a:xfrm>
              <a:off x="2133600" y="1754188"/>
              <a:ext cx="1757363" cy="442912"/>
            </a:xfrm>
            <a:prstGeom prst="rect">
              <a:avLst/>
            </a:prstGeom>
            <a:solidFill>
              <a:srgbClr val="A7D7DB"/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Insurer</a:t>
              </a:r>
            </a:p>
          </p:txBody>
        </p:sp>
        <p:sp>
          <p:nvSpPr>
            <p:cNvPr id="32780" name="Rectangle 59"/>
            <p:cNvSpPr>
              <a:spLocks noChangeArrowheads="1"/>
            </p:cNvSpPr>
            <p:nvPr/>
          </p:nvSpPr>
          <p:spPr bwMode="auto">
            <a:xfrm>
              <a:off x="3886200" y="1754188"/>
              <a:ext cx="1676400" cy="442912"/>
            </a:xfrm>
            <a:prstGeom prst="rect">
              <a:avLst/>
            </a:prstGeom>
            <a:solidFill>
              <a:srgbClr val="CCFFCC"/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Receiver</a:t>
              </a:r>
            </a:p>
          </p:txBody>
        </p:sp>
        <p:sp>
          <p:nvSpPr>
            <p:cNvPr id="32781" name="Rectangle 60"/>
            <p:cNvSpPr>
              <a:spLocks noChangeArrowheads="1"/>
            </p:cNvSpPr>
            <p:nvPr/>
          </p:nvSpPr>
          <p:spPr bwMode="auto">
            <a:xfrm>
              <a:off x="2057400" y="2439988"/>
              <a:ext cx="3440113" cy="44291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60000"/>
                </a:lnSpc>
              </a:pPr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Before closure: preparation</a:t>
              </a:r>
            </a:p>
          </p:txBody>
        </p:sp>
        <p:sp>
          <p:nvSpPr>
            <p:cNvPr id="32782" name="Line 61"/>
            <p:cNvSpPr>
              <a:spLocks noChangeShapeType="1"/>
            </p:cNvSpPr>
            <p:nvPr/>
          </p:nvSpPr>
          <p:spPr bwMode="auto">
            <a:xfrm>
              <a:off x="2895600" y="2211388"/>
              <a:ext cx="147638" cy="22225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3" name="Line 62"/>
            <p:cNvSpPr>
              <a:spLocks noChangeShapeType="1"/>
            </p:cNvSpPr>
            <p:nvPr/>
          </p:nvSpPr>
          <p:spPr bwMode="auto">
            <a:xfrm flipH="1">
              <a:off x="4572000" y="2211388"/>
              <a:ext cx="146050" cy="22225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4" name="Rectangle 63"/>
            <p:cNvSpPr>
              <a:spLocks noChangeArrowheads="1"/>
            </p:cNvSpPr>
            <p:nvPr/>
          </p:nvSpPr>
          <p:spPr bwMode="auto">
            <a:xfrm>
              <a:off x="990600" y="3509963"/>
              <a:ext cx="5929313" cy="444500"/>
            </a:xfrm>
            <a:prstGeom prst="rect">
              <a:avLst/>
            </a:prstGeom>
            <a:solidFill>
              <a:srgbClr val="FFCC99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At closure: deal with payout &amp; advance dividend data </a:t>
              </a:r>
            </a:p>
          </p:txBody>
        </p:sp>
        <p:sp>
          <p:nvSpPr>
            <p:cNvPr id="32785" name="Line 64"/>
            <p:cNvSpPr>
              <a:spLocks noChangeShapeType="1"/>
            </p:cNvSpPr>
            <p:nvPr/>
          </p:nvSpPr>
          <p:spPr bwMode="auto">
            <a:xfrm>
              <a:off x="3886200" y="2898775"/>
              <a:ext cx="0" cy="534988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6" name="Rectangle 65"/>
            <p:cNvSpPr>
              <a:spLocks noChangeArrowheads="1"/>
            </p:cNvSpPr>
            <p:nvPr/>
          </p:nvSpPr>
          <p:spPr bwMode="auto">
            <a:xfrm>
              <a:off x="2057400" y="4121150"/>
              <a:ext cx="3440113" cy="442913"/>
            </a:xfrm>
            <a:prstGeom prst="rect">
              <a:avLst/>
            </a:prstGeom>
            <a:solidFill>
              <a:srgbClr val="CCCCFF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Maintenance of data</a:t>
              </a:r>
            </a:p>
          </p:txBody>
        </p:sp>
        <p:sp>
          <p:nvSpPr>
            <p:cNvPr id="32787" name="Text Box 66"/>
            <p:cNvSpPr txBox="1">
              <a:spLocks noChangeArrowheads="1"/>
            </p:cNvSpPr>
            <p:nvPr/>
          </p:nvSpPr>
          <p:spPr bwMode="auto">
            <a:xfrm>
              <a:off x="3657600" y="3814763"/>
              <a:ext cx="43973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800" b="1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2788" name="Rectangle 67"/>
            <p:cNvSpPr>
              <a:spLocks noChangeArrowheads="1"/>
            </p:cNvSpPr>
            <p:nvPr/>
          </p:nvSpPr>
          <p:spPr bwMode="auto">
            <a:xfrm>
              <a:off x="4343400" y="4808538"/>
              <a:ext cx="4267200" cy="763587"/>
            </a:xfrm>
            <a:prstGeom prst="rect">
              <a:avLst/>
            </a:prstGeom>
            <a:solidFill>
              <a:srgbClr val="FFFFCF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800" b="1" dirty="0" smtClean="0">
                  <a:latin typeface="Times New Roman" pitchFamily="18" charset="0"/>
                  <a:cs typeface="Times New Roman" pitchFamily="18" charset="0"/>
                </a:rPr>
                <a:t>Dividend </a:t>
              </a:r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of proceeds of liquidation</a:t>
              </a:r>
            </a:p>
            <a:p>
              <a:pPr algn="ctr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to uninsured depositors and creditors</a:t>
              </a:r>
              <a:endParaRPr lang="en-US" altLang="zh-TW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9" name="Rectangle 68"/>
            <p:cNvSpPr>
              <a:spLocks noChangeArrowheads="1"/>
            </p:cNvSpPr>
            <p:nvPr/>
          </p:nvSpPr>
          <p:spPr bwMode="auto">
            <a:xfrm>
              <a:off x="990600" y="4808538"/>
              <a:ext cx="3221038" cy="457200"/>
            </a:xfrm>
            <a:prstGeom prst="rect">
              <a:avLst/>
            </a:prstGeom>
            <a:solidFill>
              <a:srgbClr val="FFFFCF"/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Payout to insured depositors</a:t>
              </a:r>
            </a:p>
          </p:txBody>
        </p:sp>
        <p:sp>
          <p:nvSpPr>
            <p:cNvPr id="32790" name="Rectangle 69"/>
            <p:cNvSpPr>
              <a:spLocks noChangeArrowheads="1"/>
            </p:cNvSpPr>
            <p:nvPr/>
          </p:nvSpPr>
          <p:spPr bwMode="auto">
            <a:xfrm>
              <a:off x="1063625" y="5716865"/>
              <a:ext cx="3221038" cy="374650"/>
            </a:xfrm>
            <a:prstGeom prst="rect">
              <a:avLst/>
            </a:prstGeom>
            <a:solidFill>
              <a:srgbClr val="FFE5FF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Payout termination</a:t>
              </a:r>
            </a:p>
          </p:txBody>
        </p:sp>
        <p:sp>
          <p:nvSpPr>
            <p:cNvPr id="32791" name="Rectangle 70"/>
            <p:cNvSpPr>
              <a:spLocks noChangeArrowheads="1"/>
            </p:cNvSpPr>
            <p:nvPr/>
          </p:nvSpPr>
          <p:spPr bwMode="auto">
            <a:xfrm>
              <a:off x="2552699" y="6331228"/>
              <a:ext cx="2944813" cy="369887"/>
            </a:xfrm>
            <a:prstGeom prst="rect">
              <a:avLst/>
            </a:prstGeom>
            <a:solidFill>
              <a:srgbClr val="66CCFF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Liquidation completion</a:t>
              </a:r>
            </a:p>
          </p:txBody>
        </p:sp>
        <p:sp>
          <p:nvSpPr>
            <p:cNvPr id="32792" name="Line 71"/>
            <p:cNvSpPr>
              <a:spLocks noChangeShapeType="1"/>
            </p:cNvSpPr>
            <p:nvPr/>
          </p:nvSpPr>
          <p:spPr bwMode="auto">
            <a:xfrm flipH="1">
              <a:off x="2771361" y="4567514"/>
              <a:ext cx="218665" cy="241024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3" name="Line 72"/>
            <p:cNvSpPr>
              <a:spLocks noChangeShapeType="1"/>
            </p:cNvSpPr>
            <p:nvPr/>
          </p:nvSpPr>
          <p:spPr bwMode="auto">
            <a:xfrm>
              <a:off x="4800600" y="4578350"/>
              <a:ext cx="292894" cy="230188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4" name="Line 73"/>
            <p:cNvSpPr>
              <a:spLocks noChangeShapeType="1"/>
            </p:cNvSpPr>
            <p:nvPr/>
          </p:nvSpPr>
          <p:spPr bwMode="auto">
            <a:xfrm flipH="1">
              <a:off x="4419600" y="5638799"/>
              <a:ext cx="876300" cy="627063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5" name="Line 74"/>
            <p:cNvSpPr>
              <a:spLocks noChangeShapeType="1"/>
            </p:cNvSpPr>
            <p:nvPr/>
          </p:nvSpPr>
          <p:spPr bwMode="auto">
            <a:xfrm>
              <a:off x="2943225" y="5953125"/>
              <a:ext cx="219075" cy="3016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6" name="Line 75"/>
            <p:cNvSpPr>
              <a:spLocks noChangeShapeType="1"/>
            </p:cNvSpPr>
            <p:nvPr/>
          </p:nvSpPr>
          <p:spPr bwMode="auto">
            <a:xfrm>
              <a:off x="2852737" y="5334000"/>
              <a:ext cx="4763" cy="246063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7" name="Text Box 76"/>
            <p:cNvSpPr txBox="1">
              <a:spLocks noChangeArrowheads="1"/>
            </p:cNvSpPr>
            <p:nvPr/>
          </p:nvSpPr>
          <p:spPr bwMode="auto">
            <a:xfrm>
              <a:off x="723900" y="5345668"/>
              <a:ext cx="24765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(CDIC subrogation)</a:t>
              </a:r>
            </a:p>
          </p:txBody>
        </p:sp>
      </p:grp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96A07-8E1A-413A-BC51-ECF62F63DB17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1371600" y="5105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endParaRPr lang="zh-TW" altLang="zh-TW" sz="1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ts val="38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altLang="zh-TW" sz="2800" b="1" dirty="0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Schedule of </a:t>
            </a:r>
            <a:r>
              <a:rPr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developing </a:t>
            </a:r>
            <a:r>
              <a:rPr lang="en-US" altLang="zh-TW" sz="2800" b="1" dirty="0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the IT System</a:t>
            </a:r>
            <a:endParaRPr lang="en-US" altLang="zh-TW" sz="2600" b="1" dirty="0">
              <a:solidFill>
                <a:srgbClr val="1C1C1C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742950" lvl="1" indent="-285750" algn="l">
              <a:lnSpc>
                <a:spcPts val="3800"/>
              </a:lnSpc>
              <a:spcBef>
                <a:spcPts val="500"/>
              </a:spcBef>
              <a:buFontTx/>
              <a:buChar char="•"/>
            </a:pPr>
            <a:r>
              <a:rPr lang="en-US" altLang="zh-TW" sz="2600" b="1" dirty="0">
                <a:solidFill>
                  <a:srgbClr val="1C1C1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</a:t>
            </a:r>
            <a:r>
              <a:rPr lang="en-US" altLang="zh-TW" sz="2600" b="1" baseline="30000" dirty="0">
                <a:solidFill>
                  <a:srgbClr val="1C1C1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st</a:t>
            </a:r>
            <a:r>
              <a:rPr lang="en-US" altLang="zh-TW" sz="2600" b="1" dirty="0">
                <a:solidFill>
                  <a:srgbClr val="1C1C1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stage </a:t>
            </a:r>
            <a:r>
              <a:rPr lang="en-US" altLang="zh-TW" sz="2600" b="1" dirty="0" smtClean="0">
                <a:solidFill>
                  <a:srgbClr val="1C1C1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(by the end of 2011</a:t>
            </a:r>
            <a:r>
              <a:rPr lang="en-US" altLang="zh-TW" sz="2600" b="1" dirty="0">
                <a:solidFill>
                  <a:srgbClr val="1C1C1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endParaRPr lang="en-US" altLang="zh-TW" sz="2400" dirty="0">
              <a:solidFill>
                <a:srgbClr val="333333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1143000" lvl="2" indent="-228600">
              <a:lnSpc>
                <a:spcPts val="3800"/>
              </a:lnSpc>
              <a:spcBef>
                <a:spcPts val="500"/>
              </a:spcBef>
              <a:buFontTx/>
              <a:buChar char="•"/>
            </a:pP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Simple payout without netting and 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on-line processing for all payout locations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>
              <a:lnSpc>
                <a:spcPts val="3800"/>
              </a:lnSpc>
              <a:spcBef>
                <a:spcPts val="500"/>
              </a:spcBef>
              <a:buFontTx/>
              <a:buChar char="•"/>
            </a:pPr>
            <a:r>
              <a:rPr lang="en-US" altLang="zh-TW" sz="2600" b="1" dirty="0">
                <a:solidFill>
                  <a:srgbClr val="1C1C1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2</a:t>
            </a:r>
            <a:r>
              <a:rPr lang="en-US" altLang="zh-TW" sz="2600" b="1" baseline="30000" dirty="0">
                <a:solidFill>
                  <a:srgbClr val="1C1C1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nd</a:t>
            </a:r>
            <a:r>
              <a:rPr lang="en-US" altLang="zh-TW" sz="2600" b="1" dirty="0">
                <a:solidFill>
                  <a:srgbClr val="1C1C1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stage </a:t>
            </a:r>
            <a:r>
              <a:rPr lang="en-US" altLang="zh-TW" sz="2600" b="1" dirty="0" smtClean="0">
                <a:solidFill>
                  <a:srgbClr val="1C1C1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(by the end of 2013)</a:t>
            </a:r>
            <a:endParaRPr lang="en-US" altLang="zh-TW" sz="2600" dirty="0">
              <a:solidFill>
                <a:srgbClr val="1C1C1C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1143000" lvl="2" indent="-228600" algn="l">
              <a:lnSpc>
                <a:spcPts val="3800"/>
              </a:lnSpc>
              <a:spcBef>
                <a:spcPts val="500"/>
              </a:spcBef>
              <a:buFontTx/>
              <a:buChar char="•"/>
            </a:pP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Whole payout system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completed</a:t>
            </a:r>
          </a:p>
          <a:p>
            <a:pPr marL="342900" indent="-342900" algn="l">
              <a:lnSpc>
                <a:spcPts val="3800"/>
              </a:lnSpc>
              <a:spcBef>
                <a:spcPts val="500"/>
              </a:spcBef>
              <a:buFont typeface="Wingdings" pitchFamily="2" charset="2"/>
              <a:buChar char="§"/>
            </a:pPr>
            <a:r>
              <a:rPr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Payout simulation plan </a:t>
            </a:r>
          </a:p>
          <a:p>
            <a:pPr marL="742950" lvl="1" indent="-285750">
              <a:lnSpc>
                <a:spcPts val="3800"/>
              </a:lnSpc>
              <a:spcBef>
                <a:spcPts val="500"/>
              </a:spcBef>
              <a:buFontTx/>
              <a:buChar char="•"/>
            </a:pPr>
            <a:r>
              <a:rPr lang="en-US" altLang="zh-TW" sz="2600" dirty="0" smtClean="0">
                <a:solidFill>
                  <a:srgbClr val="1C1C1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Scheduled to conduct simulations</a:t>
            </a:r>
            <a:endParaRPr lang="en-US" altLang="zh-TW" sz="2600" dirty="0">
              <a:solidFill>
                <a:srgbClr val="1C1C1C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762000" y="407987"/>
            <a:ext cx="81534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TW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Payout &amp; Advance Dividend IT System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3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投影片編號版面配置區 2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A515C6-F68D-47A4-BE0C-BA7412A3E14D}" type="slidenum">
              <a:rPr lang="zh-TW" altLang="en-US" smtClean="0">
                <a:ea typeface="ＭＳ Ｐゴシック" pitchFamily="34" charset="-128"/>
              </a:rPr>
              <a:pPr/>
              <a:t>35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781205" y="228600"/>
            <a:ext cx="7702550" cy="114299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System </a:t>
            </a: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Enhancements</a:t>
            </a:r>
            <a:endParaRPr lang="zh-TW" altLang="en-US" sz="4000" b="1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Inspection of the E-data Files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09600" y="1828800"/>
            <a:ext cx="8337995" cy="4191000"/>
            <a:chOff x="653605" y="1828800"/>
            <a:chExt cx="8337995" cy="4191000"/>
          </a:xfrm>
        </p:grpSpPr>
        <p:pic>
          <p:nvPicPr>
            <p:cNvPr id="1034" name="Picture 10" descr="http://learn2bank.net/L2B/images/icon_computer_network_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4267200"/>
              <a:ext cx="1905000" cy="1752600"/>
            </a:xfrm>
            <a:prstGeom prst="rect">
              <a:avLst/>
            </a:prstGeom>
            <a:noFill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3200" y="1828800"/>
              <a:ext cx="2133600" cy="1684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7808" y="1828800"/>
              <a:ext cx="214579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32031" t="23958" r="31250" b="8333"/>
            <a:stretch>
              <a:fillRect/>
            </a:stretch>
          </p:blipFill>
          <p:spPr bwMode="auto">
            <a:xfrm>
              <a:off x="914400" y="1828800"/>
              <a:ext cx="1652954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31" name="Picture 7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400" y="4100633"/>
              <a:ext cx="1219200" cy="1157167"/>
            </a:xfrm>
            <a:prstGeom prst="rect">
              <a:avLst/>
            </a:prstGeom>
            <a:noFill/>
          </p:spPr>
        </p:pic>
        <p:sp>
          <p:nvSpPr>
            <p:cNvPr id="19" name="弧形箭號 (下彎) 18"/>
            <p:cNvSpPr/>
            <p:nvPr/>
          </p:nvSpPr>
          <p:spPr bwMode="auto">
            <a:xfrm rot="12423869">
              <a:off x="1402737" y="4377813"/>
              <a:ext cx="2198165" cy="665913"/>
            </a:xfrm>
            <a:prstGeom prst="curvedDownArrow">
              <a:avLst>
                <a:gd name="adj1" fmla="val 25000"/>
                <a:gd name="adj2" fmla="val 66308"/>
                <a:gd name="adj3" fmla="val 14655"/>
              </a:avLst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16" charset="-128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 rot="1860667">
              <a:off x="653605" y="5221381"/>
              <a:ext cx="31808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Modify EDFs format</a:t>
              </a:r>
              <a:endParaRPr lang="zh-TW" altLang="en-US" sz="2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 rot="16200000">
              <a:off x="1642022" y="2929979"/>
              <a:ext cx="28193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Upgrade </a:t>
              </a:r>
            </a:p>
            <a:p>
              <a:pPr algn="ctr"/>
              <a:r>
                <a:rPr lang="en-US" altLang="zh-TW" sz="22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Inspection System</a:t>
              </a:r>
              <a:endParaRPr lang="zh-TW" altLang="en-US" sz="2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657600" y="3581400"/>
              <a:ext cx="2743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On site inspection</a:t>
              </a:r>
              <a:endParaRPr lang="zh-TW" altLang="en-US" sz="2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400800" y="3657600"/>
              <a:ext cx="2590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b="1" dirty="0" smtClean="0">
                  <a:latin typeface="Times New Roman" pitchFamily="18" charset="0"/>
                  <a:cs typeface="Times New Roman" pitchFamily="18" charset="0"/>
                </a:rPr>
                <a:t>Payout  Simulation</a:t>
              </a:r>
              <a:endParaRPr lang="zh-TW" alt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右彎箭號 30"/>
            <p:cNvSpPr/>
            <p:nvPr/>
          </p:nvSpPr>
          <p:spPr bwMode="auto">
            <a:xfrm>
              <a:off x="3505200" y="2590800"/>
              <a:ext cx="381000" cy="2819400"/>
            </a:xfrm>
            <a:prstGeom prst="ben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16" charset="-128"/>
                <a:cs typeface="Times New Roman" pitchFamily="18" charset="0"/>
              </a:endParaRPr>
            </a:p>
          </p:txBody>
        </p:sp>
        <p:sp>
          <p:nvSpPr>
            <p:cNvPr id="34" name="向左箭號 33"/>
            <p:cNvSpPr/>
            <p:nvPr/>
          </p:nvSpPr>
          <p:spPr bwMode="auto">
            <a:xfrm>
              <a:off x="3505200" y="4648200"/>
              <a:ext cx="762000" cy="152400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16" charset="-128"/>
                <a:cs typeface="Times New Roman" pitchFamily="18" charset="0"/>
              </a:endParaRPr>
            </a:p>
          </p:txBody>
        </p:sp>
        <p:sp>
          <p:nvSpPr>
            <p:cNvPr id="35" name="向左箭號 34"/>
            <p:cNvSpPr/>
            <p:nvPr/>
          </p:nvSpPr>
          <p:spPr bwMode="auto">
            <a:xfrm>
              <a:off x="3505200" y="5257800"/>
              <a:ext cx="3352800" cy="228600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16" charset="-128"/>
                <a:cs typeface="Times New Roman" pitchFamily="18" charset="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3505200" y="5486400"/>
              <a:ext cx="3436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special errors or problems </a:t>
              </a:r>
              <a:endParaRPr lang="en-US" altLang="zh-TW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右彎箭號 19"/>
            <p:cNvSpPr/>
            <p:nvPr/>
          </p:nvSpPr>
          <p:spPr bwMode="auto">
            <a:xfrm>
              <a:off x="6324600" y="2590800"/>
              <a:ext cx="228600" cy="2819400"/>
            </a:xfrm>
            <a:prstGeom prst="ben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16" charset="-128"/>
                <a:cs typeface="Times New Roman" pitchFamily="18" charset="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 rot="16200000">
              <a:off x="5192545" y="2732255"/>
              <a:ext cx="1932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Enhance</a:t>
              </a:r>
              <a:endParaRPr lang="zh-TW" altLang="en-US" sz="2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3350" y="468313"/>
            <a:ext cx="6337300" cy="647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altLang="zh-TW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19200" y="2590800"/>
            <a:ext cx="7315200" cy="1905000"/>
          </a:xfrm>
          <a:prstGeom prst="rect">
            <a:avLst/>
          </a:prstGeom>
        </p:spPr>
        <p:txBody>
          <a:bodyPr/>
          <a:lstStyle/>
          <a:p>
            <a:pPr marL="514350" lvl="0" indent="-514350" eaLnBrk="1" fontAlgn="auto" hangingPunct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4. Challenges and </a:t>
            </a:r>
            <a:r>
              <a:rPr lang="en-US" altLang="zh-TW" sz="4400" b="1" dirty="0" smtClean="0">
                <a:solidFill>
                  <a:schemeClr val="accent6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Conclusion</a:t>
            </a:r>
            <a:endParaRPr lang="en-US" altLang="zh-TW" sz="4400" b="1" dirty="0">
              <a:solidFill>
                <a:schemeClr val="accent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6096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A1DB7F-52E5-40D5-80C6-69F928171CBA}" type="slidenum">
              <a:rPr lang="zh-TW" altLang="en-US" smtClean="0">
                <a:ea typeface="ＭＳ Ｐゴシック" pitchFamily="34" charset="-128"/>
              </a:rPr>
              <a:pPr/>
              <a:t>36</a:t>
            </a:fld>
            <a:endParaRPr lang="zh-TW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D9EB90-585A-4D46-854E-17A8354E8AAF}" type="slidenum">
              <a:rPr lang="zh-TW" altLang="en-US" smtClean="0">
                <a:ea typeface="ＭＳ Ｐゴシック" pitchFamily="34" charset="-128"/>
              </a:rPr>
              <a:pPr/>
              <a:t>37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7338" y="468313"/>
            <a:ext cx="8569325" cy="647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Challenges </a:t>
            </a:r>
            <a:r>
              <a:rPr lang="en-US" altLang="zh-TW" sz="3600" b="1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 Establishing the 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EDFs (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1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62000" y="1644650"/>
            <a:ext cx="7772400" cy="4679950"/>
          </a:xfrm>
          <a:prstGeom prst="rect">
            <a:avLst/>
          </a:prstGeom>
        </p:spPr>
        <p:txBody>
          <a:bodyPr/>
          <a:lstStyle/>
          <a:p>
            <a:pPr marL="274638" indent="-274638" eaLnBrk="1" hangingPunct="1">
              <a:lnSpc>
                <a:spcPts val="4000"/>
              </a:lnSpc>
              <a:spcAft>
                <a:spcPts val="600"/>
              </a:spcAft>
              <a:buClr>
                <a:schemeClr val="accent6"/>
              </a:buClr>
              <a:buSzPct val="90000"/>
              <a:buAutoNum type="romanUcPeriod"/>
              <a:defRPr/>
            </a:pPr>
            <a:r>
              <a:rPr kumimoji="1" lang="en-US" altLang="zh-TW" sz="26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Insured </a:t>
            </a:r>
            <a:r>
              <a:rPr kumimoji="1" lang="en-US" altLang="zh-TW" sz="2600" kern="0" dirty="0">
                <a:latin typeface="Times New Roman" pitchFamily="18" charset="0"/>
                <a:ea typeface="+mn-ea"/>
                <a:cs typeface="Times New Roman" pitchFamily="18" charset="0"/>
              </a:rPr>
              <a:t>institutions cannot submit the complete e-data files because business transactions in early stages were done manually and accounting books were simplified, but the customers currently no longer carry on any business with the insured institutions</a:t>
            </a:r>
            <a:r>
              <a:rPr kumimoji="1" lang="en-US" altLang="zh-TW" sz="26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74638" indent="-274638" eaLnBrk="1" hangingPunct="1">
              <a:lnSpc>
                <a:spcPts val="4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+mj-lt"/>
              <a:buAutoNum type="romanUcPeriod"/>
              <a:defRPr/>
            </a:pPr>
            <a:r>
              <a:rPr kumimoji="1" lang="en-US" altLang="zh-TW" sz="26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The data file format, items and processing method of each insured institution are slightly different, so the institutions’ IT systems have to be revised.</a:t>
            </a:r>
          </a:p>
          <a:p>
            <a:pPr marL="342900" indent="-342900" eaLnBrk="1" hangingPunct="1">
              <a:lnSpc>
                <a:spcPts val="4000"/>
              </a:lnSpc>
              <a:spcAft>
                <a:spcPts val="6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endParaRPr kumimoji="1" lang="en-US" altLang="zh-TW" sz="2600" kern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Documents and Settings\c551\Local Settings\Temporary Internet Files\Content.IE5\2469XFY8\MC900059653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47548" y="5562600"/>
            <a:ext cx="1061638" cy="1080120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Challenges and Conclusion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90A8ED-EBDA-457D-A600-0484E98C02EB}" type="slidenum">
              <a:rPr lang="zh-TW" altLang="en-US" smtClean="0">
                <a:ea typeface="ＭＳ Ｐゴシック" pitchFamily="34" charset="-128"/>
              </a:rPr>
              <a:pPr/>
              <a:t>38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7338" y="468313"/>
            <a:ext cx="8569325" cy="647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Challenges </a:t>
            </a:r>
            <a:r>
              <a:rPr lang="en-US" altLang="zh-TW" sz="3600" b="1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 Establishing the 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EDFs (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2</a:t>
            </a:r>
            <a:r>
              <a:rPr lang="en-US" altLang="zh-TW" sz="36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27088" y="1614488"/>
            <a:ext cx="7478712" cy="4862512"/>
          </a:xfrm>
          <a:prstGeom prst="rect">
            <a:avLst/>
          </a:prstGeom>
        </p:spPr>
        <p:txBody>
          <a:bodyPr/>
          <a:lstStyle/>
          <a:p>
            <a:pPr marL="441325" indent="-441325" eaLnBrk="1" hangingPunct="1">
              <a:lnSpc>
                <a:spcPts val="4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itchFamily="2" charset="2"/>
              <a:buAutoNum type="romanUcPeriod" startAt="3"/>
              <a:defRPr/>
            </a:pPr>
            <a:r>
              <a:rPr kumimoji="1" lang="en-US" altLang="zh-TW" sz="26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Some insured institutions outsource the information operation, so inspection deficiencies have to be handled with the assistance of outsourcing companies.  It takes much longer time.</a:t>
            </a:r>
          </a:p>
          <a:p>
            <a:pPr marL="441325" lvl="1" indent="-441325" eaLnBrk="1" hangingPunct="1">
              <a:lnSpc>
                <a:spcPts val="4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itchFamily="2" charset="2"/>
              <a:buAutoNum type="romanUcPeriod" startAt="4"/>
              <a:defRPr/>
            </a:pPr>
            <a:r>
              <a:rPr kumimoji="1" lang="en-US" altLang="zh-TW" sz="26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Some individual customers use different customer identity codes to open many deposit accounts, but the insured institutions failed to update those data until depositors come to counter. </a:t>
            </a:r>
          </a:p>
          <a:p>
            <a:pPr marL="342900" indent="-3429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endParaRPr kumimoji="1" lang="en-US" altLang="zh-TW" sz="2600" kern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39" descr="C:\Documents and Settings\c551\Local Settings\Temporary Internet Files\Content.IE5\UD319UFZ\MC9004316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029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Challenges and Conclusion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 txBox="1">
            <a:spLocks noChangeArrowheads="1"/>
          </p:cNvSpPr>
          <p:nvPr/>
        </p:nvSpPr>
        <p:spPr bwMode="auto">
          <a:xfrm>
            <a:off x="914400" y="1600200"/>
            <a:ext cx="7543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69875" indent="-269875">
              <a:lnSpc>
                <a:spcPts val="4000"/>
              </a:lnSpc>
              <a:spcBef>
                <a:spcPts val="0"/>
              </a:spcBef>
              <a:buClr>
                <a:srgbClr val="FF6600"/>
              </a:buClr>
              <a:buSzPct val="60000"/>
              <a:buFont typeface="Wingdings" pitchFamily="2" charset="2"/>
              <a:buChar char="n"/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Require insured institutions to establish e-data files in advance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and make the requirement stipulated by law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regulation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lnSpc>
                <a:spcPts val="4000"/>
              </a:lnSpc>
              <a:spcBef>
                <a:spcPts val="0"/>
              </a:spcBef>
              <a:buClr>
                <a:srgbClr val="FF6600"/>
              </a:buClr>
              <a:buSzPct val="60000"/>
              <a:buFont typeface="Wingdings" pitchFamily="2" charset="2"/>
              <a:buChar char="n"/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Conduct inspection and pay attention to the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institutions revision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deficiency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lnSpc>
                <a:spcPts val="4000"/>
              </a:lnSpc>
              <a:spcBef>
                <a:spcPts val="0"/>
              </a:spcBef>
              <a:buClr>
                <a:srgbClr val="FF6600"/>
              </a:buClr>
              <a:buSzPct val="60000"/>
              <a:buFont typeface="Wingdings" pitchFamily="2" charset="2"/>
              <a:buChar char="n"/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Build up an IT system to assist with handling e-data inspections and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lnSpc>
                <a:spcPts val="4000"/>
              </a:lnSpc>
              <a:spcBef>
                <a:spcPts val="0"/>
              </a:spcBef>
              <a:buClr>
                <a:srgbClr val="FF6600"/>
              </a:buClr>
              <a:buSzPct val="60000"/>
              <a:buFont typeface="Wingdings" pitchFamily="2" charset="2"/>
              <a:buChar char="n"/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Strengthen the scope and depth of inspection when the institution is about to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fail</a:t>
            </a:r>
          </a:p>
          <a:p>
            <a:pPr marL="269875" indent="-269875">
              <a:lnSpc>
                <a:spcPts val="4000"/>
              </a:lnSpc>
              <a:spcBef>
                <a:spcPts val="0"/>
              </a:spcBef>
              <a:buClr>
                <a:srgbClr val="FF6600"/>
              </a:buClr>
              <a:buSzPct val="60000"/>
              <a:buFont typeface="Wingdings" pitchFamily="2" charset="2"/>
              <a:buChar char="n"/>
            </a:pP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投影片編號版面配置區 2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66D47C-B3F2-4E59-8184-2729A8E108AA}" type="slidenum">
              <a:rPr lang="zh-TW" altLang="en-US" smtClean="0">
                <a:ea typeface="ＭＳ Ｐゴシック" pitchFamily="34" charset="-128"/>
              </a:rPr>
              <a:pPr/>
              <a:t>39</a:t>
            </a:fld>
            <a:endParaRPr lang="zh-TW" altLang="en-US" smtClean="0">
              <a:ea typeface="ＭＳ Ｐゴシック" pitchFamily="34" charset="-128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720725" y="468312"/>
            <a:ext cx="7702550" cy="8270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Conclusion</a:t>
            </a:r>
            <a:endParaRPr lang="zh-TW" altLang="en-US" sz="4000" b="1" dirty="0">
              <a:solidFill>
                <a:schemeClr val="accent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514350" indent="-514350"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90000"/>
              <a:defRPr/>
            </a:pPr>
            <a:r>
              <a:rPr lang="en-US" altLang="zh-TW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Challenges and Conclusion</a:t>
            </a:r>
            <a:endParaRPr lang="en-US" altLang="zh-TW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5334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5A22CCC-885C-4B6C-87FB-E21A5E5CE52E}" type="slidenum">
              <a:rPr lang="en-US" altLang="zh-TW">
                <a:ea typeface="ＭＳ Ｐゴシック" pitchFamily="34" charset="-128"/>
              </a:rPr>
              <a:pPr/>
              <a:t>4</a:t>
            </a:fld>
            <a:endParaRPr lang="en-US" altLang="zh-TW">
              <a:ea typeface="ＭＳ Ｐゴシック" pitchFamily="34" charset="-128"/>
            </a:endParaRPr>
          </a:p>
        </p:txBody>
      </p:sp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1371600" y="5105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TW" altLang="zh-TW" sz="1400"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34300" cy="811213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Introduction of CDIC (Taiwan)</a:t>
            </a:r>
          </a:p>
        </p:txBody>
      </p:sp>
      <p:sp>
        <p:nvSpPr>
          <p:cNvPr id="18437" name="Rectangle 116"/>
          <p:cNvSpPr>
            <a:spLocks noChangeArrowheads="1"/>
          </p:cNvSpPr>
          <p:nvPr/>
        </p:nvSpPr>
        <p:spPr bwMode="auto">
          <a:xfrm>
            <a:off x="762000" y="17526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3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zh-TW" sz="2800" b="1" dirty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Establishment in 1985              28 years</a:t>
            </a:r>
          </a:p>
          <a:p>
            <a:pPr marL="342900" indent="-342900">
              <a:lnSpc>
                <a:spcPts val="3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zh-TW" sz="2800" b="1" dirty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only deposit insurer in Taiwan</a:t>
            </a:r>
          </a:p>
          <a:p>
            <a:pPr marL="342900" indent="-342900">
              <a:lnSpc>
                <a:spcPts val="3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zh-TW" sz="2800" b="1" dirty="0" smtClean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Public </a:t>
            </a:r>
            <a:r>
              <a:rPr lang="en-US" altLang="zh-TW" sz="2800" b="1" dirty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policy objectives</a:t>
            </a:r>
          </a:p>
          <a:p>
            <a:pPr marL="742950" lvl="1" indent="-285750">
              <a:lnSpc>
                <a:spcPts val="3800"/>
              </a:lnSpc>
              <a:spcBef>
                <a:spcPts val="600"/>
              </a:spcBef>
              <a:buFontTx/>
              <a:buChar char="•"/>
            </a:pPr>
            <a:r>
              <a:rPr lang="en-US" altLang="zh-TW" sz="2800" b="1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Safeguard the interests of depositors in financial institutions</a:t>
            </a:r>
            <a:endParaRPr lang="en-US" altLang="zh-TW" sz="28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ts val="3800"/>
              </a:lnSpc>
              <a:spcBef>
                <a:spcPts val="600"/>
              </a:spcBef>
              <a:buFontTx/>
              <a:buChar char="•"/>
            </a:pPr>
            <a:r>
              <a:rPr lang="en-US" altLang="zh-TW" sz="2800" b="1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Maintain an orderly credit system</a:t>
            </a:r>
            <a:r>
              <a:rPr lang="en-US" altLang="zh-TW" sz="2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>
              <a:lnSpc>
                <a:spcPts val="3800"/>
              </a:lnSpc>
              <a:spcBef>
                <a:spcPts val="600"/>
              </a:spcBef>
              <a:buFontTx/>
              <a:buChar char="•"/>
            </a:pPr>
            <a:r>
              <a:rPr lang="en-US" altLang="zh-TW" sz="2800" b="1" dirty="0">
                <a:solidFill>
                  <a:srgbClr val="333333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Enhance sound development of financial businesses</a:t>
            </a:r>
            <a:r>
              <a:rPr lang="en-US" altLang="zh-TW" sz="2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800600" y="1849760"/>
            <a:ext cx="838200" cy="36004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CCE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295400" y="2209800"/>
            <a:ext cx="65532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8800" b="1" i="1" dirty="0">
                <a:solidFill>
                  <a:schemeClr val="accent1">
                    <a:lumMod val="50000"/>
                  </a:schemeClr>
                </a:solidFill>
                <a:latin typeface="Goudy Old Style" pitchFamily="18" charset="0"/>
                <a:ea typeface="ＭＳ Ｐゴシック" pitchFamily="16" charset="-128"/>
              </a:rPr>
              <a:t>Thank You!</a:t>
            </a:r>
            <a:endParaRPr lang="zh-TW" altLang="en-US" sz="8800" b="1" i="1" dirty="0">
              <a:solidFill>
                <a:schemeClr val="accent1">
                  <a:lumMod val="50000"/>
                </a:schemeClr>
              </a:solidFill>
              <a:latin typeface="Goudy Old Style" pitchFamily="18" charset="0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4572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32F8B6C-BE39-4500-9F61-5CB37FA37900}" type="slidenum">
              <a:rPr lang="en-US" altLang="zh-TW">
                <a:ea typeface="ＭＳ Ｐゴシック" pitchFamily="34" charset="-128"/>
              </a:rPr>
              <a:pPr/>
              <a:t>5</a:t>
            </a:fld>
            <a:endParaRPr lang="en-US" altLang="zh-TW">
              <a:ea typeface="ＭＳ Ｐゴシック" pitchFamily="34" charset="-128"/>
            </a:endParaRPr>
          </a:p>
        </p:txBody>
      </p:sp>
      <p:sp>
        <p:nvSpPr>
          <p:cNvPr id="438274" name="Text Box 2"/>
          <p:cNvSpPr txBox="1">
            <a:spLocks noChangeArrowheads="1"/>
          </p:cNvSpPr>
          <p:nvPr/>
        </p:nvSpPr>
        <p:spPr bwMode="auto">
          <a:xfrm>
            <a:off x="1371600" y="4423048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TW" altLang="zh-TW" sz="1400"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34300" cy="811213"/>
          </a:xfrm>
          <a:noFill/>
        </p:spPr>
        <p:txBody>
          <a:bodyPr/>
          <a:lstStyle/>
          <a:p>
            <a:r>
              <a:rPr lang="en-US" altLang="zh-TW" sz="3600" dirty="0" smtClean="0">
                <a:solidFill>
                  <a:schemeClr val="accent2"/>
                </a:solidFill>
                <a:ea typeface="標楷體" pitchFamily="65" charset="-120"/>
              </a:rPr>
              <a:t>Mandate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914400" y="16764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Handle deposit insurance issues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Control insurance risk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Deal with problem financial institutions</a:t>
            </a:r>
          </a:p>
        </p:txBody>
      </p:sp>
      <p:sp>
        <p:nvSpPr>
          <p:cNvPr id="9" name="AutoShape 1029"/>
          <p:cNvSpPr>
            <a:spLocks noChangeArrowheads="1"/>
          </p:cNvSpPr>
          <p:nvPr/>
        </p:nvSpPr>
        <p:spPr bwMode="auto">
          <a:xfrm>
            <a:off x="3563347" y="4857063"/>
            <a:ext cx="1468330" cy="717790"/>
          </a:xfrm>
          <a:custGeom>
            <a:avLst/>
            <a:gdLst>
              <a:gd name="T0" fmla="*/ 1133475 w 21600"/>
              <a:gd name="T1" fmla="*/ 0 h 21600"/>
              <a:gd name="T2" fmla="*/ 0 w 21600"/>
              <a:gd name="T3" fmla="*/ 432594 h 21600"/>
              <a:gd name="T4" fmla="*/ 1133475 w 21600"/>
              <a:gd name="T5" fmla="*/ 865187 h 21600"/>
              <a:gd name="T6" fmla="*/ 1511300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chemeClr val="bg2">
                <a:lumMod val="40000"/>
                <a:lumOff val="6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zh-TW" altLang="en-US">
              <a:latin typeface="Calibri" pitchFamily="34" charset="0"/>
            </a:endParaRPr>
          </a:p>
        </p:txBody>
      </p:sp>
      <p:pic>
        <p:nvPicPr>
          <p:cNvPr id="10" name="Picture 1032" descr="MCj007871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762872"/>
            <a:ext cx="1048807" cy="8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15616" y="42989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1043608" y="4186808"/>
            <a:ext cx="2448272" cy="1368152"/>
          </a:xfrm>
          <a:prstGeom prst="roundRect">
            <a:avLst>
              <a:gd name="adj" fmla="val 26819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buClrTx/>
              <a:buSzTx/>
              <a:buFontTx/>
              <a:buNone/>
              <a:tabLst/>
            </a:pP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Pay Box</a:t>
            </a:r>
            <a:endParaRPr lang="zh-TW" alt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7" descr="Logo-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114800"/>
            <a:ext cx="6124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圓角矩形 13"/>
          <p:cNvSpPr/>
          <p:nvPr/>
        </p:nvSpPr>
        <p:spPr bwMode="auto">
          <a:xfrm>
            <a:off x="5220072" y="4186808"/>
            <a:ext cx="3096344" cy="1368152"/>
          </a:xfrm>
          <a:prstGeom prst="roundRect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altLang="zh-TW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en-US" altLang="zh-TW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Minimizer</a:t>
            </a:r>
            <a:endParaRPr lang="zh-TW" altLang="en-US" sz="3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Introduction of CDIC (Taiwan)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127750"/>
            <a:ext cx="5334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2560A50-51EF-4198-AFB9-7CA70F11484C}" type="slidenum">
              <a:rPr lang="zh-TW" altLang="en-US" smtClean="0">
                <a:solidFill>
                  <a:schemeClr val="bg1"/>
                </a:solidFill>
              </a:rPr>
              <a:pPr/>
              <a:t>6</a:t>
            </a:fld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>
          <a:xfrm>
            <a:off x="685800" y="269875"/>
            <a:ext cx="8383587" cy="854869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ea typeface="細明體" pitchFamily="49" charset="-120"/>
                <a:cs typeface="Times New Roman" pitchFamily="18" charset="0"/>
              </a:rPr>
              <a:t>Number of Insured Institutions</a:t>
            </a:r>
            <a:endParaRPr lang="en-US" altLang="zh-TW" sz="4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7540" name="Group 84"/>
          <p:cNvGraphicFramePr>
            <a:graphicFrameLocks noGrp="1"/>
          </p:cNvGraphicFramePr>
          <p:nvPr>
            <p:ph idx="1"/>
          </p:nvPr>
        </p:nvGraphicFramePr>
        <p:xfrm>
          <a:off x="808584" y="1994208"/>
          <a:ext cx="7649616" cy="3949392"/>
        </p:xfrm>
        <a:graphic>
          <a:graphicData uri="http://schemas.openxmlformats.org/drawingml/2006/table">
            <a:tbl>
              <a:tblPr/>
              <a:tblGrid>
                <a:gridCol w="4982616"/>
                <a:gridCol w="1143000"/>
                <a:gridCol w="1524000"/>
              </a:tblGrid>
              <a:tr h="57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Types of insured institutions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No. of branches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Domestic banks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3,437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7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Local branches of foreign banks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17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Credit cooperatives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The postal savings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1,322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1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Credit dept. of farmers’ associations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Credit dept. of fishermen’s associations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2334" name="Rectangle 45"/>
          <p:cNvSpPr>
            <a:spLocks noChangeArrowheads="1"/>
          </p:cNvSpPr>
          <p:nvPr/>
        </p:nvSpPr>
        <p:spPr bwMode="auto">
          <a:xfrm>
            <a:off x="5715000" y="1519535"/>
            <a:ext cx="27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 at </a:t>
            </a:r>
            <a:r>
              <a:rPr lang="en-US" altLang="zh-TW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Oct </a:t>
            </a:r>
            <a:r>
              <a:rPr lang="en-US" altLang="zh-TW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31, 2013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Introduction of CDIC (Taiwan)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1804020"/>
              </p:ext>
            </p:extLst>
          </p:nvPr>
        </p:nvGraphicFramePr>
        <p:xfrm>
          <a:off x="381000" y="1752600"/>
          <a:ext cx="8610600" cy="499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876800"/>
              </a:tblGrid>
              <a:tr h="3673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Insured Deposits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Uninsured Deposits</a:t>
                      </a:r>
                      <a:endParaRPr lang="zh-TW" alt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2701">
                <a:tc>
                  <a:txBody>
                    <a:bodyPr/>
                    <a:lstStyle/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en-US" altLang="zh-TW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Checking deposits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en-US" altLang="zh-TW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Demand deposits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en-US" altLang="zh-TW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Time deposits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en-US" altLang="zh-TW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Deposits required by law to be deposited in certain financial institutions 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en-US" altLang="zh-TW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Other </a:t>
                      </a:r>
                      <a:r>
                        <a:rPr lang="en-US" altLang="zh-TW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16" charset="-128"/>
                          <a:cs typeface="Times New Roman" pitchFamily="18" charset="0"/>
                        </a:rPr>
                        <a:t>deposits</a:t>
                      </a:r>
                      <a:r>
                        <a:rPr lang="en-US" altLang="zh-TW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16" charset="-128"/>
                          <a:cs typeface="Times New Roman" pitchFamily="18" charset="0"/>
                        </a:rPr>
                        <a:t>approved</a:t>
                      </a:r>
                      <a:r>
                        <a:rPr lang="en-US" altLang="zh-TW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as insurable by the Financial Supervisory Commission </a:t>
                      </a:r>
                    </a:p>
                    <a:p>
                      <a:endParaRPr lang="zh-TW" alt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300"/>
                        </a:lnSpc>
                        <a:spcBef>
                          <a:spcPts val="0"/>
                        </a:spcBef>
                        <a:buFontTx/>
                        <a:buAutoNum type="arabicPeriod"/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Negotiable certificates of deposit</a:t>
                      </a:r>
                    </a:p>
                    <a:p>
                      <a:pPr marL="342900" indent="-342900">
                        <a:lnSpc>
                          <a:spcPts val="2300"/>
                        </a:lnSpc>
                        <a:spcBef>
                          <a:spcPts val="0"/>
                        </a:spcBef>
                        <a:buFontTx/>
                        <a:buAutoNum type="arabicPeriod"/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Deposits from government agencies</a:t>
                      </a:r>
                    </a:p>
                    <a:p>
                      <a:pPr marL="342900" indent="-342900">
                        <a:lnSpc>
                          <a:spcPts val="2300"/>
                        </a:lnSpc>
                        <a:spcBef>
                          <a:spcPts val="0"/>
                        </a:spcBef>
                        <a:buFontTx/>
                        <a:buAutoNum type="arabicPeriod"/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Deposits from the Central Bank</a:t>
                      </a:r>
                    </a:p>
                    <a:p>
                      <a:pPr marL="342900" indent="-342900">
                        <a:lnSpc>
                          <a:spcPts val="2300"/>
                        </a:lnSpc>
                        <a:spcBef>
                          <a:spcPts val="0"/>
                        </a:spcBef>
                        <a:buFontTx/>
                        <a:buAutoNum type="arabicPeriod"/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Deposits from banks, </a:t>
                      </a:r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postal savings bank</a:t>
                      </a: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credit cooperatives, and farmers' and fishermen's associations with credit departments</a:t>
                      </a:r>
                    </a:p>
                    <a:p>
                      <a:pPr marL="342900" indent="-342900">
                        <a:lnSpc>
                          <a:spcPts val="2300"/>
                        </a:lnSpc>
                        <a:spcBef>
                          <a:spcPts val="0"/>
                        </a:spcBef>
                        <a:buFontTx/>
                        <a:buAutoNum type="arabicPeriod"/>
                      </a:pPr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Other deposits which the Financial Supervisory Commission has approved as non-insurable 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ts val="23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Deposits exceeding the per-institution maximum insurance coverage established for each depositor 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5937">
                <a:tc gridSpan="2">
                  <a:txBody>
                    <a:bodyPr/>
                    <a:lstStyle/>
                    <a:p>
                      <a:pPr marL="173038" marR="0" indent="192088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2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CDIC covers insured deposits of natural &amp; legal persons both </a:t>
                      </a:r>
                    </a:p>
                    <a:p>
                      <a:pPr marL="173038" marR="0" indent="192088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2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local  and  foreign currencies.</a:t>
                      </a:r>
                      <a:endParaRPr lang="zh-TW" alt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1371600" y="5105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TW" alt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296863"/>
            <a:ext cx="8155632" cy="693737"/>
          </a:xfrm>
          <a:noFill/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Insured &amp; Uninsured Deposits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Introduction of CDIC (Taiwan)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04800" y="990600"/>
            <a:ext cx="8686800" cy="737175"/>
            <a:chOff x="304800" y="1143000"/>
            <a:chExt cx="8526673" cy="762000"/>
          </a:xfrm>
        </p:grpSpPr>
        <p:sp>
          <p:nvSpPr>
            <p:cNvPr id="2" name="矩形 1"/>
            <p:cNvSpPr/>
            <p:nvPr/>
          </p:nvSpPr>
          <p:spPr bwMode="auto">
            <a:xfrm>
              <a:off x="304800" y="1143000"/>
              <a:ext cx="8526673" cy="762000"/>
            </a:xfrm>
            <a:prstGeom prst="rect">
              <a:avLst/>
            </a:prstGeom>
            <a:solidFill>
              <a:srgbClr val="F6FF9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auto">
            <a:xfrm>
              <a:off x="386445" y="1222375"/>
              <a:ext cx="2661555" cy="631825"/>
            </a:xfrm>
            <a:prstGeom prst="homePlate">
              <a:avLst>
                <a:gd name="adj" fmla="val 93467"/>
              </a:avLst>
            </a:prstGeom>
            <a:noFill/>
            <a:ln w="28575">
              <a:solidFill>
                <a:srgbClr val="2E6CB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marL="95250" algn="ctr">
                <a:lnSpc>
                  <a:spcPct val="110000"/>
                </a:lnSpc>
                <a:spcBef>
                  <a:spcPct val="20000"/>
                </a:spcBef>
                <a:buClr>
                  <a:srgbClr val="333399"/>
                </a:buClr>
                <a:buSzPct val="110000"/>
              </a:pPr>
              <a:r>
                <a:rPr lang="en-US" altLang="zh-TW" b="1" dirty="0">
                  <a:solidFill>
                    <a:srgbClr val="002266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Coverage amount</a:t>
              </a:r>
              <a:r>
                <a:rPr lang="en-US" altLang="zh-TW" b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3150901" y="1219201"/>
              <a:ext cx="2411699" cy="62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b="1" dirty="0">
                  <a:solidFill>
                    <a:srgbClr val="002266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NT$ 1.5 million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1800" dirty="0">
                  <a:solidFill>
                    <a:srgbClr val="002266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en-US" altLang="zh-TW" sz="1800" dirty="0">
                  <a:solidFill>
                    <a:srgbClr val="002266"/>
                  </a:solidFill>
                  <a:latin typeface="Times New Roman" pitchFamily="18" charset="0"/>
                  <a:cs typeface="Times New Roman" pitchFamily="18" charset="0"/>
                </a:rPr>
                <a:t>about US$50,000)</a:t>
              </a: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6476999" y="1247427"/>
              <a:ext cx="2354473" cy="62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TW" b="1" dirty="0" smtClean="0">
                  <a:solidFill>
                    <a:srgbClr val="0033CC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NT</a:t>
              </a:r>
              <a:r>
                <a:rPr lang="en-US" altLang="zh-TW" b="1" dirty="0">
                  <a:solidFill>
                    <a:srgbClr val="0033CC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$ 3 million</a:t>
              </a:r>
              <a:r>
                <a:rPr lang="en-US" altLang="zh-TW" b="1" dirty="0">
                  <a:solidFill>
                    <a:srgbClr val="002266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1800" dirty="0">
                  <a:solidFill>
                    <a:srgbClr val="002266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(about US$100,000)</a:t>
              </a:r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gray">
            <a:xfrm rot="21425469">
              <a:off x="5166145" y="1298575"/>
              <a:ext cx="1334201" cy="561975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7" y="178"/>
                </a:cxn>
                <a:cxn ang="0">
                  <a:pos x="632" y="239"/>
                </a:cxn>
                <a:cxn ang="0">
                  <a:pos x="633" y="354"/>
                </a:cxn>
                <a:cxn ang="0">
                  <a:pos x="768" y="174"/>
                </a:cxn>
                <a:cxn ang="0">
                  <a:pos x="634" y="0"/>
                </a:cxn>
                <a:cxn ang="0">
                  <a:pos x="633" y="111"/>
                </a:cxn>
                <a:cxn ang="0">
                  <a:pos x="0" y="178"/>
                </a:cxn>
              </a:cxnLst>
              <a:rect l="0" t="0" r="r" b="b"/>
              <a:pathLst>
                <a:path w="768" h="354">
                  <a:moveTo>
                    <a:pt x="0" y="178"/>
                  </a:moveTo>
                  <a:cubicBezTo>
                    <a:pt x="2" y="178"/>
                    <a:pt x="5" y="178"/>
                    <a:pt x="7" y="178"/>
                  </a:cubicBezTo>
                  <a:lnTo>
                    <a:pt x="632" y="239"/>
                  </a:lnTo>
                  <a:lnTo>
                    <a:pt x="633" y="354"/>
                  </a:lnTo>
                  <a:lnTo>
                    <a:pt x="768" y="174"/>
                  </a:lnTo>
                  <a:lnTo>
                    <a:pt x="634" y="0"/>
                  </a:lnTo>
                  <a:lnTo>
                    <a:pt x="633" y="111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2E6CB6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4338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172200"/>
            <a:ext cx="381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959C382-82D6-405F-98F4-9E51F402B81D}" type="slidenum">
              <a:rPr lang="zh-TW" altLang="en-US" smtClean="0"/>
              <a:pPr/>
              <a:t>7</a:t>
            </a:fld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4572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C8ADDFD-C5D7-4C02-9D95-F8339A13A60E}" type="slidenum">
              <a:rPr lang="en-US" altLang="zh-TW">
                <a:ea typeface="ＭＳ Ｐゴシック" pitchFamily="34" charset="-128"/>
              </a:rPr>
              <a:pPr/>
              <a:t>8</a:t>
            </a:fld>
            <a:endParaRPr lang="en-US" altLang="zh-TW">
              <a:ea typeface="ＭＳ Ｐゴシック" pitchFamily="34" charset="-128"/>
            </a:endParaRPr>
          </a:p>
        </p:txBody>
      </p:sp>
      <p:sp>
        <p:nvSpPr>
          <p:cNvPr id="436226" name="Text Box 2050"/>
          <p:cNvSpPr txBox="1">
            <a:spLocks noChangeArrowheads="1"/>
          </p:cNvSpPr>
          <p:nvPr/>
        </p:nvSpPr>
        <p:spPr bwMode="auto">
          <a:xfrm>
            <a:off x="1371600" y="5105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TW" altLang="zh-TW" sz="1400"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21508" name="Rectangle 2051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239000" cy="811213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Depositors</a:t>
            </a:r>
            <a:endParaRPr lang="en-US" altLang="zh-TW" sz="4000" dirty="0" smtClean="0">
              <a:solidFill>
                <a:srgbClr val="000066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36228" name="Rectangle 2052"/>
          <p:cNvSpPr>
            <a:spLocks noChangeArrowheads="1"/>
          </p:cNvSpPr>
          <p:nvPr/>
        </p:nvSpPr>
        <p:spPr bwMode="auto">
          <a:xfrm>
            <a:off x="838200" y="15240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3360"/>
              </a:lnSpc>
              <a:spcBef>
                <a:spcPts val="300"/>
              </a:spcBef>
              <a:buClr>
                <a:srgbClr val="333399"/>
              </a:buClr>
              <a:buSzPct val="110000"/>
              <a:buFont typeface="Wingdings" pitchFamily="2" charset="2"/>
              <a:buChar char="§"/>
              <a:defRPr/>
            </a:pPr>
            <a:r>
              <a:rPr lang="en-US" altLang="zh-TW" sz="2800" b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Each </a:t>
            </a:r>
            <a:r>
              <a:rPr lang="en-US" altLang="zh-TW" sz="2800" b="1" dirty="0">
                <a:solidFill>
                  <a:schemeClr val="accent2"/>
                </a:solidFill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depositor</a:t>
            </a:r>
          </a:p>
          <a:p>
            <a:pPr marL="898525" lvl="1" indent="-441325">
              <a:defRPr/>
            </a:pP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1</a:t>
            </a:r>
            <a:r>
              <a:rPr lang="en-US" altLang="zh-TW" sz="2600" dirty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. Natural </a:t>
            </a: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person </a:t>
            </a:r>
            <a:endParaRPr lang="en-US" altLang="zh-TW" sz="26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lvl="1">
              <a:defRPr/>
            </a:pPr>
            <a:r>
              <a:rPr lang="en-US" altLang="zh-TW" sz="2600" dirty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2. Legal </a:t>
            </a: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entity </a:t>
            </a:r>
            <a:endParaRPr lang="en-US" altLang="zh-TW" sz="26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lvl="1">
              <a:defRPr/>
            </a:pPr>
            <a:r>
              <a:rPr lang="en-US" altLang="zh-TW" sz="2600" dirty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3. Sole </a:t>
            </a: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proprietorship </a:t>
            </a:r>
            <a:endParaRPr lang="en-US" altLang="zh-TW" sz="26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lvl="1">
              <a:defRPr/>
            </a:pPr>
            <a:r>
              <a:rPr lang="en-US" altLang="zh-TW" sz="2600" dirty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4. </a:t>
            </a: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Partnership </a:t>
            </a:r>
            <a:endParaRPr lang="en-US" altLang="zh-TW" sz="26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lvl="1">
              <a:defRPr/>
            </a:pPr>
            <a:r>
              <a:rPr lang="en-US" altLang="zh-TW" sz="2600" dirty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5. </a:t>
            </a:r>
            <a:r>
              <a:rPr lang="en-US" altLang="zh-TW" sz="2600" dirty="0" err="1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Inheritee</a:t>
            </a:r>
            <a:endParaRPr lang="en-US" altLang="zh-TW" sz="26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lvl="1">
              <a:defRPr/>
            </a:pPr>
            <a:r>
              <a:rPr lang="en-US" altLang="zh-TW" sz="2600" dirty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6. Bankruptcy or liquidation </a:t>
            </a: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estate </a:t>
            </a:r>
            <a:endParaRPr lang="en-US" altLang="zh-TW" sz="26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lvl="1">
              <a:defRPr/>
            </a:pPr>
            <a:r>
              <a:rPr lang="en-US" altLang="zh-TW" sz="2600" dirty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7. Unincorporated group or </a:t>
            </a: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organization </a:t>
            </a:r>
            <a:endParaRPr lang="en-US" altLang="zh-TW" sz="26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lvl="1">
              <a:defRPr/>
            </a:pPr>
            <a:r>
              <a:rPr lang="en-US" altLang="zh-TW" sz="2600" dirty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8. Various levels of government or their </a:t>
            </a: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subsidiaries </a:t>
            </a:r>
            <a:endParaRPr lang="en-US" altLang="zh-TW" sz="26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lvl="1">
              <a:defRPr/>
            </a:pPr>
            <a:r>
              <a:rPr lang="en-US" altLang="zh-TW" sz="2600" dirty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9. Trust </a:t>
            </a: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estate </a:t>
            </a:r>
            <a:endParaRPr lang="en-US" altLang="zh-TW" sz="26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marL="898525" lvl="1" indent="-441325">
              <a:defRPr/>
            </a:pPr>
            <a:r>
              <a:rPr lang="en-US" altLang="zh-TW" sz="2600" dirty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10. Cardholder for each electronic stored value </a:t>
            </a: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card</a:t>
            </a:r>
          </a:p>
          <a:p>
            <a:pPr marL="441325" indent="-441325">
              <a:defRPr/>
            </a:pPr>
            <a:r>
              <a:rPr lang="en-US" altLang="zh-TW" sz="2600" dirty="0" smtClean="0">
                <a:latin typeface="Times New Roman" pitchFamily="18" charset="0"/>
                <a:ea typeface="ＭＳ Ｐゴシック" pitchFamily="16" charset="-128"/>
                <a:cs typeface="Times New Roman" pitchFamily="18" charset="0"/>
              </a:rPr>
              <a:t> </a:t>
            </a:r>
            <a:endParaRPr lang="zh-TW" altLang="en-US" sz="26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>
              <a:defRPr/>
            </a:pPr>
            <a:endParaRPr lang="en-US" altLang="zh-TW" sz="2800" dirty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  <a:p>
            <a:pPr lvl="1">
              <a:defRPr/>
            </a:pPr>
            <a:endParaRPr lang="en-US" altLang="zh-TW" sz="2800" dirty="0">
              <a:solidFill>
                <a:srgbClr val="333333"/>
              </a:solidFill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zh-TW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Introduction of CDIC (Taiwan)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458200" y="6172200"/>
            <a:ext cx="533400" cy="533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B5E942F-ACE9-40AE-957C-CA54406819BF}" type="slidenum">
              <a:rPr lang="en-US" altLang="zh-TW">
                <a:ea typeface="ＭＳ Ｐゴシック" pitchFamily="34" charset="-128"/>
              </a:rPr>
              <a:pPr/>
              <a:t>9</a:t>
            </a:fld>
            <a:endParaRPr lang="en-US" altLang="zh-TW">
              <a:ea typeface="ＭＳ Ｐゴシック" pitchFamily="34" charset="-128"/>
            </a:endParaRPr>
          </a:p>
        </p:txBody>
      </p:sp>
      <p:sp>
        <p:nvSpPr>
          <p:cNvPr id="474114" name="Text Box 1026"/>
          <p:cNvSpPr txBox="1">
            <a:spLocks noChangeArrowheads="1"/>
          </p:cNvSpPr>
          <p:nvPr/>
        </p:nvSpPr>
        <p:spPr bwMode="auto">
          <a:xfrm>
            <a:off x="1371600" y="5105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TW" altLang="zh-TW" sz="1400"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27652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066800"/>
          </a:xfrm>
          <a:noFill/>
        </p:spPr>
        <p:txBody>
          <a:bodyPr/>
          <a:lstStyle/>
          <a:p>
            <a:r>
              <a:rPr lang="en-US" altLang="zh-TW" sz="3600" dirty="0" smtClean="0">
                <a:solidFill>
                  <a:schemeClr val="accent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Fulfillment of Insurance Responsibilities</a:t>
            </a:r>
          </a:p>
        </p:txBody>
      </p:sp>
      <p:sp>
        <p:nvSpPr>
          <p:cNvPr id="27653" name="Rectangle 1028"/>
          <p:cNvSpPr>
            <a:spLocks noChangeArrowheads="1"/>
          </p:cNvSpPr>
          <p:nvPr/>
        </p:nvSpPr>
        <p:spPr bwMode="auto">
          <a:xfrm>
            <a:off x="990600" y="1447800"/>
            <a:ext cx="7469188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Payout </a:t>
            </a:r>
            <a:endParaRPr lang="en-US" altLang="zh-TW" sz="28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Cash payout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Deposit transfer  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P&amp;A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Other responsibilities</a:t>
            </a:r>
            <a:endParaRPr lang="en-US" altLang="zh-TW" sz="28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8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Legal receiver (advance dividend)</a:t>
            </a:r>
          </a:p>
        </p:txBody>
      </p:sp>
      <p:sp>
        <p:nvSpPr>
          <p:cNvPr id="27654" name="Rectangle 1029"/>
          <p:cNvSpPr>
            <a:spLocks noChangeArrowheads="1"/>
          </p:cNvSpPr>
          <p:nvPr/>
        </p:nvSpPr>
        <p:spPr bwMode="auto">
          <a:xfrm>
            <a:off x="5638800" y="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TW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Introduction of CDIC (Taiwan)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20288</TotalTime>
  <Words>2444</Words>
  <Application>Microsoft Office PowerPoint</Application>
  <PresentationFormat>如螢幕大小 (4:3)</PresentationFormat>
  <Paragraphs>624</Paragraphs>
  <Slides>40</Slides>
  <Notes>40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Blank Presentation</vt:lpstr>
      <vt:lpstr>CDIC Taiwan’s Solution to Address Poor Data Quality</vt:lpstr>
      <vt:lpstr>投影片 2</vt:lpstr>
      <vt:lpstr>投影片 3</vt:lpstr>
      <vt:lpstr>Introduction of CDIC (Taiwan)</vt:lpstr>
      <vt:lpstr>Mandate</vt:lpstr>
      <vt:lpstr>Number of Insured Institutions</vt:lpstr>
      <vt:lpstr>Insured &amp; Uninsured Deposits</vt:lpstr>
      <vt:lpstr>Depositors</vt:lpstr>
      <vt:lpstr>Fulfillment of Insurance Responsibilities</vt:lpstr>
      <vt:lpstr>投影片 10</vt:lpstr>
      <vt:lpstr>投影片 11</vt:lpstr>
      <vt:lpstr>Number of Failed Institutions</vt:lpstr>
      <vt:lpstr>Schedule of Payout Preparation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Verification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Payout Flowchart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</vt:vector>
  </TitlesOfParts>
  <Company>Glenda Burdette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Glenda Burdette</dc:creator>
  <cp:lastModifiedBy>Valued Acer Customer</cp:lastModifiedBy>
  <cp:revision>724</cp:revision>
  <dcterms:created xsi:type="dcterms:W3CDTF">2008-06-11T18:59:14Z</dcterms:created>
  <dcterms:modified xsi:type="dcterms:W3CDTF">2013-11-27T05:56:03Z</dcterms:modified>
</cp:coreProperties>
</file>