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handoutMasterIdLst>
    <p:handoutMasterId r:id="rId49"/>
  </p:handoutMasterIdLst>
  <p:sldIdLst>
    <p:sldId id="369" r:id="rId6"/>
    <p:sldId id="388" r:id="rId7"/>
    <p:sldId id="371" r:id="rId8"/>
    <p:sldId id="372" r:id="rId9"/>
    <p:sldId id="375" r:id="rId10"/>
    <p:sldId id="374" r:id="rId11"/>
    <p:sldId id="376" r:id="rId12"/>
    <p:sldId id="389" r:id="rId13"/>
    <p:sldId id="390" r:id="rId14"/>
    <p:sldId id="410" r:id="rId15"/>
    <p:sldId id="378" r:id="rId16"/>
    <p:sldId id="379" r:id="rId17"/>
    <p:sldId id="387" r:id="rId18"/>
    <p:sldId id="411" r:id="rId19"/>
    <p:sldId id="377" r:id="rId20"/>
    <p:sldId id="380" r:id="rId21"/>
    <p:sldId id="381" r:id="rId22"/>
    <p:sldId id="382" r:id="rId23"/>
    <p:sldId id="383" r:id="rId24"/>
    <p:sldId id="384" r:id="rId25"/>
    <p:sldId id="385" r:id="rId26"/>
    <p:sldId id="386" r:id="rId27"/>
    <p:sldId id="409" r:id="rId28"/>
    <p:sldId id="414" r:id="rId29"/>
    <p:sldId id="395" r:id="rId30"/>
    <p:sldId id="396" r:id="rId31"/>
    <p:sldId id="415" r:id="rId32"/>
    <p:sldId id="393" r:id="rId33"/>
    <p:sldId id="391" r:id="rId34"/>
    <p:sldId id="394" r:id="rId35"/>
    <p:sldId id="397" r:id="rId36"/>
    <p:sldId id="398" r:id="rId37"/>
    <p:sldId id="399" r:id="rId38"/>
    <p:sldId id="400" r:id="rId39"/>
    <p:sldId id="401" r:id="rId40"/>
    <p:sldId id="402" r:id="rId41"/>
    <p:sldId id="403" r:id="rId42"/>
    <p:sldId id="404" r:id="rId43"/>
    <p:sldId id="405" r:id="rId44"/>
    <p:sldId id="407" r:id="rId45"/>
    <p:sldId id="408" r:id="rId46"/>
    <p:sldId id="416" r:id="rId47"/>
  </p:sldIdLst>
  <p:sldSz cx="9144000" cy="6858000" type="screen4x3"/>
  <p:notesSz cx="6669088" cy="9928225"/>
  <p:defaultTextStyle>
    <a:defPPr>
      <a:defRPr lang="de-DE"/>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FF66"/>
    <a:srgbClr val="CCCCCC"/>
    <a:srgbClr val="0E654B"/>
    <a:srgbClr val="FF9999"/>
    <a:srgbClr val="990000"/>
    <a:srgbClr val="949EAA"/>
    <a:srgbClr val="FFCC00"/>
    <a:srgbClr val="0031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7" autoAdjust="0"/>
    <p:restoredTop sz="94667" autoAdjust="0"/>
  </p:normalViewPr>
  <p:slideViewPr>
    <p:cSldViewPr>
      <p:cViewPr>
        <p:scale>
          <a:sx n="100" d="100"/>
          <a:sy n="100" d="100"/>
        </p:scale>
        <p:origin x="-58" y="1214"/>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1440" y="883"/>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D0D9E-AA5C-4FCB-9BB2-D596C8200513}" type="doc">
      <dgm:prSet loTypeId="urn:microsoft.com/office/officeart/2005/8/layout/process1" loCatId="process" qsTypeId="urn:microsoft.com/office/officeart/2005/8/quickstyle/simple5" qsCatId="simple" csTypeId="urn:microsoft.com/office/officeart/2005/8/colors/accent1_2" csCatId="accent1" phldr="1"/>
      <dgm:spPr/>
    </dgm:pt>
    <dgm:pt modelId="{542CE04A-0A9F-406F-81E7-313B4F5E276D}">
      <dgm:prSet phldrT="[Text]"/>
      <dgm:spPr>
        <a:solidFill>
          <a:srgbClr val="CC9900"/>
        </a:solidFill>
      </dgm:spPr>
      <dgm:t>
        <a:bodyPr/>
        <a:lstStyle/>
        <a:p>
          <a:r>
            <a:rPr lang="de-DE" dirty="0" smtClean="0"/>
            <a:t>Information</a:t>
          </a:r>
          <a:endParaRPr lang="de-DE" dirty="0"/>
        </a:p>
      </dgm:t>
    </dgm:pt>
    <dgm:pt modelId="{B6E26D1B-9F85-46EC-A949-6BEFDBEE3195}" type="parTrans" cxnId="{7C27245A-7ED1-4A1E-9D60-FD24E2A3DA95}">
      <dgm:prSet/>
      <dgm:spPr/>
      <dgm:t>
        <a:bodyPr/>
        <a:lstStyle/>
        <a:p>
          <a:endParaRPr lang="de-DE"/>
        </a:p>
      </dgm:t>
    </dgm:pt>
    <dgm:pt modelId="{58A62BC6-FC66-4DB3-B744-A6D61B5B648E}" type="sibTrans" cxnId="{7C27245A-7ED1-4A1E-9D60-FD24E2A3DA95}">
      <dgm:prSet/>
      <dgm:spPr/>
      <dgm:t>
        <a:bodyPr/>
        <a:lstStyle/>
        <a:p>
          <a:endParaRPr lang="de-DE"/>
        </a:p>
      </dgm:t>
    </dgm:pt>
    <dgm:pt modelId="{DFDD9F8D-7C08-49E0-8931-19AD736823EC}">
      <dgm:prSet phldrT="[Text]"/>
      <dgm:spPr>
        <a:solidFill>
          <a:srgbClr val="CC9900"/>
        </a:solidFill>
      </dgm:spPr>
      <dgm:t>
        <a:bodyPr/>
        <a:lstStyle/>
        <a:p>
          <a:r>
            <a:rPr lang="de-DE" dirty="0" smtClean="0"/>
            <a:t>Support</a:t>
          </a:r>
          <a:endParaRPr lang="de-DE" dirty="0"/>
        </a:p>
      </dgm:t>
    </dgm:pt>
    <dgm:pt modelId="{5C9C2B7F-FB0A-447D-886A-BAC340B8017A}" type="parTrans" cxnId="{86A845BA-D52D-4497-83B4-57425A2FA64C}">
      <dgm:prSet/>
      <dgm:spPr/>
      <dgm:t>
        <a:bodyPr/>
        <a:lstStyle/>
        <a:p>
          <a:endParaRPr lang="de-DE"/>
        </a:p>
      </dgm:t>
    </dgm:pt>
    <dgm:pt modelId="{D610114F-55E0-43E9-A207-9BBFDD20D99E}" type="sibTrans" cxnId="{86A845BA-D52D-4497-83B4-57425A2FA64C}">
      <dgm:prSet/>
      <dgm:spPr/>
      <dgm:t>
        <a:bodyPr/>
        <a:lstStyle/>
        <a:p>
          <a:endParaRPr lang="de-DE"/>
        </a:p>
      </dgm:t>
    </dgm:pt>
    <dgm:pt modelId="{275EB9D8-FEC5-429A-A8FD-ED14C3BA2F2A}">
      <dgm:prSet phldrT="[Text]"/>
      <dgm:spPr>
        <a:solidFill>
          <a:srgbClr val="CC9900"/>
        </a:solidFill>
      </dgm:spPr>
      <dgm:t>
        <a:bodyPr/>
        <a:lstStyle/>
        <a:p>
          <a:r>
            <a:rPr lang="de-DE" dirty="0" smtClean="0"/>
            <a:t>Audit</a:t>
          </a:r>
          <a:endParaRPr lang="de-DE" dirty="0"/>
        </a:p>
      </dgm:t>
    </dgm:pt>
    <dgm:pt modelId="{04755850-B3C6-4465-B575-67042791B680}" type="parTrans" cxnId="{BE74ABC9-B71F-4709-8D11-8E353535F961}">
      <dgm:prSet/>
      <dgm:spPr/>
      <dgm:t>
        <a:bodyPr/>
        <a:lstStyle/>
        <a:p>
          <a:endParaRPr lang="de-DE"/>
        </a:p>
      </dgm:t>
    </dgm:pt>
    <dgm:pt modelId="{13AAAAB9-1811-4605-9B7C-C052300B706F}" type="sibTrans" cxnId="{BE74ABC9-B71F-4709-8D11-8E353535F961}">
      <dgm:prSet/>
      <dgm:spPr/>
      <dgm:t>
        <a:bodyPr/>
        <a:lstStyle/>
        <a:p>
          <a:endParaRPr lang="de-DE"/>
        </a:p>
      </dgm:t>
    </dgm:pt>
    <dgm:pt modelId="{BC81D9AC-5C70-4063-9A32-C2C7BFF56850}" type="pres">
      <dgm:prSet presAssocID="{C3ED0D9E-AA5C-4FCB-9BB2-D596C8200513}" presName="Name0" presStyleCnt="0">
        <dgm:presLayoutVars>
          <dgm:dir/>
          <dgm:resizeHandles val="exact"/>
        </dgm:presLayoutVars>
      </dgm:prSet>
      <dgm:spPr/>
    </dgm:pt>
    <dgm:pt modelId="{196251B5-E399-4B69-BD4C-AFB0A0CF9D45}" type="pres">
      <dgm:prSet presAssocID="{542CE04A-0A9F-406F-81E7-313B4F5E276D}" presName="node" presStyleLbl="node1" presStyleIdx="0" presStyleCnt="3" custLinFactNeighborX="15294" custLinFactNeighborY="28493">
        <dgm:presLayoutVars>
          <dgm:bulletEnabled val="1"/>
        </dgm:presLayoutVars>
      </dgm:prSet>
      <dgm:spPr/>
      <dgm:t>
        <a:bodyPr/>
        <a:lstStyle/>
        <a:p>
          <a:endParaRPr lang="de-DE"/>
        </a:p>
      </dgm:t>
    </dgm:pt>
    <dgm:pt modelId="{B07E9693-EED1-4177-AAB0-307B1A4A9CEA}" type="pres">
      <dgm:prSet presAssocID="{58A62BC6-FC66-4DB3-B744-A6D61B5B648E}" presName="sibTrans" presStyleLbl="sibTrans2D1" presStyleIdx="0" presStyleCnt="2"/>
      <dgm:spPr/>
      <dgm:t>
        <a:bodyPr/>
        <a:lstStyle/>
        <a:p>
          <a:endParaRPr lang="de-DE"/>
        </a:p>
      </dgm:t>
    </dgm:pt>
    <dgm:pt modelId="{F0919822-9B20-4F4C-B7F1-CF3944F3802B}" type="pres">
      <dgm:prSet presAssocID="{58A62BC6-FC66-4DB3-B744-A6D61B5B648E}" presName="connectorText" presStyleLbl="sibTrans2D1" presStyleIdx="0" presStyleCnt="2"/>
      <dgm:spPr/>
      <dgm:t>
        <a:bodyPr/>
        <a:lstStyle/>
        <a:p>
          <a:endParaRPr lang="de-DE"/>
        </a:p>
      </dgm:t>
    </dgm:pt>
    <dgm:pt modelId="{27ACF0DB-EE27-4E6B-8103-8AFBD1C62EED}" type="pres">
      <dgm:prSet presAssocID="{DFDD9F8D-7C08-49E0-8931-19AD736823EC}" presName="node" presStyleLbl="node1" presStyleIdx="1" presStyleCnt="3">
        <dgm:presLayoutVars>
          <dgm:bulletEnabled val="1"/>
        </dgm:presLayoutVars>
      </dgm:prSet>
      <dgm:spPr/>
      <dgm:t>
        <a:bodyPr/>
        <a:lstStyle/>
        <a:p>
          <a:endParaRPr lang="de-DE"/>
        </a:p>
      </dgm:t>
    </dgm:pt>
    <dgm:pt modelId="{92008094-0896-441D-83DC-92149A7D00E3}" type="pres">
      <dgm:prSet presAssocID="{D610114F-55E0-43E9-A207-9BBFDD20D99E}" presName="sibTrans" presStyleLbl="sibTrans2D1" presStyleIdx="1" presStyleCnt="2"/>
      <dgm:spPr/>
      <dgm:t>
        <a:bodyPr/>
        <a:lstStyle/>
        <a:p>
          <a:endParaRPr lang="de-DE"/>
        </a:p>
      </dgm:t>
    </dgm:pt>
    <dgm:pt modelId="{1AC03DFE-9BFC-459B-8E53-31EF763A1A00}" type="pres">
      <dgm:prSet presAssocID="{D610114F-55E0-43E9-A207-9BBFDD20D99E}" presName="connectorText" presStyleLbl="sibTrans2D1" presStyleIdx="1" presStyleCnt="2"/>
      <dgm:spPr/>
      <dgm:t>
        <a:bodyPr/>
        <a:lstStyle/>
        <a:p>
          <a:endParaRPr lang="de-DE"/>
        </a:p>
      </dgm:t>
    </dgm:pt>
    <dgm:pt modelId="{54DF58CF-2954-4B81-88B9-304A61BFCF7D}" type="pres">
      <dgm:prSet presAssocID="{275EB9D8-FEC5-429A-A8FD-ED14C3BA2F2A}" presName="node" presStyleLbl="node1" presStyleIdx="2" presStyleCnt="3" custLinFactNeighborX="821" custLinFactNeighborY="-57534">
        <dgm:presLayoutVars>
          <dgm:bulletEnabled val="1"/>
        </dgm:presLayoutVars>
      </dgm:prSet>
      <dgm:spPr/>
      <dgm:t>
        <a:bodyPr/>
        <a:lstStyle/>
        <a:p>
          <a:endParaRPr lang="de-DE"/>
        </a:p>
      </dgm:t>
    </dgm:pt>
  </dgm:ptLst>
  <dgm:cxnLst>
    <dgm:cxn modelId="{E4B7C712-FFB0-45C8-8456-E006A121F092}" type="presOf" srcId="{58A62BC6-FC66-4DB3-B744-A6D61B5B648E}" destId="{F0919822-9B20-4F4C-B7F1-CF3944F3802B}" srcOrd="1" destOrd="0" presId="urn:microsoft.com/office/officeart/2005/8/layout/process1"/>
    <dgm:cxn modelId="{86A845BA-D52D-4497-83B4-57425A2FA64C}" srcId="{C3ED0D9E-AA5C-4FCB-9BB2-D596C8200513}" destId="{DFDD9F8D-7C08-49E0-8931-19AD736823EC}" srcOrd="1" destOrd="0" parTransId="{5C9C2B7F-FB0A-447D-886A-BAC340B8017A}" sibTransId="{D610114F-55E0-43E9-A207-9BBFDD20D99E}"/>
    <dgm:cxn modelId="{197A67F4-C935-4DCD-B167-A369DC7AC118}" type="presOf" srcId="{D610114F-55E0-43E9-A207-9BBFDD20D99E}" destId="{1AC03DFE-9BFC-459B-8E53-31EF763A1A00}" srcOrd="1" destOrd="0" presId="urn:microsoft.com/office/officeart/2005/8/layout/process1"/>
    <dgm:cxn modelId="{F86C4CD1-50D5-4E0A-A509-B92CD52CE791}" type="presOf" srcId="{C3ED0D9E-AA5C-4FCB-9BB2-D596C8200513}" destId="{BC81D9AC-5C70-4063-9A32-C2C7BFF56850}" srcOrd="0" destOrd="0" presId="urn:microsoft.com/office/officeart/2005/8/layout/process1"/>
    <dgm:cxn modelId="{7C27245A-7ED1-4A1E-9D60-FD24E2A3DA95}" srcId="{C3ED0D9E-AA5C-4FCB-9BB2-D596C8200513}" destId="{542CE04A-0A9F-406F-81E7-313B4F5E276D}" srcOrd="0" destOrd="0" parTransId="{B6E26D1B-9F85-46EC-A949-6BEFDBEE3195}" sibTransId="{58A62BC6-FC66-4DB3-B744-A6D61B5B648E}"/>
    <dgm:cxn modelId="{25F15E50-5608-41CA-96CB-AA2FA3397AD7}" type="presOf" srcId="{D610114F-55E0-43E9-A207-9BBFDD20D99E}" destId="{92008094-0896-441D-83DC-92149A7D00E3}" srcOrd="0" destOrd="0" presId="urn:microsoft.com/office/officeart/2005/8/layout/process1"/>
    <dgm:cxn modelId="{BE74ABC9-B71F-4709-8D11-8E353535F961}" srcId="{C3ED0D9E-AA5C-4FCB-9BB2-D596C8200513}" destId="{275EB9D8-FEC5-429A-A8FD-ED14C3BA2F2A}" srcOrd="2" destOrd="0" parTransId="{04755850-B3C6-4465-B575-67042791B680}" sibTransId="{13AAAAB9-1811-4605-9B7C-C052300B706F}"/>
    <dgm:cxn modelId="{BA4C8F57-E18C-43E1-A9A1-74497C58ECF5}" type="presOf" srcId="{DFDD9F8D-7C08-49E0-8931-19AD736823EC}" destId="{27ACF0DB-EE27-4E6B-8103-8AFBD1C62EED}" srcOrd="0" destOrd="0" presId="urn:microsoft.com/office/officeart/2005/8/layout/process1"/>
    <dgm:cxn modelId="{8B0ED68A-6CE5-4A48-995C-98F04397CC81}" type="presOf" srcId="{58A62BC6-FC66-4DB3-B744-A6D61B5B648E}" destId="{B07E9693-EED1-4177-AAB0-307B1A4A9CEA}" srcOrd="0" destOrd="0" presId="urn:microsoft.com/office/officeart/2005/8/layout/process1"/>
    <dgm:cxn modelId="{9039122E-1FFB-42E5-8F27-4F4082BF459D}" type="presOf" srcId="{275EB9D8-FEC5-429A-A8FD-ED14C3BA2F2A}" destId="{54DF58CF-2954-4B81-88B9-304A61BFCF7D}" srcOrd="0" destOrd="0" presId="urn:microsoft.com/office/officeart/2005/8/layout/process1"/>
    <dgm:cxn modelId="{8FC2F3BE-6F15-4C26-92BE-A07DE7F2EFA6}" type="presOf" srcId="{542CE04A-0A9F-406F-81E7-313B4F5E276D}" destId="{196251B5-E399-4B69-BD4C-AFB0A0CF9D45}" srcOrd="0" destOrd="0" presId="urn:microsoft.com/office/officeart/2005/8/layout/process1"/>
    <dgm:cxn modelId="{BA3FD999-F39D-4965-B009-4A0C1687DC6E}" type="presParOf" srcId="{BC81D9AC-5C70-4063-9A32-C2C7BFF56850}" destId="{196251B5-E399-4B69-BD4C-AFB0A0CF9D45}" srcOrd="0" destOrd="0" presId="urn:microsoft.com/office/officeart/2005/8/layout/process1"/>
    <dgm:cxn modelId="{30129955-DE76-43B0-9602-C153CFB06F06}" type="presParOf" srcId="{BC81D9AC-5C70-4063-9A32-C2C7BFF56850}" destId="{B07E9693-EED1-4177-AAB0-307B1A4A9CEA}" srcOrd="1" destOrd="0" presId="urn:microsoft.com/office/officeart/2005/8/layout/process1"/>
    <dgm:cxn modelId="{F6CEE26E-3346-4655-AEB1-91CB720F3361}" type="presParOf" srcId="{B07E9693-EED1-4177-AAB0-307B1A4A9CEA}" destId="{F0919822-9B20-4F4C-B7F1-CF3944F3802B}" srcOrd="0" destOrd="0" presId="urn:microsoft.com/office/officeart/2005/8/layout/process1"/>
    <dgm:cxn modelId="{A1D0EE9E-57CF-4E56-A470-734F75ED6FE8}" type="presParOf" srcId="{BC81D9AC-5C70-4063-9A32-C2C7BFF56850}" destId="{27ACF0DB-EE27-4E6B-8103-8AFBD1C62EED}" srcOrd="2" destOrd="0" presId="urn:microsoft.com/office/officeart/2005/8/layout/process1"/>
    <dgm:cxn modelId="{B0C8C260-3932-4A61-AA32-323A18F5181F}" type="presParOf" srcId="{BC81D9AC-5C70-4063-9A32-C2C7BFF56850}" destId="{92008094-0896-441D-83DC-92149A7D00E3}" srcOrd="3" destOrd="0" presId="urn:microsoft.com/office/officeart/2005/8/layout/process1"/>
    <dgm:cxn modelId="{E3082094-FE3D-4834-A9C0-81C434A08E63}" type="presParOf" srcId="{92008094-0896-441D-83DC-92149A7D00E3}" destId="{1AC03DFE-9BFC-459B-8E53-31EF763A1A00}" srcOrd="0" destOrd="0" presId="urn:microsoft.com/office/officeart/2005/8/layout/process1"/>
    <dgm:cxn modelId="{71662765-B0F8-45E5-B3D9-1F77BE6C1384}" type="presParOf" srcId="{BC81D9AC-5C70-4063-9A32-C2C7BFF56850}" destId="{54DF58CF-2954-4B81-88B9-304A61BFCF7D}" srcOrd="4" destOrd="0" presId="urn:microsoft.com/office/officeart/2005/8/layout/process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200" smtClean="0"/>
            </a:lvl1pPr>
          </a:lstStyle>
          <a:p>
            <a:pPr>
              <a:defRPr/>
            </a:pPr>
            <a:endParaRPr lang="de-DE"/>
          </a:p>
        </p:txBody>
      </p:sp>
      <p:sp>
        <p:nvSpPr>
          <p:cNvPr id="173059" name="Rectangle 3"/>
          <p:cNvSpPr>
            <a:spLocks noGrp="1" noChangeArrowheads="1"/>
          </p:cNvSpPr>
          <p:nvPr>
            <p:ph type="dt" sz="quarter" idx="1"/>
          </p:nvPr>
        </p:nvSpPr>
        <p:spPr bwMode="auto">
          <a:xfrm>
            <a:off x="3779150" y="0"/>
            <a:ext cx="2889938" cy="4964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200" smtClean="0"/>
            </a:lvl1pPr>
          </a:lstStyle>
          <a:p>
            <a:pPr>
              <a:defRPr/>
            </a:pPr>
            <a:endParaRPr lang="de-DE"/>
          </a:p>
        </p:txBody>
      </p:sp>
      <p:sp>
        <p:nvSpPr>
          <p:cNvPr id="173060" name="Rectangle 4"/>
          <p:cNvSpPr>
            <a:spLocks noGrp="1" noChangeArrowheads="1"/>
          </p:cNvSpPr>
          <p:nvPr>
            <p:ph type="ftr" sz="quarter" idx="2"/>
          </p:nvPr>
        </p:nvSpPr>
        <p:spPr bwMode="auto">
          <a:xfrm>
            <a:off x="0" y="9431814"/>
            <a:ext cx="2889938" cy="49641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defRPr sz="1200" smtClean="0"/>
            </a:lvl1pPr>
          </a:lstStyle>
          <a:p>
            <a:pPr>
              <a:defRPr/>
            </a:pPr>
            <a:endParaRPr lang="de-DE"/>
          </a:p>
        </p:txBody>
      </p:sp>
      <p:sp>
        <p:nvSpPr>
          <p:cNvPr id="173061" name="Rectangle 5"/>
          <p:cNvSpPr>
            <a:spLocks noGrp="1" noChangeArrowheads="1"/>
          </p:cNvSpPr>
          <p:nvPr>
            <p:ph type="sldNum" sz="quarter" idx="3"/>
          </p:nvPr>
        </p:nvSpPr>
        <p:spPr bwMode="auto">
          <a:xfrm>
            <a:off x="3779150" y="9431814"/>
            <a:ext cx="2889938" cy="49641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defRPr sz="1200" smtClean="0"/>
            </a:lvl1pPr>
          </a:lstStyle>
          <a:p>
            <a:pPr>
              <a:defRPr/>
            </a:pPr>
            <a:fld id="{CD43DFE8-5135-40DD-B078-0DAAD2365367}"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de-DE"/>
          </a:p>
        </p:txBody>
      </p:sp>
      <p:sp>
        <p:nvSpPr>
          <p:cNvPr id="77827"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de-DE"/>
          </a:p>
        </p:txBody>
      </p:sp>
      <p:sp>
        <p:nvSpPr>
          <p:cNvPr id="17412" name="Rectangle 4"/>
          <p:cNvSpPr>
            <a:spLocks noGrp="1" noRot="1" noChangeAspect="1" noChangeArrowheads="1" noTextEdit="1"/>
          </p:cNvSpPr>
          <p:nvPr>
            <p:ph type="sldImg" idx="2"/>
          </p:nvPr>
        </p:nvSpPr>
        <p:spPr bwMode="auto">
          <a:xfrm>
            <a:off x="854075" y="744540"/>
            <a:ext cx="1908965" cy="1432487"/>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477024" y="2178030"/>
            <a:ext cx="5525155" cy="9963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77830"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de-DE"/>
          </a:p>
        </p:txBody>
      </p:sp>
      <p:sp>
        <p:nvSpPr>
          <p:cNvPr id="77831"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727DEC40-716A-4400-B075-D75C8F3D1F3B}"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0405454-3976-4F42-98E5-78AB239F5842}" type="slidenum">
              <a:rPr lang="de-DE"/>
              <a:pPr/>
              <a:t>1</a:t>
            </a:fld>
            <a:endParaRPr lang="de-DE"/>
          </a:p>
        </p:txBody>
      </p:sp>
      <p:sp>
        <p:nvSpPr>
          <p:cNvPr id="18435" name="Rectangle 2"/>
          <p:cNvSpPr>
            <a:spLocks noGrp="1" noRot="1" noChangeAspect="1" noChangeArrowheads="1" noTextEdit="1"/>
          </p:cNvSpPr>
          <p:nvPr>
            <p:ph type="sldImg"/>
          </p:nvPr>
        </p:nvSpPr>
        <p:spPr>
          <a:xfrm>
            <a:off x="854075" y="744538"/>
            <a:ext cx="1908175" cy="1431925"/>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2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8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18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18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de-DE" sz="2000" dirty="0" smtClean="0"/>
              <a:t> </a:t>
            </a:r>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smtClean="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1908175" cy="1431925"/>
          </a:xfrm>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p:spPr>
        <p:txBody>
          <a:bodyPr/>
          <a:lstStyle/>
          <a:p>
            <a:endParaRPr lang="de-DE" sz="2000" dirty="0" smtClean="0"/>
          </a:p>
        </p:txBody>
      </p:sp>
      <p:sp>
        <p:nvSpPr>
          <p:cNvPr id="25604" name="Foliennummernplatzhalter 3"/>
          <p:cNvSpPr>
            <a:spLocks noGrp="1"/>
          </p:cNvSpPr>
          <p:nvPr>
            <p:ph type="sldNum" sz="quarter" idx="5"/>
          </p:nvPr>
        </p:nvSpPr>
        <p:spPr>
          <a:noFill/>
        </p:spPr>
        <p:txBody>
          <a:bodyPr/>
          <a:lstStyle/>
          <a:p>
            <a:fld id="{942A3B3F-EF35-421F-9BF6-9B59F78F325F}" type="slidenum">
              <a:rPr lang="de-DE" smtClean="0"/>
              <a:pPr/>
              <a:t>35</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a:ln/>
        </p:spPr>
        <p:txBody>
          <a:bodyPr/>
          <a:lstStyle/>
          <a:p>
            <a:endParaRPr lang="de-DE" sz="2000" dirty="0" smtClean="0"/>
          </a:p>
        </p:txBody>
      </p:sp>
      <p:sp>
        <p:nvSpPr>
          <p:cNvPr id="26628" name="Foliennummernplatzhalter 3"/>
          <p:cNvSpPr>
            <a:spLocks noGrp="1"/>
          </p:cNvSpPr>
          <p:nvPr>
            <p:ph type="sldNum" sz="quarter" idx="5"/>
          </p:nvPr>
        </p:nvSpPr>
        <p:spPr>
          <a:noFill/>
        </p:spPr>
        <p:txBody>
          <a:bodyPr/>
          <a:lstStyle/>
          <a:p>
            <a:fld id="{05391D5A-5A29-41EE-A97A-C39A1EAA3943}" type="slidenum">
              <a:rPr lang="de-DE" smtClean="0"/>
              <a:pPr/>
              <a:t>39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p:spPr>
        <p:txBody>
          <a:bodyPr/>
          <a:lstStyle/>
          <a:p>
            <a:r>
              <a:rPr lang="de-DE" dirty="0" smtClean="0"/>
              <a:t>….</a:t>
            </a:r>
          </a:p>
        </p:txBody>
      </p:sp>
      <p:sp>
        <p:nvSpPr>
          <p:cNvPr id="28676" name="Foliennummernplatzhalter 3"/>
          <p:cNvSpPr>
            <a:spLocks noGrp="1"/>
          </p:cNvSpPr>
          <p:nvPr>
            <p:ph type="sldNum" sz="quarter" idx="5"/>
          </p:nvPr>
        </p:nvSpPr>
        <p:spPr>
          <a:noFill/>
        </p:spPr>
        <p:txBody>
          <a:bodyPr/>
          <a:lstStyle/>
          <a:p>
            <a:fld id="{82928915-B92A-41A5-BE69-9AF746BF9FF2}" type="slidenum">
              <a:rPr lang="de-DE" smtClean="0"/>
              <a:pPr/>
              <a:t>40</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42</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18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0CE79-C55B-42BC-B9F7-2C1E57D61CF1}" type="slidenum">
              <a:rPr lang="de-DE"/>
              <a:pPr/>
              <a:t>6</a:t>
            </a:fld>
            <a:endParaRPr lang="de-DE"/>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r>
              <a:rPr lang="en-US" sz="2000" dirty="0" smtClean="0"/>
              <a:t>.</a:t>
            </a:r>
            <a:endParaRPr lang="en-US" sz="2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de-DE" sz="1800" dirty="0" smtClean="0"/>
              <a:t>.  </a:t>
            </a:r>
            <a:endParaRPr lang="de-DE" sz="18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2000" dirty="0"/>
          </a:p>
        </p:txBody>
      </p:sp>
      <p:sp>
        <p:nvSpPr>
          <p:cNvPr id="4" name="Foliennummernplatzhalter 3"/>
          <p:cNvSpPr>
            <a:spLocks noGrp="1"/>
          </p:cNvSpPr>
          <p:nvPr>
            <p:ph type="sldNum" sz="quarter" idx="10"/>
          </p:nvPr>
        </p:nvSpPr>
        <p:spPr/>
        <p:txBody>
          <a:bodyPr/>
          <a:lstStyle/>
          <a:p>
            <a:pPr>
              <a:defRPr/>
            </a:pPr>
            <a:fld id="{727DEC40-716A-4400-B075-D75C8F3D1F3B}"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32"/>
          <p:cNvSpPr>
            <a:spLocks noChangeArrowheads="1"/>
          </p:cNvSpPr>
          <p:nvPr>
            <p:custDataLst>
              <p:tags r:id="rId1"/>
            </p:custDataLst>
          </p:nvPr>
        </p:nvSpPr>
        <p:spPr bwMode="auto">
          <a:xfrm>
            <a:off x="0" y="0"/>
            <a:ext cx="9144000" cy="846138"/>
          </a:xfrm>
          <a:prstGeom prst="rect">
            <a:avLst/>
          </a:prstGeom>
          <a:solidFill>
            <a:srgbClr val="FEFFFF"/>
          </a:solidFill>
          <a:ln w="9525">
            <a:noFill/>
            <a:miter lim="800000"/>
            <a:headEnd/>
            <a:tailEnd/>
          </a:ln>
          <a:effectLst/>
        </p:spPr>
        <p:txBody>
          <a:bodyPr wrap="none" anchor="ctr"/>
          <a:lstStyle/>
          <a:p>
            <a:pPr algn="ctr" eaLnBrk="0" hangingPunct="0">
              <a:spcBef>
                <a:spcPct val="0"/>
              </a:spcBef>
              <a:defRPr/>
            </a:pPr>
            <a:endParaRPr lang="de-DE">
              <a:solidFill>
                <a:srgbClr val="FFFFFF"/>
              </a:solidFill>
            </a:endParaRPr>
          </a:p>
        </p:txBody>
      </p:sp>
      <p:sp>
        <p:nvSpPr>
          <p:cNvPr id="5" name="Text Box 137"/>
          <p:cNvSpPr txBox="1">
            <a:spLocks noChangeArrowheads="1"/>
          </p:cNvSpPr>
          <p:nvPr/>
        </p:nvSpPr>
        <p:spPr bwMode="auto">
          <a:xfrm>
            <a:off x="555625" y="6272213"/>
            <a:ext cx="8054975" cy="277812"/>
          </a:xfrm>
          <a:prstGeom prst="rect">
            <a:avLst/>
          </a:prstGeom>
          <a:noFill/>
          <a:ln w="9525">
            <a:noFill/>
            <a:miter lim="800000"/>
            <a:headEnd/>
            <a:tailEnd/>
          </a:ln>
          <a:effectLst/>
        </p:spPr>
        <p:txBody>
          <a:bodyPr lIns="0" tIns="0" rIns="0" bIns="0" anchor="b"/>
          <a:lstStyle/>
          <a:p>
            <a:pPr algn="r">
              <a:defRPr/>
            </a:pPr>
            <a:endParaRPr lang="de-DE" sz="1000" b="1" dirty="0">
              <a:solidFill>
                <a:schemeClr val="bg2"/>
              </a:solidFill>
            </a:endParaRPr>
          </a:p>
          <a:p>
            <a:pPr algn="r">
              <a:defRPr/>
            </a:pPr>
            <a:r>
              <a:rPr lang="en-US" sz="1000" b="1" dirty="0">
                <a:solidFill>
                  <a:srgbClr val="666666"/>
                </a:solidFill>
              </a:rPr>
              <a:t>© </a:t>
            </a:r>
            <a:r>
              <a:rPr lang="en-US" sz="1000" b="1" dirty="0" err="1">
                <a:solidFill>
                  <a:srgbClr val="666666"/>
                </a:solidFill>
              </a:rPr>
              <a:t>Einlagensicherungs</a:t>
            </a:r>
            <a:r>
              <a:rPr lang="en-US" sz="1000" b="1" dirty="0">
                <a:solidFill>
                  <a:srgbClr val="666666"/>
                </a:solidFill>
              </a:rPr>
              <a:t>- und </a:t>
            </a:r>
            <a:r>
              <a:rPr lang="en-US" sz="1000" b="1" dirty="0" err="1">
                <a:solidFill>
                  <a:srgbClr val="666666"/>
                </a:solidFill>
              </a:rPr>
              <a:t>Treuhandgesellschaft</a:t>
            </a:r>
            <a:r>
              <a:rPr lang="en-US" sz="1000" b="1" dirty="0">
                <a:solidFill>
                  <a:srgbClr val="666666"/>
                </a:solidFill>
              </a:rPr>
              <a:t> </a:t>
            </a:r>
            <a:r>
              <a:rPr lang="en-US" sz="1000" b="1" dirty="0" err="1">
                <a:solidFill>
                  <a:srgbClr val="666666"/>
                </a:solidFill>
              </a:rPr>
              <a:t>mbH</a:t>
            </a:r>
            <a:r>
              <a:rPr lang="en-US" sz="1000" b="1" dirty="0">
                <a:solidFill>
                  <a:srgbClr val="666666"/>
                </a:solidFill>
              </a:rPr>
              <a:t> </a:t>
            </a:r>
            <a:r>
              <a:rPr lang="en-US" sz="1000" b="1" dirty="0" smtClean="0">
                <a:solidFill>
                  <a:srgbClr val="666666"/>
                </a:solidFill>
              </a:rPr>
              <a:t>2013</a:t>
            </a:r>
            <a:endParaRPr lang="de-DE" sz="1000" b="1" dirty="0">
              <a:solidFill>
                <a:srgbClr val="666666"/>
              </a:solidFill>
            </a:endParaRPr>
          </a:p>
        </p:txBody>
      </p:sp>
      <p:sp>
        <p:nvSpPr>
          <p:cNvPr id="6" name="Rectangle 141"/>
          <p:cNvSpPr>
            <a:spLocks noChangeArrowheads="1"/>
          </p:cNvSpPr>
          <p:nvPr>
            <p:custDataLst>
              <p:tags r:id="rId2"/>
            </p:custDataLst>
          </p:nvPr>
        </p:nvSpPr>
        <p:spPr bwMode="auto">
          <a:xfrm>
            <a:off x="0" y="0"/>
            <a:ext cx="6477000" cy="846138"/>
          </a:xfrm>
          <a:prstGeom prst="rect">
            <a:avLst/>
          </a:prstGeom>
          <a:solidFill>
            <a:srgbClr val="0E654B"/>
          </a:solidFill>
          <a:ln w="9525">
            <a:noFill/>
            <a:miter lim="800000"/>
            <a:headEnd/>
            <a:tailEnd/>
          </a:ln>
          <a:effectLst/>
        </p:spPr>
        <p:txBody>
          <a:bodyPr wrap="none" anchor="ctr"/>
          <a:lstStyle/>
          <a:p>
            <a:pPr algn="ctr" eaLnBrk="0" hangingPunct="0">
              <a:spcBef>
                <a:spcPct val="0"/>
              </a:spcBef>
              <a:defRPr/>
            </a:pPr>
            <a:endParaRPr lang="de-DE">
              <a:solidFill>
                <a:srgbClr val="FFFFFF"/>
              </a:solidFill>
            </a:endParaRPr>
          </a:p>
        </p:txBody>
      </p:sp>
      <p:pic>
        <p:nvPicPr>
          <p:cNvPr id="7" name="Picture 143" descr="Logo_EIS_cmyk_20"/>
          <p:cNvPicPr>
            <a:picLocks noChangeAspect="1" noChangeArrowheads="1"/>
          </p:cNvPicPr>
          <p:nvPr/>
        </p:nvPicPr>
        <p:blipFill>
          <a:blip r:embed="rId4" cstate="print"/>
          <a:srcRect/>
          <a:stretch>
            <a:fillRect/>
          </a:stretch>
        </p:blipFill>
        <p:spPr bwMode="auto">
          <a:xfrm>
            <a:off x="6626225" y="250825"/>
            <a:ext cx="2352675" cy="336550"/>
          </a:xfrm>
          <a:prstGeom prst="rect">
            <a:avLst/>
          </a:prstGeom>
          <a:noFill/>
          <a:ln w="9525">
            <a:noFill/>
            <a:miter lim="800000"/>
            <a:headEnd/>
            <a:tailEnd/>
          </a:ln>
        </p:spPr>
      </p:pic>
      <p:sp>
        <p:nvSpPr>
          <p:cNvPr id="4223" name="Rectangle 127"/>
          <p:cNvSpPr>
            <a:spLocks noGrp="1" noChangeArrowheads="1"/>
          </p:cNvSpPr>
          <p:nvPr>
            <p:ph type="ctrTitle" sz="quarter"/>
          </p:nvPr>
        </p:nvSpPr>
        <p:spPr>
          <a:xfrm>
            <a:off x="539750" y="1524000"/>
            <a:ext cx="8070850" cy="1143000"/>
          </a:xfrm>
        </p:spPr>
        <p:txBody>
          <a:bodyPr anchor="t"/>
          <a:lstStyle>
            <a:lvl1pPr>
              <a:lnSpc>
                <a:spcPts val="4800"/>
              </a:lnSpc>
              <a:defRPr sz="4000">
                <a:solidFill>
                  <a:schemeClr val="tx1"/>
                </a:solidFill>
              </a:defRPr>
            </a:lvl1pPr>
          </a:lstStyle>
          <a:p>
            <a:r>
              <a:rPr lang="de-DE" smtClean="0"/>
              <a:t>Titelmasterformat durch Klicken bearbeiten</a:t>
            </a:r>
            <a:endParaRPr lang="de-DE"/>
          </a:p>
        </p:txBody>
      </p:sp>
      <p:sp>
        <p:nvSpPr>
          <p:cNvPr id="4225" name="Rectangle 129"/>
          <p:cNvSpPr>
            <a:spLocks noGrp="1" noChangeArrowheads="1"/>
          </p:cNvSpPr>
          <p:nvPr>
            <p:ph type="subTitle" sz="quarter" idx="1"/>
          </p:nvPr>
        </p:nvSpPr>
        <p:spPr>
          <a:xfrm>
            <a:off x="533400" y="3429000"/>
            <a:ext cx="8070850" cy="1511300"/>
          </a:xfrm>
        </p:spPr>
        <p:txBody>
          <a:bodyPr/>
          <a:lstStyle>
            <a:lvl1pPr>
              <a:defRPr/>
            </a:lvl1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0"/>
            <a:ext cx="2019300" cy="632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3400" y="0"/>
            <a:ext cx="5905500" cy="632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3400" y="0"/>
            <a:ext cx="5937250" cy="808038"/>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33400" y="1524000"/>
            <a:ext cx="3962400" cy="4800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962400" cy="4800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3400" y="15240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9EC"/>
        </a:solidFill>
        <a:effectLst/>
      </p:bgPr>
    </p:bg>
    <p:spTree>
      <p:nvGrpSpPr>
        <p:cNvPr id="1" name=""/>
        <p:cNvGrpSpPr/>
        <p:nvPr/>
      </p:nvGrpSpPr>
      <p:grpSpPr>
        <a:xfrm>
          <a:off x="0" y="0"/>
          <a:ext cx="0" cy="0"/>
          <a:chOff x="0" y="0"/>
          <a:chExt cx="0" cy="0"/>
        </a:xfrm>
      </p:grpSpPr>
      <p:sp>
        <p:nvSpPr>
          <p:cNvPr id="1192" name="Rectangle 168"/>
          <p:cNvSpPr>
            <a:spLocks noChangeArrowheads="1"/>
          </p:cNvSpPr>
          <p:nvPr>
            <p:custDataLst>
              <p:tags r:id="rId19"/>
            </p:custDataLst>
          </p:nvPr>
        </p:nvSpPr>
        <p:spPr bwMode="auto">
          <a:xfrm>
            <a:off x="0" y="0"/>
            <a:ext cx="9144000" cy="846138"/>
          </a:xfrm>
          <a:prstGeom prst="rect">
            <a:avLst/>
          </a:prstGeom>
          <a:solidFill>
            <a:srgbClr val="FEFFFF"/>
          </a:solidFill>
          <a:ln w="9525">
            <a:noFill/>
            <a:miter lim="800000"/>
            <a:headEnd/>
            <a:tailEnd/>
          </a:ln>
          <a:effectLst/>
        </p:spPr>
        <p:txBody>
          <a:bodyPr wrap="none" anchor="ctr"/>
          <a:lstStyle/>
          <a:p>
            <a:pPr algn="ctr" eaLnBrk="0" hangingPunct="0">
              <a:spcBef>
                <a:spcPct val="0"/>
              </a:spcBef>
              <a:defRPr/>
            </a:pPr>
            <a:endParaRPr lang="de-DE">
              <a:solidFill>
                <a:srgbClr val="FFFFFF"/>
              </a:solidFill>
            </a:endParaRPr>
          </a:p>
        </p:txBody>
      </p:sp>
      <p:sp>
        <p:nvSpPr>
          <p:cNvPr id="1194" name="Rectangle 170"/>
          <p:cNvSpPr>
            <a:spLocks noChangeArrowheads="1"/>
          </p:cNvSpPr>
          <p:nvPr>
            <p:custDataLst>
              <p:tags r:id="rId20"/>
            </p:custDataLst>
          </p:nvPr>
        </p:nvSpPr>
        <p:spPr bwMode="auto">
          <a:xfrm>
            <a:off x="0" y="0"/>
            <a:ext cx="6477000" cy="846138"/>
          </a:xfrm>
          <a:prstGeom prst="rect">
            <a:avLst/>
          </a:prstGeom>
          <a:solidFill>
            <a:srgbClr val="0E654B"/>
          </a:solidFill>
          <a:ln w="9525">
            <a:noFill/>
            <a:miter lim="800000"/>
            <a:headEnd/>
            <a:tailEnd/>
          </a:ln>
          <a:effectLst/>
        </p:spPr>
        <p:txBody>
          <a:bodyPr wrap="none" anchor="ctr"/>
          <a:lstStyle/>
          <a:p>
            <a:pPr algn="ctr" eaLnBrk="0" hangingPunct="0">
              <a:spcBef>
                <a:spcPct val="0"/>
              </a:spcBef>
              <a:defRPr/>
            </a:pPr>
            <a:endParaRPr lang="de-DE">
              <a:solidFill>
                <a:srgbClr val="FFFFFF"/>
              </a:solidFill>
            </a:endParaRPr>
          </a:p>
        </p:txBody>
      </p:sp>
      <p:sp>
        <p:nvSpPr>
          <p:cNvPr id="2052" name="Rectangle 116"/>
          <p:cNvSpPr>
            <a:spLocks noGrp="1" noChangeArrowheads="1"/>
          </p:cNvSpPr>
          <p:nvPr>
            <p:ph type="body" idx="1"/>
          </p:nvPr>
        </p:nvSpPr>
        <p:spPr bwMode="auto">
          <a:xfrm>
            <a:off x="533400" y="1524000"/>
            <a:ext cx="8077200"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53" name="Rectangle 115"/>
          <p:cNvSpPr>
            <a:spLocks noGrp="1" noChangeArrowheads="1"/>
          </p:cNvSpPr>
          <p:nvPr>
            <p:ph type="title"/>
          </p:nvPr>
        </p:nvSpPr>
        <p:spPr bwMode="auto">
          <a:xfrm>
            <a:off x="533400" y="0"/>
            <a:ext cx="59372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1195" name="Text Box 171"/>
          <p:cNvSpPr txBox="1">
            <a:spLocks noChangeArrowheads="1"/>
          </p:cNvSpPr>
          <p:nvPr/>
        </p:nvSpPr>
        <p:spPr bwMode="auto">
          <a:xfrm>
            <a:off x="5410200" y="6583363"/>
            <a:ext cx="3200400" cy="274637"/>
          </a:xfrm>
          <a:prstGeom prst="rect">
            <a:avLst/>
          </a:prstGeom>
          <a:noFill/>
          <a:ln w="9525">
            <a:noFill/>
            <a:miter lim="800000"/>
            <a:headEnd/>
            <a:tailEnd/>
          </a:ln>
        </p:spPr>
        <p:txBody>
          <a:bodyPr lIns="0" tIns="0" rIns="0" bIns="0"/>
          <a:lstStyle/>
          <a:p>
            <a:pPr algn="r" eaLnBrk="0" hangingPunct="0">
              <a:spcBef>
                <a:spcPct val="0"/>
              </a:spcBef>
              <a:defRPr/>
            </a:pPr>
            <a:r>
              <a:rPr lang="de-DE" sz="1000" smtClean="0">
                <a:solidFill>
                  <a:srgbClr val="666666"/>
                </a:solidFill>
              </a:rPr>
              <a:t>Seite </a:t>
            </a:r>
            <a:fld id="{ACCBA630-5AE2-4507-AF17-15020E99FA1D}" type="slidenum">
              <a:rPr lang="de-DE" sz="1000">
                <a:solidFill>
                  <a:srgbClr val="666666"/>
                </a:solidFill>
              </a:rPr>
              <a:pPr algn="r" eaLnBrk="0" hangingPunct="0">
                <a:spcBef>
                  <a:spcPct val="0"/>
                </a:spcBef>
                <a:defRPr/>
              </a:pPr>
              <a:t>‹#›</a:t>
            </a:fld>
            <a:endParaRPr lang="de-DE" sz="1000">
              <a:solidFill>
                <a:srgbClr val="666666"/>
              </a:solidFill>
            </a:endParaRPr>
          </a:p>
        </p:txBody>
      </p:sp>
      <p:sp>
        <p:nvSpPr>
          <p:cNvPr id="1196" name="Text Box 172"/>
          <p:cNvSpPr txBox="1">
            <a:spLocks noChangeArrowheads="1"/>
          </p:cNvSpPr>
          <p:nvPr/>
        </p:nvSpPr>
        <p:spPr bwMode="auto">
          <a:xfrm>
            <a:off x="533400" y="6583363"/>
            <a:ext cx="5486400" cy="274637"/>
          </a:xfrm>
          <a:prstGeom prst="rect">
            <a:avLst/>
          </a:prstGeom>
          <a:noFill/>
          <a:ln w="9525">
            <a:noFill/>
            <a:miter lim="800000"/>
            <a:headEnd/>
            <a:tailEnd/>
          </a:ln>
        </p:spPr>
        <p:txBody>
          <a:bodyPr lIns="0" tIns="0" rIns="0" bIns="0"/>
          <a:lstStyle/>
          <a:p>
            <a:pPr eaLnBrk="0" hangingPunct="0">
              <a:spcBef>
                <a:spcPct val="0"/>
              </a:spcBef>
              <a:defRPr/>
            </a:pPr>
            <a:r>
              <a:rPr lang="de-DE" sz="1000" dirty="0" smtClean="0">
                <a:solidFill>
                  <a:srgbClr val="666666"/>
                </a:solidFill>
              </a:rPr>
              <a:t>Claims</a:t>
            </a:r>
            <a:r>
              <a:rPr lang="de-DE" sz="1000" baseline="0" dirty="0" smtClean="0">
                <a:solidFill>
                  <a:srgbClr val="666666"/>
                </a:solidFill>
              </a:rPr>
              <a:t> Management IADI</a:t>
            </a:r>
            <a:r>
              <a:rPr lang="de-DE" sz="1000" dirty="0" smtClean="0">
                <a:solidFill>
                  <a:srgbClr val="666666"/>
                </a:solidFill>
              </a:rPr>
              <a:t> </a:t>
            </a:r>
            <a:r>
              <a:rPr lang="de-DE" sz="1000" dirty="0">
                <a:solidFill>
                  <a:srgbClr val="003142"/>
                </a:solidFill>
              </a:rPr>
              <a:t>|</a:t>
            </a:r>
            <a:r>
              <a:rPr lang="de-DE" sz="1000" dirty="0">
                <a:solidFill>
                  <a:srgbClr val="666666"/>
                </a:solidFill>
              </a:rPr>
              <a:t> </a:t>
            </a:r>
            <a:r>
              <a:rPr lang="en-US" sz="1000" dirty="0">
                <a:solidFill>
                  <a:srgbClr val="666666"/>
                </a:solidFill>
              </a:rPr>
              <a:t>© EIS </a:t>
            </a:r>
            <a:r>
              <a:rPr lang="en-US" sz="1000" dirty="0" smtClean="0">
                <a:solidFill>
                  <a:srgbClr val="666666"/>
                </a:solidFill>
              </a:rPr>
              <a:t>2013</a:t>
            </a:r>
            <a:endParaRPr lang="de-DE" sz="1000" dirty="0">
              <a:solidFill>
                <a:srgbClr val="666666"/>
              </a:solidFill>
            </a:endParaRPr>
          </a:p>
        </p:txBody>
      </p:sp>
      <p:pic>
        <p:nvPicPr>
          <p:cNvPr id="2056" name="Picture 174" descr="Logo_EIS_cmyk_20"/>
          <p:cNvPicPr>
            <a:picLocks noChangeAspect="1" noChangeArrowheads="1"/>
          </p:cNvPicPr>
          <p:nvPr/>
        </p:nvPicPr>
        <p:blipFill>
          <a:blip r:embed="rId21" cstate="print"/>
          <a:srcRect/>
          <a:stretch>
            <a:fillRect/>
          </a:stretch>
        </p:blipFill>
        <p:spPr bwMode="auto">
          <a:xfrm>
            <a:off x="6626225" y="250825"/>
            <a:ext cx="2352675"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Lst>
  <p:txStyles>
    <p:titleStyle>
      <a:lvl1pPr algn="l" rtl="0" eaLnBrk="1" fontAlgn="base" hangingPunct="1">
        <a:lnSpc>
          <a:spcPts val="2400"/>
        </a:lnSpc>
        <a:spcBef>
          <a:spcPct val="0"/>
        </a:spcBef>
        <a:spcAft>
          <a:spcPct val="0"/>
        </a:spcAft>
        <a:defRPr sz="2000" b="1">
          <a:solidFill>
            <a:schemeClr val="bg2"/>
          </a:solidFill>
          <a:latin typeface="+mj-lt"/>
          <a:ea typeface="+mj-ea"/>
          <a:cs typeface="+mj-cs"/>
        </a:defRPr>
      </a:lvl1pPr>
      <a:lvl2pPr algn="l" rtl="0" eaLnBrk="1" fontAlgn="base" hangingPunct="1">
        <a:lnSpc>
          <a:spcPts val="2400"/>
        </a:lnSpc>
        <a:spcBef>
          <a:spcPct val="0"/>
        </a:spcBef>
        <a:spcAft>
          <a:spcPct val="0"/>
        </a:spcAft>
        <a:defRPr sz="2000" b="1">
          <a:solidFill>
            <a:schemeClr val="bg2"/>
          </a:solidFill>
          <a:latin typeface="Arial" charset="0"/>
        </a:defRPr>
      </a:lvl2pPr>
      <a:lvl3pPr algn="l" rtl="0" eaLnBrk="1" fontAlgn="base" hangingPunct="1">
        <a:lnSpc>
          <a:spcPts val="2400"/>
        </a:lnSpc>
        <a:spcBef>
          <a:spcPct val="0"/>
        </a:spcBef>
        <a:spcAft>
          <a:spcPct val="0"/>
        </a:spcAft>
        <a:defRPr sz="2000" b="1">
          <a:solidFill>
            <a:schemeClr val="bg2"/>
          </a:solidFill>
          <a:latin typeface="Arial" charset="0"/>
        </a:defRPr>
      </a:lvl3pPr>
      <a:lvl4pPr algn="l" rtl="0" eaLnBrk="1" fontAlgn="base" hangingPunct="1">
        <a:lnSpc>
          <a:spcPts val="2400"/>
        </a:lnSpc>
        <a:spcBef>
          <a:spcPct val="0"/>
        </a:spcBef>
        <a:spcAft>
          <a:spcPct val="0"/>
        </a:spcAft>
        <a:defRPr sz="2000" b="1">
          <a:solidFill>
            <a:schemeClr val="bg2"/>
          </a:solidFill>
          <a:latin typeface="Arial" charset="0"/>
        </a:defRPr>
      </a:lvl4pPr>
      <a:lvl5pPr algn="l" rtl="0" eaLnBrk="1" fontAlgn="base" hangingPunct="1">
        <a:lnSpc>
          <a:spcPts val="2400"/>
        </a:lnSpc>
        <a:spcBef>
          <a:spcPct val="0"/>
        </a:spcBef>
        <a:spcAft>
          <a:spcPct val="0"/>
        </a:spcAft>
        <a:defRPr sz="2000" b="1">
          <a:solidFill>
            <a:schemeClr val="bg2"/>
          </a:solidFill>
          <a:latin typeface="Arial" charset="0"/>
        </a:defRPr>
      </a:lvl5pPr>
      <a:lvl6pPr marL="457200" algn="l" rtl="0" eaLnBrk="1" fontAlgn="base" hangingPunct="1">
        <a:lnSpc>
          <a:spcPts val="2400"/>
        </a:lnSpc>
        <a:spcBef>
          <a:spcPct val="0"/>
        </a:spcBef>
        <a:spcAft>
          <a:spcPct val="0"/>
        </a:spcAft>
        <a:defRPr sz="2000" b="1">
          <a:solidFill>
            <a:schemeClr val="bg2"/>
          </a:solidFill>
          <a:latin typeface="Arial" charset="0"/>
        </a:defRPr>
      </a:lvl6pPr>
      <a:lvl7pPr marL="914400" algn="l" rtl="0" eaLnBrk="1" fontAlgn="base" hangingPunct="1">
        <a:lnSpc>
          <a:spcPts val="2400"/>
        </a:lnSpc>
        <a:spcBef>
          <a:spcPct val="0"/>
        </a:spcBef>
        <a:spcAft>
          <a:spcPct val="0"/>
        </a:spcAft>
        <a:defRPr sz="2000" b="1">
          <a:solidFill>
            <a:schemeClr val="bg2"/>
          </a:solidFill>
          <a:latin typeface="Arial" charset="0"/>
        </a:defRPr>
      </a:lvl7pPr>
      <a:lvl8pPr marL="1371600" algn="l" rtl="0" eaLnBrk="1" fontAlgn="base" hangingPunct="1">
        <a:lnSpc>
          <a:spcPts val="2400"/>
        </a:lnSpc>
        <a:spcBef>
          <a:spcPct val="0"/>
        </a:spcBef>
        <a:spcAft>
          <a:spcPct val="0"/>
        </a:spcAft>
        <a:defRPr sz="2000" b="1">
          <a:solidFill>
            <a:schemeClr val="bg2"/>
          </a:solidFill>
          <a:latin typeface="Arial" charset="0"/>
        </a:defRPr>
      </a:lvl8pPr>
      <a:lvl9pPr marL="1828800" algn="l" rtl="0" eaLnBrk="1" fontAlgn="base" hangingPunct="1">
        <a:lnSpc>
          <a:spcPts val="2400"/>
        </a:lnSpc>
        <a:spcBef>
          <a:spcPct val="0"/>
        </a:spcBef>
        <a:spcAft>
          <a:spcPct val="0"/>
        </a:spcAft>
        <a:defRPr sz="2000" b="1">
          <a:solidFill>
            <a:schemeClr val="bg2"/>
          </a:solidFill>
          <a:latin typeface="Arial" charset="0"/>
        </a:defRPr>
      </a:lvl9pPr>
    </p:titleStyle>
    <p:bodyStyle>
      <a:lvl1pPr marL="342900" indent="-342900" algn="l" rtl="0" eaLnBrk="1" fontAlgn="base" hangingPunct="1">
        <a:spcBef>
          <a:spcPct val="0"/>
        </a:spcBef>
        <a:spcAft>
          <a:spcPct val="0"/>
        </a:spcAft>
        <a:buFont typeface="Wingdings" pitchFamily="2" charset="2"/>
        <a:defRPr sz="2000">
          <a:solidFill>
            <a:schemeClr val="tx1"/>
          </a:solidFill>
          <a:latin typeface="+mn-lt"/>
          <a:ea typeface="+mn-ea"/>
          <a:cs typeface="+mn-cs"/>
        </a:defRPr>
      </a:lvl1pPr>
      <a:lvl2pPr marL="180975" indent="-179388"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2pPr>
      <a:lvl3pPr marL="357188" indent="-174625"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3pPr>
      <a:lvl4pPr marL="541338" indent="-182563"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4pPr>
      <a:lvl5pPr marL="717550" indent="-174625"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5pPr>
      <a:lvl6pPr marL="1174750" indent="-174625"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6pPr>
      <a:lvl7pPr marL="1631950" indent="-174625"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7pPr>
      <a:lvl8pPr marL="2089150" indent="-174625"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8pPr>
      <a:lvl9pPr marL="2546350" indent="-174625" algn="l" rtl="0" eaLnBrk="1" fontAlgn="base" hangingPunct="1">
        <a:spcBef>
          <a:spcPct val="0"/>
        </a:spcBef>
        <a:spcAft>
          <a:spcPct val="0"/>
        </a:spcAft>
        <a:buClr>
          <a:srgbClr val="00314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emf"/></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slide" Target="slide6.xml"/><Relationship Id="rId10" Type="http://schemas.openxmlformats.org/officeDocument/2006/relationships/image" Target="../media/image70.png"/><Relationship Id="rId4" Type="http://schemas.openxmlformats.org/officeDocument/2006/relationships/slide" Target="slide5.xml"/><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5.png"/><Relationship Id="rId7"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67.pn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67.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gif"/></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jpe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mailto:o.hartenfels@eis-treuhand.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pPr>
              <a:lnSpc>
                <a:spcPct val="100000"/>
              </a:lnSpc>
            </a:pPr>
            <a:r>
              <a:rPr lang="de-DE" dirty="0" err="1" smtClean="0"/>
              <a:t>Effective</a:t>
            </a:r>
            <a:r>
              <a:rPr lang="de-DE" dirty="0" smtClean="0"/>
              <a:t> Automation</a:t>
            </a:r>
            <a:br>
              <a:rPr lang="de-DE" dirty="0" smtClean="0"/>
            </a:br>
            <a:r>
              <a:rPr lang="de-DE" sz="2000" dirty="0" err="1" smtClean="0"/>
              <a:t>Reimbursement</a:t>
            </a:r>
            <a:r>
              <a:rPr lang="de-DE" sz="2000" dirty="0" smtClean="0"/>
              <a:t> in </a:t>
            </a:r>
            <a:r>
              <a:rPr lang="de-DE" sz="2000" dirty="0" err="1" smtClean="0"/>
              <a:t>the</a:t>
            </a:r>
            <a:r>
              <a:rPr lang="de-DE" sz="2000" dirty="0" smtClean="0"/>
              <a:t> private </a:t>
            </a:r>
            <a:r>
              <a:rPr lang="de-DE" sz="2000" dirty="0" err="1" smtClean="0"/>
              <a:t>banking</a:t>
            </a:r>
            <a:r>
              <a:rPr lang="de-DE" sz="2000" dirty="0" smtClean="0"/>
              <a:t> </a:t>
            </a:r>
            <a:r>
              <a:rPr lang="de-DE" sz="2000" dirty="0" err="1" smtClean="0"/>
              <a:t>sector</a:t>
            </a:r>
            <a:r>
              <a:rPr lang="de-DE" sz="2000" dirty="0" smtClean="0"/>
              <a:t> in Germany</a:t>
            </a:r>
            <a:br>
              <a:rPr lang="de-DE" sz="2000" dirty="0" smtClean="0"/>
            </a:br>
            <a:r>
              <a:rPr lang="de-DE" sz="2000" dirty="0" smtClean="0"/>
              <a:t/>
            </a:r>
            <a:br>
              <a:rPr lang="de-DE" sz="2000" dirty="0" smtClean="0"/>
            </a:br>
            <a:r>
              <a:rPr lang="de-DE" sz="2000" dirty="0" smtClean="0"/>
              <a:t>Olaf </a:t>
            </a:r>
            <a:r>
              <a:rPr lang="de-DE" sz="2000" dirty="0" err="1" smtClean="0"/>
              <a:t>Hartenfels</a:t>
            </a:r>
            <a:r>
              <a:rPr lang="de-DE" sz="2000" dirty="0" smtClean="0"/>
              <a:t/>
            </a:r>
            <a:br>
              <a:rPr lang="de-DE" sz="2000" dirty="0" smtClean="0"/>
            </a:br>
            <a:r>
              <a:rPr lang="de-DE" sz="2000" dirty="0" err="1" smtClean="0"/>
              <a:t>Deposit</a:t>
            </a:r>
            <a:r>
              <a:rPr lang="de-DE" sz="2000" dirty="0" smtClean="0"/>
              <a:t> </a:t>
            </a:r>
            <a:r>
              <a:rPr lang="de-DE" sz="2000" dirty="0" err="1" smtClean="0"/>
              <a:t>Protection</a:t>
            </a:r>
            <a:r>
              <a:rPr lang="de-DE" sz="2000" dirty="0" smtClean="0"/>
              <a:t> </a:t>
            </a:r>
            <a:r>
              <a:rPr lang="de-DE" sz="2000" dirty="0" err="1" smtClean="0"/>
              <a:t>and</a:t>
            </a:r>
            <a:r>
              <a:rPr lang="de-DE" sz="2000" dirty="0" smtClean="0"/>
              <a:t> Trust Company, Cologne   </a:t>
            </a:r>
            <a:r>
              <a:rPr lang="de-DE" dirty="0" smtClean="0"/>
              <a:t/>
            </a:r>
            <a:br>
              <a:rPr lang="de-DE" dirty="0" smtClean="0"/>
            </a:br>
            <a:r>
              <a:rPr lang="de-DE" dirty="0" smtClean="0"/>
              <a:t/>
            </a:r>
            <a:br>
              <a:rPr lang="de-DE" dirty="0" smtClean="0"/>
            </a:br>
            <a:endParaRPr lang="de-DE" dirty="0"/>
          </a:p>
        </p:txBody>
      </p:sp>
      <p:sp>
        <p:nvSpPr>
          <p:cNvPr id="5" name="Untertitel 4"/>
          <p:cNvSpPr>
            <a:spLocks noGrp="1"/>
          </p:cNvSpPr>
          <p:nvPr>
            <p:ph type="subTitle" sz="quarter" idx="1"/>
          </p:nvPr>
        </p:nvSpPr>
        <p:spPr/>
        <p:txBody>
          <a:bodyPr/>
          <a:lstStyle/>
          <a:p>
            <a:endParaRPr lang="de-DE" dirty="0" smtClean="0"/>
          </a:p>
          <a:p>
            <a:r>
              <a:rPr lang="de-DE" dirty="0" smtClean="0"/>
              <a:t>Claims Management: </a:t>
            </a:r>
            <a:r>
              <a:rPr lang="de-DE" dirty="0" err="1" smtClean="0"/>
              <a:t>Reimbursement</a:t>
            </a:r>
            <a:r>
              <a:rPr lang="de-DE" dirty="0" smtClean="0"/>
              <a:t> </a:t>
            </a:r>
            <a:r>
              <a:rPr lang="de-DE" dirty="0" err="1" smtClean="0"/>
              <a:t>to</a:t>
            </a:r>
            <a:r>
              <a:rPr lang="de-DE" dirty="0" smtClean="0"/>
              <a:t> </a:t>
            </a:r>
            <a:r>
              <a:rPr lang="de-DE" dirty="0" err="1" smtClean="0"/>
              <a:t>Insured</a:t>
            </a:r>
            <a:r>
              <a:rPr lang="de-DE" dirty="0" smtClean="0"/>
              <a:t> </a:t>
            </a:r>
            <a:r>
              <a:rPr lang="de-DE" dirty="0" err="1" smtClean="0"/>
              <a:t>Depositors</a:t>
            </a:r>
            <a:endParaRPr lang="de-DE" dirty="0" smtClean="0"/>
          </a:p>
          <a:p>
            <a:r>
              <a:rPr lang="de-DE" dirty="0" smtClean="0"/>
              <a:t>2 – 4 </a:t>
            </a:r>
            <a:r>
              <a:rPr lang="de-DE" dirty="0" err="1" smtClean="0"/>
              <a:t>December</a:t>
            </a:r>
            <a:r>
              <a:rPr lang="de-DE" dirty="0" smtClean="0"/>
              <a:t> 2013      </a:t>
            </a:r>
          </a:p>
          <a:p>
            <a:r>
              <a:rPr lang="de-DE" dirty="0" smtClean="0"/>
              <a:t>Taipei, Taiwan</a:t>
            </a:r>
          </a:p>
          <a:p>
            <a:endParaRPr lang="de-DE" dirty="0" smtClean="0"/>
          </a:p>
          <a:p>
            <a:endParaRPr lang="de-DE" dirty="0" smtClean="0"/>
          </a:p>
          <a:p>
            <a:r>
              <a:rPr lang="de-DE" dirty="0" smtClean="0"/>
              <a:t> </a:t>
            </a:r>
          </a:p>
          <a:p>
            <a:endParaRPr lang="de-DE" dirty="0" smtClean="0"/>
          </a:p>
          <a:p>
            <a:endParaRPr lang="de-DE" dirty="0" smtClean="0"/>
          </a:p>
          <a:p>
            <a:endParaRPr lang="de-DE" dirty="0" smtClean="0"/>
          </a:p>
          <a:p>
            <a:endParaRPr lang="de-DE" dirty="0" smtClean="0"/>
          </a:p>
          <a:p>
            <a:endParaRPr lang="de-DE" dirty="0"/>
          </a:p>
        </p:txBody>
      </p:sp>
      <p:pic>
        <p:nvPicPr>
          <p:cNvPr id="6"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034" y="4929198"/>
            <a:ext cx="3276600" cy="120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Different </a:t>
            </a:r>
            <a:r>
              <a:rPr lang="de-DE" dirty="0" err="1" smtClean="0"/>
              <a:t>types</a:t>
            </a:r>
            <a:r>
              <a:rPr lang="de-DE" dirty="0" smtClean="0"/>
              <a:t> </a:t>
            </a:r>
            <a:r>
              <a:rPr lang="de-DE" dirty="0" err="1" smtClean="0"/>
              <a:t>of</a:t>
            </a:r>
            <a:r>
              <a:rPr lang="de-DE" dirty="0" smtClean="0"/>
              <a:t> </a:t>
            </a:r>
            <a:r>
              <a:rPr lang="de-DE" dirty="0" err="1" smtClean="0"/>
              <a:t>banks</a:t>
            </a:r>
            <a:endParaRPr lang="de-DE" dirty="0"/>
          </a:p>
        </p:txBody>
      </p:sp>
      <p:sp>
        <p:nvSpPr>
          <p:cNvPr id="7" name="Ellipse 6"/>
          <p:cNvSpPr/>
          <p:nvPr/>
        </p:nvSpPr>
        <p:spPr bwMode="auto">
          <a:xfrm>
            <a:off x="3643306" y="2786058"/>
            <a:ext cx="1723312" cy="535027"/>
          </a:xfrm>
          <a:prstGeom prst="ellipse">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2">
              <a:shade val="50000"/>
            </a:schemeClr>
          </a:lnRef>
          <a:fillRef idx="1">
            <a:schemeClr val="accent2"/>
          </a:fillRef>
          <a:effectRef idx="0">
            <a:schemeClr val="accent2"/>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IT-System</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0" name="Pfeil nach links 9"/>
          <p:cNvSpPr/>
          <p:nvPr/>
        </p:nvSpPr>
        <p:spPr bwMode="auto">
          <a:xfrm>
            <a:off x="714348" y="2643182"/>
            <a:ext cx="2214578" cy="755808"/>
          </a:xfrm>
          <a:prstGeom prst="lef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self</a:t>
            </a: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produced</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3" name="Pfeil nach rechts 12"/>
          <p:cNvSpPr/>
          <p:nvPr/>
        </p:nvSpPr>
        <p:spPr bwMode="auto">
          <a:xfrm>
            <a:off x="6072198" y="3500438"/>
            <a:ext cx="2143140" cy="755808"/>
          </a:xfrm>
          <a:prstGeom prst="righ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plain</a:t>
            </a: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vanilla</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5" name="Pfeil nach links 14"/>
          <p:cNvSpPr/>
          <p:nvPr/>
        </p:nvSpPr>
        <p:spPr bwMode="auto">
          <a:xfrm>
            <a:off x="714348" y="3500438"/>
            <a:ext cx="2214578" cy="755808"/>
          </a:xfrm>
          <a:prstGeom prst="lef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structured</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8" name="Pfeil nach rechts 17"/>
          <p:cNvSpPr/>
          <p:nvPr/>
        </p:nvSpPr>
        <p:spPr bwMode="auto">
          <a:xfrm>
            <a:off x="6072198" y="4357694"/>
            <a:ext cx="2143140" cy="755808"/>
          </a:xfrm>
          <a:prstGeom prst="righ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local</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9" name="Pfeil nach links 18"/>
          <p:cNvSpPr/>
          <p:nvPr/>
        </p:nvSpPr>
        <p:spPr bwMode="auto">
          <a:xfrm>
            <a:off x="714349" y="4429132"/>
            <a:ext cx="2214578" cy="755808"/>
          </a:xfrm>
          <a:prstGeom prst="lef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international</a:t>
            </a:r>
          </a:p>
        </p:txBody>
      </p:sp>
      <p:sp>
        <p:nvSpPr>
          <p:cNvPr id="20" name="Pfeil nach links 19"/>
          <p:cNvSpPr/>
          <p:nvPr/>
        </p:nvSpPr>
        <p:spPr bwMode="auto">
          <a:xfrm>
            <a:off x="714349" y="1785926"/>
            <a:ext cx="2214578" cy="755808"/>
          </a:xfrm>
          <a:prstGeom prst="lef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big</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1" name="Pfeil nach rechts 20"/>
          <p:cNvSpPr/>
          <p:nvPr/>
        </p:nvSpPr>
        <p:spPr bwMode="auto">
          <a:xfrm>
            <a:off x="6072198" y="1714488"/>
            <a:ext cx="2143140" cy="755808"/>
          </a:xfrm>
          <a:prstGeom prst="righ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lang="de-D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small</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2" name="Pfeil nach rechts 21"/>
          <p:cNvSpPr/>
          <p:nvPr/>
        </p:nvSpPr>
        <p:spPr bwMode="auto">
          <a:xfrm>
            <a:off x="6072198" y="2571744"/>
            <a:ext cx="2143140" cy="755808"/>
          </a:xfrm>
          <a:prstGeom prst="righ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standard</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3" name="Ellipse 22"/>
          <p:cNvSpPr/>
          <p:nvPr/>
        </p:nvSpPr>
        <p:spPr bwMode="auto">
          <a:xfrm>
            <a:off x="3643306" y="1928802"/>
            <a:ext cx="1723312" cy="535027"/>
          </a:xfrm>
          <a:prstGeom prst="ellipse">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2">
              <a:shade val="50000"/>
            </a:schemeClr>
          </a:lnRef>
          <a:fillRef idx="1">
            <a:schemeClr val="accent2"/>
          </a:fillRef>
          <a:effectRef idx="0">
            <a:schemeClr val="accent2"/>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Size</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4" name="Ellipse 23"/>
          <p:cNvSpPr/>
          <p:nvPr/>
        </p:nvSpPr>
        <p:spPr bwMode="auto">
          <a:xfrm>
            <a:off x="3643306" y="3608353"/>
            <a:ext cx="1723312" cy="535027"/>
          </a:xfrm>
          <a:prstGeom prst="ellipse">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2">
              <a:shade val="50000"/>
            </a:schemeClr>
          </a:lnRef>
          <a:fillRef idx="1">
            <a:schemeClr val="accent2"/>
          </a:fillRef>
          <a:effectRef idx="0">
            <a:schemeClr val="accent2"/>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de-D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Product</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5" name="Ellipse 24"/>
          <p:cNvSpPr/>
          <p:nvPr/>
        </p:nvSpPr>
        <p:spPr bwMode="auto">
          <a:xfrm>
            <a:off x="3643306" y="4500570"/>
            <a:ext cx="1723312" cy="535027"/>
          </a:xfrm>
          <a:prstGeom prst="ellipse">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2">
              <a:shade val="50000"/>
            </a:schemeClr>
          </a:lnRef>
          <a:fillRef idx="1">
            <a:schemeClr val="accent2"/>
          </a:fillRef>
          <a:effectRef idx="0">
            <a:schemeClr val="accent2"/>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de-D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Branches</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6" name="Ellipse 15"/>
          <p:cNvSpPr/>
          <p:nvPr/>
        </p:nvSpPr>
        <p:spPr bwMode="auto">
          <a:xfrm>
            <a:off x="3634506" y="5394303"/>
            <a:ext cx="1723312" cy="535027"/>
          </a:xfrm>
          <a:prstGeom prst="ellipse">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2">
              <a:shade val="50000"/>
            </a:schemeClr>
          </a:lnRef>
          <a:fillRef idx="1">
            <a:schemeClr val="accent2"/>
          </a:fillRef>
          <a:effectRef idx="0">
            <a:schemeClr val="accent2"/>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de-D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customer</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6" name="Pfeil nach rechts 25"/>
          <p:cNvSpPr/>
          <p:nvPr/>
        </p:nvSpPr>
        <p:spPr bwMode="auto">
          <a:xfrm>
            <a:off x="6072198" y="5316398"/>
            <a:ext cx="2143140" cy="755808"/>
          </a:xfrm>
          <a:prstGeom prst="righ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privat</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9" name="Pfeil nach links 28"/>
          <p:cNvSpPr/>
          <p:nvPr/>
        </p:nvSpPr>
        <p:spPr bwMode="auto">
          <a:xfrm>
            <a:off x="714348" y="5316398"/>
            <a:ext cx="2214578" cy="755808"/>
          </a:xfrm>
          <a:prstGeom prst="leftArrow">
            <a:avLst/>
          </a:prstGeom>
          <a:ln>
            <a:headEnd type="none" w="med" len="med"/>
            <a:tailEnd type="none" w="med" len="med"/>
          </a:ln>
          <a:effectLst>
            <a:glow rad="63500">
              <a:schemeClr val="accent6">
                <a:satMod val="175000"/>
                <a:alpha val="40000"/>
              </a:schemeClr>
            </a:glow>
            <a:outerShdw blurRad="76200" dist="12700" dir="8100000" sy="-23000" kx="800400" algn="br" rotWithShape="0">
              <a:prstClr val="black">
                <a:alpha val="20000"/>
              </a:prstClr>
            </a:outerShdw>
          </a:effectLst>
          <a:scene3d>
            <a:camera prst="orthographicFront"/>
            <a:lightRig rig="brightRoom" dir="t">
              <a:rot lat="0" lon="0" rev="9600000"/>
            </a:lightRig>
          </a:scene3d>
          <a:sp3d contourW="12700" prstMaterial="dkEdge">
            <a:bevelT/>
            <a:contourClr>
              <a:schemeClr val="bg2"/>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kumimoji="0" lang="de-DE"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institutional</a:t>
            </a:r>
            <a:endParaRPr kumimoji="0" lang="de-DE"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Reimbursement of depositors</a:t>
            </a:r>
            <a:br>
              <a:rPr lang="de-DE" smtClean="0"/>
            </a:br>
            <a:r>
              <a:rPr lang="de-DE" smtClean="0"/>
              <a:t>since 2011</a:t>
            </a:r>
            <a:endParaRPr lang="de-DE"/>
          </a:p>
        </p:txBody>
      </p:sp>
      <p:sp>
        <p:nvSpPr>
          <p:cNvPr id="3" name="Rechteck 2"/>
          <p:cNvSpPr/>
          <p:nvPr/>
        </p:nvSpPr>
        <p:spPr bwMode="auto">
          <a:xfrm>
            <a:off x="-2058" y="2868725"/>
            <a:ext cx="9144000" cy="1152128"/>
          </a:xfrm>
          <a:prstGeom prst="rect">
            <a:avLst/>
          </a:prstGeom>
          <a:solidFill>
            <a:srgbClr val="CCCCCC"/>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cxnSp>
        <p:nvCxnSpPr>
          <p:cNvPr id="4" name="Gerade Verbindung 3"/>
          <p:cNvCxnSpPr/>
          <p:nvPr/>
        </p:nvCxnSpPr>
        <p:spPr bwMode="auto">
          <a:xfrm>
            <a:off x="6440562" y="3467262"/>
            <a:ext cx="2700000" cy="0"/>
          </a:xfrm>
          <a:prstGeom prst="line">
            <a:avLst/>
          </a:prstGeom>
          <a:solidFill>
            <a:schemeClr val="tx2"/>
          </a:solidFill>
          <a:ln w="76200" cap="flat" cmpd="sng" algn="ctr">
            <a:solidFill>
              <a:srgbClr val="999999"/>
            </a:solidFill>
            <a:prstDash val="sysDot"/>
            <a:round/>
            <a:headEnd type="none" w="med" len="med"/>
            <a:tailEnd type="none" w="med" len="med"/>
          </a:ln>
          <a:effectLst/>
        </p:spPr>
      </p:cxnSp>
      <p:cxnSp>
        <p:nvCxnSpPr>
          <p:cNvPr id="5" name="Gerade Verbindung 4"/>
          <p:cNvCxnSpPr/>
          <p:nvPr/>
        </p:nvCxnSpPr>
        <p:spPr bwMode="auto">
          <a:xfrm>
            <a:off x="-3854" y="3467262"/>
            <a:ext cx="6480000" cy="0"/>
          </a:xfrm>
          <a:prstGeom prst="line">
            <a:avLst/>
          </a:prstGeom>
          <a:solidFill>
            <a:schemeClr val="tx2"/>
          </a:solidFill>
          <a:ln w="76200" cap="flat" cmpd="sng" algn="ctr">
            <a:solidFill>
              <a:srgbClr val="999999"/>
            </a:solidFill>
            <a:prstDash val="solid"/>
            <a:round/>
            <a:headEnd type="none" w="med" len="med"/>
            <a:tailEnd type="none" w="med" len="med"/>
          </a:ln>
          <a:effectLst/>
        </p:spPr>
      </p:cxnSp>
      <p:pic>
        <p:nvPicPr>
          <p:cNvPr id="7" name="Grafik 6" descr="tage365.png"/>
          <p:cNvPicPr>
            <a:picLocks noChangeAspect="1"/>
          </p:cNvPicPr>
          <p:nvPr/>
        </p:nvPicPr>
        <p:blipFill>
          <a:blip r:embed="rId3" cstate="print"/>
          <a:stretch>
            <a:fillRect/>
          </a:stretch>
        </p:blipFill>
        <p:spPr>
          <a:xfrm>
            <a:off x="7304658" y="2781502"/>
            <a:ext cx="1446429" cy="1350000"/>
          </a:xfrm>
          <a:prstGeom prst="rect">
            <a:avLst/>
          </a:prstGeom>
        </p:spPr>
      </p:pic>
      <p:cxnSp>
        <p:nvCxnSpPr>
          <p:cNvPr id="8" name="Gerade Verbindung 7"/>
          <p:cNvCxnSpPr/>
          <p:nvPr/>
        </p:nvCxnSpPr>
        <p:spPr bwMode="auto">
          <a:xfrm rot="5400000">
            <a:off x="788571" y="2774635"/>
            <a:ext cx="1332000" cy="0"/>
          </a:xfrm>
          <a:prstGeom prst="line">
            <a:avLst/>
          </a:prstGeom>
          <a:solidFill>
            <a:schemeClr val="tx2"/>
          </a:solidFill>
          <a:ln w="76200" cap="flat" cmpd="sng" algn="ctr">
            <a:solidFill>
              <a:srgbClr val="999999"/>
            </a:solidFill>
            <a:prstDash val="solid"/>
            <a:round/>
            <a:headEnd type="none" w="med" len="med"/>
            <a:tailEnd type="none" w="med" len="med"/>
          </a:ln>
          <a:effectLst/>
        </p:spPr>
      </p:cxnSp>
      <p:cxnSp>
        <p:nvCxnSpPr>
          <p:cNvPr id="9" name="Gerade Verbindung 8"/>
          <p:cNvCxnSpPr/>
          <p:nvPr/>
        </p:nvCxnSpPr>
        <p:spPr bwMode="auto">
          <a:xfrm rot="5400000">
            <a:off x="3948122" y="2840126"/>
            <a:ext cx="1332000" cy="0"/>
          </a:xfrm>
          <a:prstGeom prst="line">
            <a:avLst/>
          </a:prstGeom>
          <a:solidFill>
            <a:schemeClr val="tx2"/>
          </a:solidFill>
          <a:ln w="76200" cap="flat" cmpd="sng" algn="ctr">
            <a:solidFill>
              <a:srgbClr val="999999"/>
            </a:solidFill>
            <a:prstDash val="solid"/>
            <a:round/>
            <a:headEnd type="none" w="med" len="med"/>
            <a:tailEnd type="none" w="med" len="med"/>
          </a:ln>
          <a:effectLst/>
        </p:spPr>
      </p:cxnSp>
      <p:cxnSp>
        <p:nvCxnSpPr>
          <p:cNvPr id="10" name="Gerade Verbindung 9"/>
          <p:cNvCxnSpPr/>
          <p:nvPr/>
        </p:nvCxnSpPr>
        <p:spPr bwMode="auto">
          <a:xfrm>
            <a:off x="1547984" y="2746079"/>
            <a:ext cx="2880000" cy="7746"/>
          </a:xfrm>
          <a:prstGeom prst="line">
            <a:avLst/>
          </a:prstGeom>
          <a:solidFill>
            <a:schemeClr val="tx2"/>
          </a:solidFill>
          <a:ln w="38100" cap="flat" cmpd="sng" algn="ctr">
            <a:solidFill>
              <a:srgbClr val="666666"/>
            </a:solidFill>
            <a:prstDash val="sysDash"/>
            <a:round/>
            <a:headEnd type="diamond" w="med" len="med"/>
            <a:tailEnd type="triangle" w="med" len="med"/>
          </a:ln>
          <a:effectLst/>
        </p:spPr>
      </p:cxnSp>
      <p:pic>
        <p:nvPicPr>
          <p:cNvPr id="11" name="Grafik 10" descr="Insolvenz.png"/>
          <p:cNvPicPr>
            <a:picLocks noChangeAspect="1"/>
          </p:cNvPicPr>
          <p:nvPr/>
        </p:nvPicPr>
        <p:blipFill>
          <a:blip r:embed="rId4" cstate="print"/>
          <a:srcRect l="26376" r="26376"/>
          <a:stretch>
            <a:fillRect/>
          </a:stretch>
        </p:blipFill>
        <p:spPr>
          <a:xfrm>
            <a:off x="3607302" y="1116446"/>
            <a:ext cx="2041172" cy="1080000"/>
          </a:xfrm>
          <a:prstGeom prst="rect">
            <a:avLst/>
          </a:prstGeom>
          <a:effectLst>
            <a:outerShdw blurRad="50800" dist="38100" dir="2700000" algn="tl" rotWithShape="0">
              <a:prstClr val="black">
                <a:alpha val="40000"/>
              </a:prstClr>
            </a:outerShdw>
          </a:effectLst>
        </p:spPr>
      </p:pic>
      <p:pic>
        <p:nvPicPr>
          <p:cNvPr id="12" name="Grafik 11" descr="Kalender.png"/>
          <p:cNvPicPr>
            <a:picLocks noChangeAspect="1"/>
          </p:cNvPicPr>
          <p:nvPr/>
        </p:nvPicPr>
        <p:blipFill>
          <a:blip r:embed="rId5" cstate="print"/>
          <a:stretch>
            <a:fillRect/>
          </a:stretch>
        </p:blipFill>
        <p:spPr>
          <a:xfrm>
            <a:off x="106356" y="3204416"/>
            <a:ext cx="789590" cy="270626"/>
          </a:xfrm>
          <a:prstGeom prst="rect">
            <a:avLst/>
          </a:prstGeom>
        </p:spPr>
      </p:pic>
      <p:pic>
        <p:nvPicPr>
          <p:cNvPr id="13" name="Grafik 12" descr="Zinsanspruch.png"/>
          <p:cNvPicPr>
            <a:picLocks noChangeAspect="1"/>
          </p:cNvPicPr>
          <p:nvPr/>
        </p:nvPicPr>
        <p:blipFill>
          <a:blip r:embed="rId6" cstate="print"/>
          <a:srcRect l="13077" r="13669"/>
          <a:stretch>
            <a:fillRect/>
          </a:stretch>
        </p:blipFill>
        <p:spPr>
          <a:xfrm>
            <a:off x="2086876" y="2274374"/>
            <a:ext cx="1872208" cy="510855"/>
          </a:xfrm>
          <a:prstGeom prst="rect">
            <a:avLst/>
          </a:prstGeom>
        </p:spPr>
      </p:pic>
      <p:pic>
        <p:nvPicPr>
          <p:cNvPr id="14" name="Grafik 13" descr="FeststellgEntschfall.png"/>
          <p:cNvPicPr>
            <a:picLocks noChangeAspect="1"/>
          </p:cNvPicPr>
          <p:nvPr/>
        </p:nvPicPr>
        <p:blipFill>
          <a:blip r:embed="rId7" cstate="print"/>
          <a:srcRect l="26375" r="26375"/>
          <a:stretch>
            <a:fillRect/>
          </a:stretch>
        </p:blipFill>
        <p:spPr>
          <a:xfrm>
            <a:off x="436456" y="1116446"/>
            <a:ext cx="2041172" cy="1080000"/>
          </a:xfrm>
          <a:prstGeom prst="rect">
            <a:avLst/>
          </a:prstGeom>
          <a:effectLst>
            <a:outerShdw blurRad="50800" dist="38100" dir="2700000" algn="tl" rotWithShape="0">
              <a:prstClr val="black">
                <a:alpha val="40000"/>
              </a:prstClr>
            </a:outerShdw>
          </a:effectLst>
        </p:spPr>
      </p:pic>
      <p:pic>
        <p:nvPicPr>
          <p:cNvPr id="15" name="Grafik 14" descr="tage20.png"/>
          <p:cNvPicPr>
            <a:picLocks noChangeAspect="1"/>
          </p:cNvPicPr>
          <p:nvPr/>
        </p:nvPicPr>
        <p:blipFill>
          <a:blip r:embed="rId8" cstate="print"/>
          <a:stretch>
            <a:fillRect/>
          </a:stretch>
        </p:blipFill>
        <p:spPr>
          <a:xfrm>
            <a:off x="4682108" y="2799080"/>
            <a:ext cx="1446429" cy="1350000"/>
          </a:xfrm>
          <a:prstGeom prst="rect">
            <a:avLst/>
          </a:prstGeom>
        </p:spPr>
      </p:pic>
      <p:pic>
        <p:nvPicPr>
          <p:cNvPr id="16" name="Grafik 15" descr="tage14.png"/>
          <p:cNvPicPr>
            <a:picLocks noChangeAspect="1"/>
          </p:cNvPicPr>
          <p:nvPr/>
        </p:nvPicPr>
        <p:blipFill>
          <a:blip r:embed="rId9" cstate="print"/>
          <a:stretch>
            <a:fillRect/>
          </a:stretch>
        </p:blipFill>
        <p:spPr>
          <a:xfrm>
            <a:off x="3083074" y="2798234"/>
            <a:ext cx="1446429" cy="1350000"/>
          </a:xfrm>
          <a:prstGeom prst="rect">
            <a:avLst/>
          </a:prstGeom>
        </p:spPr>
      </p:pic>
      <p:pic>
        <p:nvPicPr>
          <p:cNvPr id="17" name="Grafik 16" descr="tage7.png"/>
          <p:cNvPicPr>
            <a:picLocks noChangeAspect="1"/>
          </p:cNvPicPr>
          <p:nvPr/>
        </p:nvPicPr>
        <p:blipFill>
          <a:blip r:embed="rId10" cstate="print"/>
          <a:stretch>
            <a:fillRect/>
          </a:stretch>
        </p:blipFill>
        <p:spPr>
          <a:xfrm>
            <a:off x="1547664" y="2799080"/>
            <a:ext cx="1446429" cy="1350000"/>
          </a:xfrm>
          <a:prstGeom prst="rect">
            <a:avLst/>
          </a:prstGeom>
        </p:spPr>
      </p:pic>
      <p:cxnSp>
        <p:nvCxnSpPr>
          <p:cNvPr id="18" name="Gerade Verbindung 17"/>
          <p:cNvCxnSpPr/>
          <p:nvPr/>
        </p:nvCxnSpPr>
        <p:spPr bwMode="auto">
          <a:xfrm>
            <a:off x="8027945" y="4438800"/>
            <a:ext cx="900000" cy="0"/>
          </a:xfrm>
          <a:prstGeom prst="line">
            <a:avLst/>
          </a:prstGeom>
          <a:solidFill>
            <a:schemeClr val="tx2"/>
          </a:solidFill>
          <a:ln w="25400" cap="flat" cmpd="sng" algn="ctr">
            <a:solidFill>
              <a:srgbClr val="999999"/>
            </a:solidFill>
            <a:prstDash val="solid"/>
            <a:round/>
            <a:headEnd type="oval" w="med" len="med"/>
            <a:tailEnd type="triangle" w="med" len="med"/>
          </a:ln>
          <a:effectLst/>
        </p:spPr>
      </p:cxnSp>
      <p:cxnSp>
        <p:nvCxnSpPr>
          <p:cNvPr id="20" name="Gerade Verbindung 19"/>
          <p:cNvCxnSpPr/>
          <p:nvPr/>
        </p:nvCxnSpPr>
        <p:spPr bwMode="auto">
          <a:xfrm>
            <a:off x="1478376" y="4437112"/>
            <a:ext cx="756000" cy="0"/>
          </a:xfrm>
          <a:prstGeom prst="line">
            <a:avLst/>
          </a:prstGeom>
          <a:solidFill>
            <a:schemeClr val="tx2"/>
          </a:solidFill>
          <a:ln w="25400" cap="flat" cmpd="sng" algn="ctr">
            <a:solidFill>
              <a:srgbClr val="336699"/>
            </a:solidFill>
            <a:prstDash val="solid"/>
            <a:round/>
            <a:headEnd type="oval" w="med" len="med"/>
            <a:tailEnd type="oval" w="med" len="med"/>
          </a:ln>
          <a:effectLst/>
        </p:spPr>
      </p:cxnSp>
      <p:cxnSp>
        <p:nvCxnSpPr>
          <p:cNvPr id="22" name="Gerade Verbindung 21"/>
          <p:cNvCxnSpPr/>
          <p:nvPr/>
        </p:nvCxnSpPr>
        <p:spPr bwMode="auto">
          <a:xfrm>
            <a:off x="1475944" y="5085184"/>
            <a:ext cx="2376000" cy="0"/>
          </a:xfrm>
          <a:prstGeom prst="line">
            <a:avLst/>
          </a:prstGeom>
          <a:solidFill>
            <a:schemeClr val="tx2"/>
          </a:solidFill>
          <a:ln w="25400" cap="flat" cmpd="sng" algn="ctr">
            <a:solidFill>
              <a:srgbClr val="336699"/>
            </a:solidFill>
            <a:prstDash val="solid"/>
            <a:round/>
            <a:headEnd type="oval" w="med" len="med"/>
            <a:tailEnd type="oval" w="med" len="med"/>
          </a:ln>
          <a:effectLst/>
        </p:spPr>
      </p:cxnSp>
      <p:cxnSp>
        <p:nvCxnSpPr>
          <p:cNvPr id="23" name="Gerade Verbindung 22"/>
          <p:cNvCxnSpPr/>
          <p:nvPr/>
        </p:nvCxnSpPr>
        <p:spPr bwMode="auto">
          <a:xfrm>
            <a:off x="3851920" y="5085184"/>
            <a:ext cx="3240000" cy="0"/>
          </a:xfrm>
          <a:prstGeom prst="line">
            <a:avLst/>
          </a:prstGeom>
          <a:solidFill>
            <a:schemeClr val="tx2"/>
          </a:solidFill>
          <a:ln w="25400" cap="flat" cmpd="sng" algn="ctr">
            <a:solidFill>
              <a:srgbClr val="336699"/>
            </a:solidFill>
            <a:prstDash val="solid"/>
            <a:round/>
            <a:headEnd type="oval" w="med" len="med"/>
            <a:tailEnd type="triangle" w="med" len="med"/>
          </a:ln>
          <a:effectLst/>
        </p:spPr>
      </p:cxnSp>
      <p:sp>
        <p:nvSpPr>
          <p:cNvPr id="25" name="Textfeld 24"/>
          <p:cNvSpPr txBox="1"/>
          <p:nvPr/>
        </p:nvSpPr>
        <p:spPr>
          <a:xfrm>
            <a:off x="7955937" y="4514400"/>
            <a:ext cx="1220383" cy="461665"/>
          </a:xfrm>
          <a:prstGeom prst="rect">
            <a:avLst/>
          </a:prstGeom>
          <a:noFill/>
          <a:ln w="19050">
            <a:noFill/>
          </a:ln>
        </p:spPr>
        <p:txBody>
          <a:bodyPr wrap="square" rtlCol="0">
            <a:spAutoFit/>
          </a:bodyPr>
          <a:lstStyle/>
          <a:p>
            <a:r>
              <a:rPr lang="de-DE" sz="1200" b="1" smtClean="0"/>
              <a:t>No claim of compensation</a:t>
            </a:r>
            <a:endParaRPr lang="de-DE" sz="1200" b="1" dirty="0"/>
          </a:p>
        </p:txBody>
      </p:sp>
      <p:sp>
        <p:nvSpPr>
          <p:cNvPr id="26" name="Rechteck 25"/>
          <p:cNvSpPr/>
          <p:nvPr/>
        </p:nvSpPr>
        <p:spPr>
          <a:xfrm>
            <a:off x="955270" y="4513312"/>
            <a:ext cx="1834108" cy="461665"/>
          </a:xfrm>
          <a:prstGeom prst="rect">
            <a:avLst/>
          </a:prstGeom>
        </p:spPr>
        <p:txBody>
          <a:bodyPr wrap="square">
            <a:spAutoFit/>
          </a:bodyPr>
          <a:lstStyle/>
          <a:p>
            <a:pPr algn="ctr"/>
            <a:r>
              <a:rPr lang="de-DE" sz="1200" dirty="0" err="1" smtClean="0">
                <a:solidFill>
                  <a:srgbClr val="336699"/>
                </a:solidFill>
              </a:rPr>
              <a:t>Period</a:t>
            </a:r>
            <a:r>
              <a:rPr lang="de-DE" sz="1200" dirty="0" smtClean="0">
                <a:solidFill>
                  <a:srgbClr val="336699"/>
                </a:solidFill>
              </a:rPr>
              <a:t> </a:t>
            </a:r>
            <a:r>
              <a:rPr lang="de-DE" sz="1200" dirty="0" err="1" smtClean="0">
                <a:solidFill>
                  <a:srgbClr val="336699"/>
                </a:solidFill>
              </a:rPr>
              <a:t>for</a:t>
            </a:r>
            <a:r>
              <a:rPr lang="de-DE" sz="1200" dirty="0" smtClean="0">
                <a:solidFill>
                  <a:srgbClr val="336699"/>
                </a:solidFill>
              </a:rPr>
              <a:t> </a:t>
            </a:r>
            <a:r>
              <a:rPr lang="de-DE" sz="1200" dirty="0" err="1" smtClean="0">
                <a:solidFill>
                  <a:srgbClr val="336699"/>
                </a:solidFill>
              </a:rPr>
              <a:t>delivering</a:t>
            </a:r>
            <a:r>
              <a:rPr lang="de-DE" sz="1200" dirty="0" smtClean="0">
                <a:solidFill>
                  <a:srgbClr val="336699"/>
                </a:solidFill>
              </a:rPr>
              <a:t/>
            </a:r>
            <a:br>
              <a:rPr lang="de-DE" sz="1200" dirty="0" smtClean="0">
                <a:solidFill>
                  <a:srgbClr val="336699"/>
                </a:solidFill>
              </a:rPr>
            </a:br>
            <a:r>
              <a:rPr lang="de-DE" sz="1200" dirty="0" smtClean="0">
                <a:solidFill>
                  <a:srgbClr val="336699"/>
                </a:solidFill>
              </a:rPr>
              <a:t> </a:t>
            </a:r>
            <a:r>
              <a:rPr lang="de-DE" sz="1200" dirty="0" err="1" smtClean="0">
                <a:solidFill>
                  <a:srgbClr val="336699"/>
                </a:solidFill>
              </a:rPr>
              <a:t>the</a:t>
            </a:r>
            <a:r>
              <a:rPr lang="de-DE" sz="1200" dirty="0" smtClean="0">
                <a:solidFill>
                  <a:srgbClr val="336699"/>
                </a:solidFill>
              </a:rPr>
              <a:t> </a:t>
            </a:r>
            <a:r>
              <a:rPr lang="de-DE" sz="1200" dirty="0" err="1" smtClean="0">
                <a:solidFill>
                  <a:srgbClr val="336699"/>
                </a:solidFill>
              </a:rPr>
              <a:t>data</a:t>
            </a:r>
            <a:r>
              <a:rPr lang="de-DE" sz="1200" dirty="0" smtClean="0">
                <a:solidFill>
                  <a:srgbClr val="336699"/>
                </a:solidFill>
              </a:rPr>
              <a:t> </a:t>
            </a:r>
            <a:r>
              <a:rPr lang="de-DE" sz="1200" dirty="0" err="1" smtClean="0">
                <a:solidFill>
                  <a:srgbClr val="336699"/>
                </a:solidFill>
              </a:rPr>
              <a:t>file</a:t>
            </a:r>
            <a:endParaRPr lang="de-DE" sz="1200" dirty="0">
              <a:solidFill>
                <a:srgbClr val="336699"/>
              </a:solidFill>
            </a:endParaRPr>
          </a:p>
        </p:txBody>
      </p:sp>
      <p:sp>
        <p:nvSpPr>
          <p:cNvPr id="27" name="Rechteck 26"/>
          <p:cNvSpPr/>
          <p:nvPr/>
        </p:nvSpPr>
        <p:spPr>
          <a:xfrm>
            <a:off x="1103040" y="5161384"/>
            <a:ext cx="2908895" cy="830997"/>
          </a:xfrm>
          <a:prstGeom prst="rect">
            <a:avLst/>
          </a:prstGeom>
        </p:spPr>
        <p:txBody>
          <a:bodyPr wrap="square">
            <a:spAutoFit/>
          </a:bodyPr>
          <a:lstStyle/>
          <a:p>
            <a:pPr algn="ctr"/>
            <a:r>
              <a:rPr lang="de-DE" sz="1200" dirty="0" err="1" smtClean="0">
                <a:solidFill>
                  <a:srgbClr val="336699"/>
                </a:solidFill>
              </a:rPr>
              <a:t>Compensation</a:t>
            </a:r>
            <a:r>
              <a:rPr lang="de-DE" sz="1200" dirty="0" smtClean="0">
                <a:solidFill>
                  <a:srgbClr val="336699"/>
                </a:solidFill>
              </a:rPr>
              <a:t> </a:t>
            </a:r>
            <a:r>
              <a:rPr lang="de-DE" sz="1200" dirty="0" err="1" smtClean="0">
                <a:solidFill>
                  <a:srgbClr val="336699"/>
                </a:solidFill>
              </a:rPr>
              <a:t>of</a:t>
            </a:r>
            <a:r>
              <a:rPr lang="de-DE" sz="1200" dirty="0" smtClean="0">
                <a:solidFill>
                  <a:srgbClr val="336699"/>
                </a:solidFill>
              </a:rPr>
              <a:t> </a:t>
            </a:r>
            <a:r>
              <a:rPr lang="de-DE" sz="1200" dirty="0" err="1" smtClean="0">
                <a:solidFill>
                  <a:srgbClr val="336699"/>
                </a:solidFill>
              </a:rPr>
              <a:t>incoming</a:t>
            </a:r>
            <a:r>
              <a:rPr lang="de-DE" sz="1200" dirty="0" smtClean="0">
                <a:solidFill>
                  <a:srgbClr val="336699"/>
                </a:solidFill>
              </a:rPr>
              <a:t> </a:t>
            </a:r>
            <a:br>
              <a:rPr lang="de-DE" sz="1200" dirty="0" smtClean="0">
                <a:solidFill>
                  <a:srgbClr val="336699"/>
                </a:solidFill>
              </a:rPr>
            </a:br>
            <a:r>
              <a:rPr lang="de-DE" sz="1200" dirty="0" smtClean="0">
                <a:solidFill>
                  <a:srgbClr val="336699"/>
                </a:solidFill>
              </a:rPr>
              <a:t> </a:t>
            </a:r>
            <a:r>
              <a:rPr lang="de-DE" sz="1200" dirty="0" err="1" smtClean="0">
                <a:solidFill>
                  <a:srgbClr val="336699"/>
                </a:solidFill>
              </a:rPr>
              <a:t>registrations</a:t>
            </a:r>
            <a:r>
              <a:rPr lang="de-DE" sz="1200" dirty="0" smtClean="0">
                <a:solidFill>
                  <a:srgbClr val="336699"/>
                </a:solidFill>
              </a:rPr>
              <a:t> </a:t>
            </a:r>
            <a:r>
              <a:rPr lang="de-DE" sz="1200" dirty="0" err="1" smtClean="0">
                <a:solidFill>
                  <a:srgbClr val="336699"/>
                </a:solidFill>
              </a:rPr>
              <a:t>within</a:t>
            </a:r>
            <a:r>
              <a:rPr lang="de-DE" sz="1200" dirty="0" smtClean="0">
                <a:solidFill>
                  <a:srgbClr val="336699"/>
                </a:solidFill>
              </a:rPr>
              <a:t> 20 </a:t>
            </a:r>
            <a:r>
              <a:rPr lang="de-DE" sz="1200" dirty="0" err="1" smtClean="0">
                <a:solidFill>
                  <a:srgbClr val="336699"/>
                </a:solidFill>
              </a:rPr>
              <a:t>business</a:t>
            </a:r>
            <a:r>
              <a:rPr lang="de-DE" sz="1200" dirty="0" smtClean="0">
                <a:solidFill>
                  <a:srgbClr val="336699"/>
                </a:solidFill>
              </a:rPr>
              <a:t> </a:t>
            </a:r>
            <a:r>
              <a:rPr lang="de-DE" sz="1200" dirty="0" err="1" smtClean="0">
                <a:solidFill>
                  <a:srgbClr val="336699"/>
                </a:solidFill>
              </a:rPr>
              <a:t>days</a:t>
            </a:r>
            <a:r>
              <a:rPr lang="de-DE" sz="1200" dirty="0" smtClean="0">
                <a:solidFill>
                  <a:srgbClr val="336699"/>
                </a:solidFill>
              </a:rPr>
              <a:t/>
            </a:r>
            <a:br>
              <a:rPr lang="de-DE" sz="1200" dirty="0" smtClean="0">
                <a:solidFill>
                  <a:srgbClr val="336699"/>
                </a:solidFill>
              </a:rPr>
            </a:br>
            <a:r>
              <a:rPr lang="de-DE" sz="1200" b="1" dirty="0" err="1" smtClean="0">
                <a:solidFill>
                  <a:srgbClr val="336699"/>
                </a:solidFill>
              </a:rPr>
              <a:t>from</a:t>
            </a:r>
            <a:r>
              <a:rPr lang="de-DE" sz="1200" b="1" dirty="0" smtClean="0">
                <a:solidFill>
                  <a:srgbClr val="336699"/>
                </a:solidFill>
              </a:rPr>
              <a:t> d</a:t>
            </a:r>
            <a:r>
              <a:rPr lang="en-US" sz="1200" b="1" err="1" smtClean="0">
                <a:solidFill>
                  <a:srgbClr val="336699"/>
                </a:solidFill>
              </a:rPr>
              <a:t>etermination</a:t>
            </a:r>
            <a:r>
              <a:rPr lang="en-US" sz="1200" b="1" smtClean="0">
                <a:solidFill>
                  <a:srgbClr val="336699"/>
                </a:solidFill>
              </a:rPr>
              <a:t> </a:t>
            </a:r>
            <a:br>
              <a:rPr lang="en-US" sz="1200" b="1" smtClean="0">
                <a:solidFill>
                  <a:srgbClr val="336699"/>
                </a:solidFill>
              </a:rPr>
            </a:br>
            <a:r>
              <a:rPr lang="en-US" sz="1200" b="1" smtClean="0">
                <a:solidFill>
                  <a:srgbClr val="336699"/>
                </a:solidFill>
              </a:rPr>
              <a:t>of </a:t>
            </a:r>
            <a:r>
              <a:rPr lang="en-US" sz="1200" b="1" dirty="0" smtClean="0">
                <a:solidFill>
                  <a:srgbClr val="336699"/>
                </a:solidFill>
              </a:rPr>
              <a:t>compensation event</a:t>
            </a:r>
            <a:endParaRPr lang="de-DE" sz="1200" b="1" dirty="0">
              <a:solidFill>
                <a:srgbClr val="336699"/>
              </a:solidFill>
            </a:endParaRPr>
          </a:p>
        </p:txBody>
      </p:sp>
      <p:sp>
        <p:nvSpPr>
          <p:cNvPr id="28" name="Rechteck 27"/>
          <p:cNvSpPr/>
          <p:nvPr/>
        </p:nvSpPr>
        <p:spPr>
          <a:xfrm>
            <a:off x="4067944" y="5162400"/>
            <a:ext cx="2862000" cy="461665"/>
          </a:xfrm>
          <a:prstGeom prst="rect">
            <a:avLst/>
          </a:prstGeom>
        </p:spPr>
        <p:txBody>
          <a:bodyPr>
            <a:spAutoFit/>
          </a:bodyPr>
          <a:lstStyle/>
          <a:p>
            <a:pPr algn="ctr"/>
            <a:r>
              <a:rPr lang="de-DE" sz="1200" smtClean="0">
                <a:solidFill>
                  <a:srgbClr val="336699"/>
                </a:solidFill>
              </a:rPr>
              <a:t>Compensation of incoming  registrations within 20 business days</a:t>
            </a:r>
            <a:br>
              <a:rPr lang="de-DE" sz="1200" smtClean="0">
                <a:solidFill>
                  <a:srgbClr val="336699"/>
                </a:solidFill>
              </a:rPr>
            </a:br>
            <a:r>
              <a:rPr lang="de-DE" sz="1200" b="1" smtClean="0">
                <a:solidFill>
                  <a:srgbClr val="336699"/>
                </a:solidFill>
              </a:rPr>
              <a:t>from date of receipt</a:t>
            </a:r>
            <a:endParaRPr lang="de-DE" sz="1200" b="1" dirty="0">
              <a:solidFill>
                <a:srgbClr val="3366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1"/>
          <p:cNvGrpSpPr/>
          <p:nvPr/>
        </p:nvGrpSpPr>
        <p:grpSpPr>
          <a:xfrm>
            <a:off x="5116822" y="2638800"/>
            <a:ext cx="3420000" cy="3816424"/>
            <a:chOff x="5064254" y="2500280"/>
            <a:chExt cx="3564000" cy="3816424"/>
          </a:xfrm>
        </p:grpSpPr>
        <p:sp>
          <p:nvSpPr>
            <p:cNvPr id="15" name="Abgerundetes Rechteck 14"/>
            <p:cNvSpPr/>
            <p:nvPr/>
          </p:nvSpPr>
          <p:spPr bwMode="auto">
            <a:xfrm>
              <a:off x="5064254" y="2500280"/>
              <a:ext cx="3564000" cy="3816424"/>
            </a:xfrm>
            <a:prstGeom prst="roundRect">
              <a:avLst>
                <a:gd name="adj" fmla="val 1865"/>
              </a:avLst>
            </a:prstGeom>
            <a:solidFill>
              <a:srgbClr val="CCCCCC"/>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9" name="Textfeld 18"/>
            <p:cNvSpPr txBox="1"/>
            <p:nvPr/>
          </p:nvSpPr>
          <p:spPr>
            <a:xfrm>
              <a:off x="5463555" y="2770280"/>
              <a:ext cx="3024000" cy="3539430"/>
            </a:xfrm>
            <a:prstGeom prst="rect">
              <a:avLst/>
            </a:prstGeom>
            <a:noFill/>
          </p:spPr>
          <p:txBody>
            <a:bodyPr wrap="square" rtlCol="0">
              <a:spAutoFit/>
            </a:bodyPr>
            <a:lstStyle/>
            <a:p>
              <a:pPr>
                <a:spcBef>
                  <a:spcPts val="1200"/>
                </a:spcBef>
                <a:spcAft>
                  <a:spcPts val="1200"/>
                </a:spcAft>
              </a:pPr>
              <a:r>
                <a:rPr lang="de-DE" sz="1600" smtClean="0">
                  <a:solidFill>
                    <a:srgbClr val="333333"/>
                  </a:solidFill>
                </a:rPr>
                <a:t>Announcing the</a:t>
              </a:r>
              <a:br>
                <a:rPr lang="de-DE" sz="1600" smtClean="0">
                  <a:solidFill>
                    <a:srgbClr val="333333"/>
                  </a:solidFill>
                </a:rPr>
              </a:br>
              <a:r>
                <a:rPr lang="de-DE" sz="1600" smtClean="0">
                  <a:solidFill>
                    <a:srgbClr val="333333"/>
                  </a:solidFill>
                </a:rPr>
                <a:t>compensation event</a:t>
              </a:r>
            </a:p>
            <a:p>
              <a:pPr>
                <a:spcBef>
                  <a:spcPts val="1200"/>
                </a:spcBef>
                <a:spcAft>
                  <a:spcPts val="1200"/>
                </a:spcAft>
              </a:pPr>
              <a:r>
                <a:rPr lang="en-US" sz="1600" smtClean="0">
                  <a:solidFill>
                    <a:srgbClr val="333333"/>
                  </a:solidFill>
                </a:rPr>
                <a:t>Analysing and preparing</a:t>
              </a:r>
              <a:br>
                <a:rPr lang="en-US" sz="1600" smtClean="0">
                  <a:solidFill>
                    <a:srgbClr val="333333"/>
                  </a:solidFill>
                </a:rPr>
              </a:br>
              <a:r>
                <a:rPr lang="en-US" sz="1600" smtClean="0">
                  <a:solidFill>
                    <a:srgbClr val="333333"/>
                  </a:solidFill>
                </a:rPr>
                <a:t>bank data</a:t>
              </a:r>
            </a:p>
            <a:p>
              <a:pPr>
                <a:spcBef>
                  <a:spcPts val="1200"/>
                </a:spcBef>
                <a:spcAft>
                  <a:spcPts val="1200"/>
                </a:spcAft>
              </a:pPr>
              <a:r>
                <a:rPr lang="en-US" sz="1600" smtClean="0">
                  <a:solidFill>
                    <a:srgbClr val="333333"/>
                  </a:solidFill>
                </a:rPr>
                <a:t>Creating and posting </a:t>
              </a:r>
              <a:br>
                <a:rPr lang="en-US" sz="1600" smtClean="0">
                  <a:solidFill>
                    <a:srgbClr val="333333"/>
                  </a:solidFill>
                </a:rPr>
              </a:br>
              <a:r>
                <a:rPr lang="en-US" sz="1600" smtClean="0">
                  <a:solidFill>
                    <a:srgbClr val="333333"/>
                  </a:solidFill>
                </a:rPr>
                <a:t>the forms to submit claims</a:t>
              </a:r>
            </a:p>
            <a:p>
              <a:pPr>
                <a:spcBef>
                  <a:spcPts val="1200"/>
                </a:spcBef>
                <a:spcAft>
                  <a:spcPts val="1200"/>
                </a:spcAft>
              </a:pPr>
              <a:r>
                <a:rPr lang="en-US" sz="1600" smtClean="0">
                  <a:solidFill>
                    <a:srgbClr val="333333"/>
                  </a:solidFill>
                </a:rPr>
                <a:t>Calculating and disbursing</a:t>
              </a:r>
              <a:br>
                <a:rPr lang="en-US" sz="1600" smtClean="0">
                  <a:solidFill>
                    <a:srgbClr val="333333"/>
                  </a:solidFill>
                </a:rPr>
              </a:br>
              <a:r>
                <a:rPr lang="en-US" sz="1600" smtClean="0">
                  <a:solidFill>
                    <a:srgbClr val="333333"/>
                  </a:solidFill>
                </a:rPr>
                <a:t>the compensation claims</a:t>
              </a:r>
            </a:p>
            <a:p>
              <a:pPr>
                <a:spcBef>
                  <a:spcPts val="1200"/>
                </a:spcBef>
                <a:spcAft>
                  <a:spcPts val="1200"/>
                </a:spcAft>
              </a:pPr>
              <a:r>
                <a:rPr lang="de-DE" sz="1600" smtClean="0">
                  <a:solidFill>
                    <a:srgbClr val="333333"/>
                  </a:solidFill>
                </a:rPr>
                <a:t>Reporting (internal / external)</a:t>
              </a:r>
              <a:endParaRPr lang="de-DE" sz="1600">
                <a:solidFill>
                  <a:srgbClr val="333333"/>
                </a:solidFill>
              </a:endParaRPr>
            </a:p>
          </p:txBody>
        </p:sp>
      </p:grpSp>
      <p:grpSp>
        <p:nvGrpSpPr>
          <p:cNvPr id="4" name="Gruppieren 20"/>
          <p:cNvGrpSpPr/>
          <p:nvPr/>
        </p:nvGrpSpPr>
        <p:grpSpPr>
          <a:xfrm>
            <a:off x="608594" y="2639410"/>
            <a:ext cx="3420000" cy="3816424"/>
            <a:chOff x="489316" y="2571596"/>
            <a:chExt cx="3564000" cy="3816424"/>
          </a:xfrm>
        </p:grpSpPr>
        <p:sp>
          <p:nvSpPr>
            <p:cNvPr id="8" name="Abgerundetes Rechteck 7"/>
            <p:cNvSpPr/>
            <p:nvPr/>
          </p:nvSpPr>
          <p:spPr bwMode="auto">
            <a:xfrm>
              <a:off x="489316" y="2571596"/>
              <a:ext cx="3564000" cy="3816424"/>
            </a:xfrm>
            <a:prstGeom prst="roundRect">
              <a:avLst>
                <a:gd name="adj" fmla="val 1865"/>
              </a:avLst>
            </a:prstGeom>
            <a:solidFill>
              <a:srgbClr val="CCCCCC"/>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6" name="Textfeld 15"/>
            <p:cNvSpPr txBox="1"/>
            <p:nvPr/>
          </p:nvSpPr>
          <p:spPr>
            <a:xfrm>
              <a:off x="887789" y="2839552"/>
              <a:ext cx="3025187" cy="3293209"/>
            </a:xfrm>
            <a:prstGeom prst="rect">
              <a:avLst/>
            </a:prstGeom>
            <a:noFill/>
          </p:spPr>
          <p:txBody>
            <a:bodyPr wrap="none" rtlCol="0">
              <a:spAutoFit/>
            </a:bodyPr>
            <a:lstStyle/>
            <a:p>
              <a:pPr>
                <a:spcBef>
                  <a:spcPts val="1200"/>
                </a:spcBef>
                <a:spcAft>
                  <a:spcPts val="1200"/>
                </a:spcAft>
              </a:pPr>
              <a:r>
                <a:rPr lang="de-DE" sz="1600" smtClean="0">
                  <a:solidFill>
                    <a:srgbClr val="333333"/>
                  </a:solidFill>
                </a:rPr>
                <a:t>Observating external interfaces</a:t>
              </a:r>
            </a:p>
            <a:p>
              <a:pPr>
                <a:spcBef>
                  <a:spcPts val="1200"/>
                </a:spcBef>
                <a:spcAft>
                  <a:spcPts val="1200"/>
                </a:spcAft>
              </a:pPr>
              <a:r>
                <a:rPr lang="en-US" sz="1600" smtClean="0">
                  <a:solidFill>
                    <a:srgbClr val="333333"/>
                  </a:solidFill>
                </a:rPr>
                <a:t>Checking and establishing</a:t>
              </a:r>
              <a:br>
                <a:rPr lang="en-US" sz="1600" smtClean="0">
                  <a:solidFill>
                    <a:srgbClr val="333333"/>
                  </a:solidFill>
                </a:rPr>
              </a:br>
              <a:r>
                <a:rPr lang="en-US" sz="1600" smtClean="0">
                  <a:solidFill>
                    <a:srgbClr val="333333"/>
                  </a:solidFill>
                </a:rPr>
                <a:t>the consistency of bank data</a:t>
              </a:r>
            </a:p>
            <a:p>
              <a:pPr>
                <a:spcBef>
                  <a:spcPts val="1200"/>
                </a:spcBef>
                <a:spcAft>
                  <a:spcPts val="1200"/>
                </a:spcAft>
              </a:pPr>
              <a:r>
                <a:rPr lang="en-US" sz="1600" smtClean="0">
                  <a:solidFill>
                    <a:srgbClr val="333333"/>
                  </a:solidFill>
                </a:rPr>
                <a:t>Ordering of interest accrual</a:t>
              </a:r>
              <a:br>
                <a:rPr lang="en-US" sz="1600" smtClean="0">
                  <a:solidFill>
                    <a:srgbClr val="333333"/>
                  </a:solidFill>
                </a:rPr>
              </a:br>
              <a:r>
                <a:rPr lang="en-US" sz="1600" smtClean="0">
                  <a:solidFill>
                    <a:srgbClr val="333333"/>
                  </a:solidFill>
                </a:rPr>
                <a:t>on a daily basis</a:t>
              </a:r>
            </a:p>
            <a:p>
              <a:pPr>
                <a:spcBef>
                  <a:spcPts val="1200"/>
                </a:spcBef>
                <a:spcAft>
                  <a:spcPts val="1200"/>
                </a:spcAft>
              </a:pPr>
              <a:r>
                <a:rPr lang="de-DE" sz="1600" smtClean="0">
                  <a:solidFill>
                    <a:srgbClr val="333333"/>
                  </a:solidFill>
                </a:rPr>
                <a:t>Monitoring IT including </a:t>
              </a:r>
              <a:br>
                <a:rPr lang="de-DE" sz="1600" smtClean="0">
                  <a:solidFill>
                    <a:srgbClr val="333333"/>
                  </a:solidFill>
                </a:rPr>
              </a:br>
              <a:r>
                <a:rPr lang="de-DE" sz="1600" smtClean="0">
                  <a:solidFill>
                    <a:srgbClr val="333333"/>
                  </a:solidFill>
                </a:rPr>
                <a:t>infrastructure</a:t>
              </a:r>
            </a:p>
            <a:p>
              <a:pPr>
                <a:spcBef>
                  <a:spcPts val="1200"/>
                </a:spcBef>
                <a:spcAft>
                  <a:spcPts val="1200"/>
                </a:spcAft>
              </a:pPr>
              <a:r>
                <a:rPr lang="de-DE" sz="1600" smtClean="0">
                  <a:solidFill>
                    <a:srgbClr val="333333"/>
                  </a:solidFill>
                </a:rPr>
                <a:t>Personnel Administration</a:t>
              </a:r>
              <a:endParaRPr lang="de-DE" sz="1600">
                <a:solidFill>
                  <a:srgbClr val="333333"/>
                </a:solidFill>
              </a:endParaRPr>
            </a:p>
          </p:txBody>
        </p:sp>
      </p:grpSp>
      <p:sp>
        <p:nvSpPr>
          <p:cNvPr id="3" name="Titel 1"/>
          <p:cNvSpPr>
            <a:spLocks noGrp="1"/>
          </p:cNvSpPr>
          <p:nvPr>
            <p:ph type="title"/>
          </p:nvPr>
        </p:nvSpPr>
        <p:spPr>
          <a:xfrm>
            <a:off x="533400" y="0"/>
            <a:ext cx="5937250" cy="808038"/>
          </a:xfrm>
        </p:spPr>
        <p:txBody>
          <a:bodyPr/>
          <a:lstStyle/>
          <a:p>
            <a:r>
              <a:rPr lang="de-DE" smtClean="0"/>
              <a:t>Reimbursement of depositors</a:t>
            </a:r>
            <a:br>
              <a:rPr lang="de-DE" smtClean="0"/>
            </a:br>
            <a:r>
              <a:rPr lang="de-DE" smtClean="0"/>
              <a:t>since 2011</a:t>
            </a:r>
            <a:endParaRPr lang="de-DE"/>
          </a:p>
        </p:txBody>
      </p:sp>
      <p:sp>
        <p:nvSpPr>
          <p:cNvPr id="24" name="Rechteck 23"/>
          <p:cNvSpPr/>
          <p:nvPr/>
        </p:nvSpPr>
        <p:spPr bwMode="auto">
          <a:xfrm>
            <a:off x="611560" y="1098778"/>
            <a:ext cx="7920880" cy="1656184"/>
          </a:xfrm>
          <a:prstGeom prst="rect">
            <a:avLst/>
          </a:prstGeom>
          <a:solidFill>
            <a:srgbClr val="B2B2B2"/>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1" name="Grafik 10" descr="vv2.png"/>
          <p:cNvPicPr>
            <a:picLocks noChangeAspect="1"/>
          </p:cNvPicPr>
          <p:nvPr/>
        </p:nvPicPr>
        <p:blipFill>
          <a:blip r:embed="rId3" cstate="print"/>
          <a:srcRect r="19991"/>
          <a:stretch>
            <a:fillRect/>
          </a:stretch>
        </p:blipFill>
        <p:spPr>
          <a:xfrm>
            <a:off x="528666" y="1700808"/>
            <a:ext cx="3456384" cy="1080000"/>
          </a:xfrm>
          <a:prstGeom prst="rect">
            <a:avLst/>
          </a:prstGeom>
          <a:ln>
            <a:noFill/>
          </a:ln>
        </p:spPr>
      </p:pic>
      <p:pic>
        <p:nvPicPr>
          <p:cNvPr id="10" name="Grafik 9" descr="op1.png"/>
          <p:cNvPicPr>
            <a:picLocks noChangeAspect="1"/>
          </p:cNvPicPr>
          <p:nvPr/>
        </p:nvPicPr>
        <p:blipFill>
          <a:blip r:embed="rId4" cstate="print"/>
          <a:srcRect r="19991"/>
          <a:stretch>
            <a:fillRect/>
          </a:stretch>
        </p:blipFill>
        <p:spPr>
          <a:xfrm>
            <a:off x="5148858" y="1699200"/>
            <a:ext cx="3456384" cy="1080000"/>
          </a:xfrm>
          <a:prstGeom prst="rect">
            <a:avLst/>
          </a:prstGeom>
        </p:spPr>
      </p:pic>
      <p:sp>
        <p:nvSpPr>
          <p:cNvPr id="25" name="Gleichschenkliges Dreieck 24"/>
          <p:cNvSpPr/>
          <p:nvPr/>
        </p:nvSpPr>
        <p:spPr bwMode="auto">
          <a:xfrm>
            <a:off x="4020462" y="2011128"/>
            <a:ext cx="1081560" cy="755808"/>
          </a:xfrm>
          <a:prstGeom prst="triangle">
            <a:avLst/>
          </a:prstGeom>
          <a:solidFill>
            <a:srgbClr val="E7E9EC"/>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6" name="Grafik 25" descr="PrincTasks.png"/>
          <p:cNvPicPr>
            <a:picLocks noChangeAspect="1"/>
          </p:cNvPicPr>
          <p:nvPr/>
        </p:nvPicPr>
        <p:blipFill>
          <a:blip r:embed="rId5" cstate="print"/>
          <a:srcRect r="52363" b="50000"/>
          <a:stretch>
            <a:fillRect/>
          </a:stretch>
        </p:blipFill>
        <p:spPr>
          <a:xfrm>
            <a:off x="2939398" y="1150710"/>
            <a:ext cx="3260322" cy="684000"/>
          </a:xfrm>
          <a:prstGeom prst="rect">
            <a:avLst/>
          </a:prstGeom>
        </p:spPr>
      </p:pic>
      <p:pic>
        <p:nvPicPr>
          <p:cNvPr id="14" name="Grafik 13" descr="ok1.png"/>
          <p:cNvPicPr>
            <a:picLocks noChangeAspect="1"/>
          </p:cNvPicPr>
          <p:nvPr/>
        </p:nvPicPr>
        <p:blipFill>
          <a:blip r:embed="rId6" cstate="print"/>
          <a:stretch>
            <a:fillRect/>
          </a:stretch>
        </p:blipFill>
        <p:spPr>
          <a:xfrm>
            <a:off x="319334" y="4231974"/>
            <a:ext cx="576064" cy="576064"/>
          </a:xfrm>
          <a:prstGeom prst="rect">
            <a:avLst/>
          </a:prstGeom>
          <a:ln w="12700">
            <a:solidFill>
              <a:srgbClr val="006600"/>
            </a:solidFill>
          </a:ln>
        </p:spPr>
      </p:pic>
      <p:sp>
        <p:nvSpPr>
          <p:cNvPr id="17" name="Rechteck 16"/>
          <p:cNvSpPr/>
          <p:nvPr/>
        </p:nvSpPr>
        <p:spPr bwMode="auto">
          <a:xfrm>
            <a:off x="899592" y="4233600"/>
            <a:ext cx="3276000" cy="576000"/>
          </a:xfrm>
          <a:prstGeom prst="rect">
            <a:avLst/>
          </a:prstGeom>
          <a:solidFill>
            <a:srgbClr val="CC9900">
              <a:alpha val="20000"/>
            </a:srgbClr>
          </a:solidFill>
          <a:ln w="254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0" name="Grafik 19" descr="ok1.png"/>
          <p:cNvPicPr>
            <a:picLocks noChangeAspect="1"/>
          </p:cNvPicPr>
          <p:nvPr/>
        </p:nvPicPr>
        <p:blipFill>
          <a:blip r:embed="rId6" cstate="print"/>
          <a:stretch>
            <a:fillRect/>
          </a:stretch>
        </p:blipFill>
        <p:spPr>
          <a:xfrm>
            <a:off x="4827374" y="3706146"/>
            <a:ext cx="576064" cy="576064"/>
          </a:xfrm>
          <a:prstGeom prst="rect">
            <a:avLst/>
          </a:prstGeom>
          <a:ln w="12700">
            <a:solidFill>
              <a:srgbClr val="006600"/>
            </a:solidFill>
          </a:ln>
        </p:spPr>
      </p:pic>
      <p:sp>
        <p:nvSpPr>
          <p:cNvPr id="21" name="Rechteck 20"/>
          <p:cNvSpPr/>
          <p:nvPr/>
        </p:nvSpPr>
        <p:spPr bwMode="auto">
          <a:xfrm>
            <a:off x="5407632" y="3707772"/>
            <a:ext cx="3276000" cy="576000"/>
          </a:xfrm>
          <a:prstGeom prst="rect">
            <a:avLst/>
          </a:prstGeom>
          <a:solidFill>
            <a:srgbClr val="CC9900">
              <a:alpha val="20000"/>
            </a:srgbClr>
          </a:solidFill>
          <a:ln w="254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EAEG-Einreicherdatei</a:t>
            </a:r>
            <a:endParaRPr lang="de-DE" dirty="0"/>
          </a:p>
        </p:txBody>
      </p:sp>
      <p:pic>
        <p:nvPicPr>
          <p:cNvPr id="10" name="Picture 3" descr="2"/>
          <p:cNvPicPr>
            <a:picLocks noChangeAspect="1" noChangeArrowheads="1"/>
          </p:cNvPicPr>
          <p:nvPr/>
        </p:nvPicPr>
        <p:blipFill>
          <a:blip r:embed="rId4" cstate="print">
            <a:lum bright="-30000"/>
          </a:blip>
          <a:srcRect/>
          <a:stretch>
            <a:fillRect/>
          </a:stretch>
        </p:blipFill>
        <p:spPr bwMode="invGray">
          <a:xfrm>
            <a:off x="857224" y="2253288"/>
            <a:ext cx="3143272" cy="3714776"/>
          </a:xfrm>
          <a:prstGeom prst="rect">
            <a:avLst/>
          </a:prstGeom>
          <a:noFill/>
        </p:spPr>
      </p:pic>
      <p:sp>
        <p:nvSpPr>
          <p:cNvPr id="12" name="Oval 17"/>
          <p:cNvSpPr>
            <a:spLocks noChangeArrowheads="1"/>
          </p:cNvSpPr>
          <p:nvPr/>
        </p:nvSpPr>
        <p:spPr bwMode="gray">
          <a:xfrm>
            <a:off x="867353" y="2255986"/>
            <a:ext cx="3092023" cy="815824"/>
          </a:xfrm>
          <a:prstGeom prst="ellipse">
            <a:avLst/>
          </a:prstGeom>
          <a:gradFill rotWithShape="1">
            <a:gsLst>
              <a:gs pos="0">
                <a:srgbClr val="336699"/>
              </a:gs>
              <a:gs pos="50000">
                <a:srgbClr val="6699CC"/>
              </a:gs>
              <a:gs pos="100000">
                <a:srgbClr val="336699"/>
              </a:gs>
            </a:gsLst>
            <a:lin ang="0" scaled="1"/>
          </a:gradFill>
          <a:ln w="9525" algn="ctr">
            <a:noFill/>
            <a:round/>
            <a:headEnd/>
            <a:tailEnd/>
          </a:ln>
          <a:effectLst/>
        </p:spPr>
        <p:txBody>
          <a:bodyPr wrap="none" anchor="ctr"/>
          <a:lstStyle/>
          <a:p>
            <a:endParaRPr lang="de-DE" dirty="0"/>
          </a:p>
        </p:txBody>
      </p:sp>
      <p:sp>
        <p:nvSpPr>
          <p:cNvPr id="13" name="Oval 18"/>
          <p:cNvSpPr>
            <a:spLocks noChangeArrowheads="1"/>
          </p:cNvSpPr>
          <p:nvPr/>
        </p:nvSpPr>
        <p:spPr bwMode="gray">
          <a:xfrm>
            <a:off x="858812" y="2168798"/>
            <a:ext cx="3092023" cy="815824"/>
          </a:xfrm>
          <a:prstGeom prst="ellipse">
            <a:avLst/>
          </a:prstGeom>
          <a:gradFill rotWithShape="1">
            <a:gsLst>
              <a:gs pos="0">
                <a:srgbClr val="99CCFF"/>
              </a:gs>
              <a:gs pos="100000">
                <a:srgbClr val="336699"/>
              </a:gs>
            </a:gsLst>
            <a:lin ang="18900000" scaled="1"/>
          </a:gradFill>
          <a:ln w="9525" algn="ctr">
            <a:noFill/>
            <a:round/>
            <a:headEnd/>
            <a:tailEnd/>
          </a:ln>
          <a:effectLst/>
        </p:spPr>
        <p:txBody>
          <a:bodyPr wrap="none" anchor="ctr"/>
          <a:lstStyle/>
          <a:p>
            <a:endParaRPr lang="de-DE" dirty="0"/>
          </a:p>
        </p:txBody>
      </p:sp>
      <p:pic>
        <p:nvPicPr>
          <p:cNvPr id="14" name="Grafik 13" descr="inner_top_logo.jpg"/>
          <p:cNvPicPr>
            <a:picLocks noChangeAspect="1"/>
          </p:cNvPicPr>
          <p:nvPr/>
        </p:nvPicPr>
        <p:blipFill>
          <a:blip r:embed="rId5" cstate="print"/>
          <a:srcRect r="75904"/>
          <a:stretch>
            <a:fillRect/>
          </a:stretch>
        </p:blipFill>
        <p:spPr>
          <a:xfrm>
            <a:off x="1500166" y="1906858"/>
            <a:ext cx="1680906" cy="71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RightFacing"/>
            <a:lightRig rig="threePt" dir="t"/>
          </a:scene3d>
        </p:spPr>
      </p:pic>
      <p:sp>
        <p:nvSpPr>
          <p:cNvPr id="48" name="Text Box 123"/>
          <p:cNvSpPr txBox="1">
            <a:spLocks noChangeArrowheads="1"/>
          </p:cNvSpPr>
          <p:nvPr/>
        </p:nvSpPr>
        <p:spPr bwMode="auto">
          <a:xfrm>
            <a:off x="1008726" y="3095704"/>
            <a:ext cx="2857520" cy="2011695"/>
          </a:xfrm>
          <a:prstGeom prst="rect">
            <a:avLst/>
          </a:prstGeom>
          <a:noFill/>
          <a:ln w="9525" algn="ctr">
            <a:noFill/>
            <a:miter lim="800000"/>
            <a:headEnd/>
            <a:tailEnd/>
          </a:ln>
          <a:effectLst/>
        </p:spPr>
        <p:txBody>
          <a:bodyPr wrap="square" lIns="36000" tIns="36000" rIns="36000" bIns="36000">
            <a:spAutoFit/>
          </a:bodyPr>
          <a:lstStyle/>
          <a:p>
            <a:pPr>
              <a:buClr>
                <a:schemeClr val="hlink"/>
              </a:buClr>
              <a:buFont typeface="Wingdings" pitchFamily="2" charset="2"/>
              <a:buChar char="§"/>
              <a:tabLst>
                <a:tab pos="355600" algn="l"/>
                <a:tab pos="723900" algn="l"/>
              </a:tabLst>
            </a:pPr>
            <a:r>
              <a:rPr lang="de-DE" sz="1400" dirty="0"/>
              <a:t>	</a:t>
            </a:r>
            <a:r>
              <a:rPr lang="de-DE" sz="1400" dirty="0" err="1" smtClean="0"/>
              <a:t>Various</a:t>
            </a:r>
            <a:r>
              <a:rPr lang="de-DE" sz="1400" dirty="0" smtClean="0"/>
              <a:t> </a:t>
            </a:r>
            <a:r>
              <a:rPr lang="de-DE" sz="1400" dirty="0" err="1" smtClean="0"/>
              <a:t>forms</a:t>
            </a:r>
            <a:r>
              <a:rPr lang="de-DE" sz="1400" dirty="0" smtClean="0"/>
              <a:t> </a:t>
            </a:r>
            <a:r>
              <a:rPr lang="de-DE" sz="1400" dirty="0" err="1" smtClean="0"/>
              <a:t>of</a:t>
            </a:r>
            <a:r>
              <a:rPr lang="de-DE" sz="1400" dirty="0" smtClean="0"/>
              <a:t> </a:t>
            </a:r>
            <a:r>
              <a:rPr lang="de-DE" sz="1400" dirty="0" err="1" smtClean="0"/>
              <a:t>data</a:t>
            </a:r>
            <a:r>
              <a:rPr lang="de-DE" sz="1400" dirty="0" smtClean="0"/>
              <a:t> </a:t>
            </a:r>
            <a:r>
              <a:rPr lang="de-DE" sz="1400" dirty="0" err="1" smtClean="0"/>
              <a:t>input</a:t>
            </a:r>
            <a:r>
              <a:rPr lang="de-DE" sz="1400" dirty="0" smtClean="0"/>
              <a:t> / 	Data </a:t>
            </a:r>
            <a:r>
              <a:rPr lang="de-DE" sz="1400" dirty="0" err="1" smtClean="0"/>
              <a:t>output</a:t>
            </a:r>
            <a:endParaRPr lang="de-DE" sz="1400" dirty="0" smtClean="0"/>
          </a:p>
          <a:p>
            <a:pPr>
              <a:buClr>
                <a:schemeClr val="hlink"/>
              </a:buClr>
              <a:buFont typeface="Wingdings" pitchFamily="2" charset="2"/>
              <a:buChar char="§"/>
              <a:tabLst>
                <a:tab pos="355600" algn="l"/>
                <a:tab pos="723900" algn="l"/>
              </a:tabLst>
            </a:pPr>
            <a:r>
              <a:rPr lang="de-DE" sz="1400" dirty="0" smtClean="0"/>
              <a:t>	Data </a:t>
            </a:r>
            <a:r>
              <a:rPr lang="de-DE" sz="1400" dirty="0" err="1" smtClean="0"/>
              <a:t>integrity</a:t>
            </a:r>
            <a:endParaRPr lang="de-DE" sz="1400" dirty="0" smtClean="0"/>
          </a:p>
          <a:p>
            <a:pPr>
              <a:buClr>
                <a:schemeClr val="hlink"/>
              </a:buClr>
              <a:buFont typeface="Wingdings" pitchFamily="2" charset="2"/>
              <a:buChar char="§"/>
              <a:tabLst>
                <a:tab pos="355600" algn="l"/>
                <a:tab pos="723900" algn="l"/>
              </a:tabLst>
            </a:pPr>
            <a:r>
              <a:rPr lang="de-DE" sz="1400" dirty="0"/>
              <a:t>	</a:t>
            </a:r>
            <a:r>
              <a:rPr lang="de-DE" sz="1400" dirty="0" smtClean="0"/>
              <a:t>Analysis </a:t>
            </a:r>
            <a:r>
              <a:rPr lang="de-DE" sz="1400" dirty="0" err="1" smtClean="0"/>
              <a:t>of</a:t>
            </a:r>
            <a:r>
              <a:rPr lang="de-DE" sz="1400" dirty="0" smtClean="0"/>
              <a:t> large </a:t>
            </a:r>
            <a:r>
              <a:rPr lang="de-DE" sz="1400" dirty="0" err="1" smtClean="0"/>
              <a:t>data</a:t>
            </a:r>
            <a:r>
              <a:rPr lang="de-DE" sz="1400" dirty="0" smtClean="0"/>
              <a:t> </a:t>
            </a:r>
            <a:r>
              <a:rPr lang="de-DE" sz="1400" dirty="0" err="1" smtClean="0"/>
              <a:t>sets</a:t>
            </a:r>
            <a:endParaRPr lang="de-DE" sz="1400" dirty="0"/>
          </a:p>
          <a:p>
            <a:pPr>
              <a:buClr>
                <a:schemeClr val="hlink"/>
              </a:buClr>
              <a:buFont typeface="Wingdings" pitchFamily="2" charset="2"/>
              <a:buChar char="§"/>
              <a:tabLst>
                <a:tab pos="355600" algn="l"/>
                <a:tab pos="723900" algn="l"/>
              </a:tabLst>
            </a:pPr>
            <a:r>
              <a:rPr lang="de-DE" sz="1400" dirty="0"/>
              <a:t>	</a:t>
            </a:r>
            <a:r>
              <a:rPr lang="de-DE" sz="1400" dirty="0" err="1" smtClean="0"/>
              <a:t>Specific</a:t>
            </a:r>
            <a:r>
              <a:rPr lang="de-DE" sz="1400" dirty="0" smtClean="0"/>
              <a:t> </a:t>
            </a:r>
            <a:r>
              <a:rPr lang="de-DE" sz="1400" dirty="0" err="1" smtClean="0"/>
              <a:t>data-analysis</a:t>
            </a:r>
            <a:r>
              <a:rPr lang="de-DE" sz="1400" dirty="0"/>
              <a:t>	</a:t>
            </a:r>
            <a:r>
              <a:rPr lang="de-DE" sz="1400" dirty="0" err="1" smtClean="0"/>
              <a:t>functions</a:t>
            </a:r>
            <a:endParaRPr lang="de-DE" sz="1400" dirty="0"/>
          </a:p>
          <a:p>
            <a:pPr>
              <a:buClr>
                <a:schemeClr val="hlink"/>
              </a:buClr>
              <a:buFont typeface="Wingdings" pitchFamily="2" charset="2"/>
              <a:buChar char="§"/>
              <a:tabLst>
                <a:tab pos="355600" algn="l"/>
                <a:tab pos="723900" algn="l"/>
              </a:tabLst>
            </a:pPr>
            <a:r>
              <a:rPr lang="de-DE" sz="1400" dirty="0"/>
              <a:t>	</a:t>
            </a:r>
            <a:r>
              <a:rPr lang="de-DE" sz="1400" dirty="0" smtClean="0"/>
              <a:t>Skripts</a:t>
            </a:r>
            <a:endParaRPr lang="de-DE" sz="1400" dirty="0"/>
          </a:p>
        </p:txBody>
      </p:sp>
      <p:pic>
        <p:nvPicPr>
          <p:cNvPr id="49" name="Picture 3" descr="2"/>
          <p:cNvPicPr>
            <a:picLocks noChangeAspect="1" noChangeArrowheads="1"/>
          </p:cNvPicPr>
          <p:nvPr/>
        </p:nvPicPr>
        <p:blipFill>
          <a:blip r:embed="rId4" cstate="print">
            <a:lum bright="-30000"/>
          </a:blip>
          <a:srcRect/>
          <a:stretch>
            <a:fillRect/>
          </a:stretch>
        </p:blipFill>
        <p:spPr bwMode="invGray">
          <a:xfrm>
            <a:off x="5143504" y="2253918"/>
            <a:ext cx="3143272" cy="3714776"/>
          </a:xfrm>
          <a:prstGeom prst="rect">
            <a:avLst/>
          </a:prstGeom>
          <a:noFill/>
        </p:spPr>
      </p:pic>
      <p:sp>
        <p:nvSpPr>
          <p:cNvPr id="50" name="Oval 17"/>
          <p:cNvSpPr>
            <a:spLocks noChangeArrowheads="1"/>
          </p:cNvSpPr>
          <p:nvPr/>
        </p:nvSpPr>
        <p:spPr bwMode="gray">
          <a:xfrm>
            <a:off x="5153633" y="2229954"/>
            <a:ext cx="3092023" cy="815824"/>
          </a:xfrm>
          <a:prstGeom prst="ellipse">
            <a:avLst/>
          </a:prstGeom>
          <a:gradFill rotWithShape="1">
            <a:gsLst>
              <a:gs pos="0">
                <a:srgbClr val="336699"/>
              </a:gs>
              <a:gs pos="50000">
                <a:srgbClr val="6699CC"/>
              </a:gs>
              <a:gs pos="100000">
                <a:srgbClr val="336699"/>
              </a:gs>
            </a:gsLst>
            <a:lin ang="0" scaled="1"/>
          </a:gradFill>
          <a:ln w="9525" algn="ctr">
            <a:noFill/>
            <a:round/>
            <a:headEnd/>
            <a:tailEnd/>
          </a:ln>
          <a:effectLst/>
        </p:spPr>
        <p:txBody>
          <a:bodyPr wrap="none" anchor="ctr"/>
          <a:lstStyle/>
          <a:p>
            <a:endParaRPr lang="de-DE" dirty="0"/>
          </a:p>
        </p:txBody>
      </p:sp>
      <p:sp>
        <p:nvSpPr>
          <p:cNvPr id="51" name="Oval 18"/>
          <p:cNvSpPr>
            <a:spLocks noChangeArrowheads="1"/>
          </p:cNvSpPr>
          <p:nvPr/>
        </p:nvSpPr>
        <p:spPr bwMode="gray">
          <a:xfrm>
            <a:off x="5145092" y="2158668"/>
            <a:ext cx="3092023" cy="815824"/>
          </a:xfrm>
          <a:prstGeom prst="ellipse">
            <a:avLst/>
          </a:prstGeom>
          <a:gradFill rotWithShape="1">
            <a:gsLst>
              <a:gs pos="0">
                <a:srgbClr val="99CCFF"/>
              </a:gs>
              <a:gs pos="100000">
                <a:srgbClr val="336699"/>
              </a:gs>
            </a:gsLst>
            <a:lin ang="18900000" scaled="1"/>
          </a:gradFill>
          <a:ln w="9525" algn="ctr">
            <a:noFill/>
            <a:round/>
            <a:headEnd/>
            <a:tailEnd/>
          </a:ln>
          <a:effectLst/>
        </p:spPr>
        <p:txBody>
          <a:bodyPr wrap="none" anchor="ctr"/>
          <a:lstStyle/>
          <a:p>
            <a:endParaRPr lang="de-DE" dirty="0"/>
          </a:p>
        </p:txBody>
      </p:sp>
      <p:sp>
        <p:nvSpPr>
          <p:cNvPr id="52" name="Text Box 123"/>
          <p:cNvSpPr txBox="1">
            <a:spLocks noChangeArrowheads="1"/>
          </p:cNvSpPr>
          <p:nvPr/>
        </p:nvSpPr>
        <p:spPr bwMode="auto">
          <a:xfrm>
            <a:off x="5295006" y="3115386"/>
            <a:ext cx="2857520" cy="1688530"/>
          </a:xfrm>
          <a:prstGeom prst="rect">
            <a:avLst/>
          </a:prstGeom>
          <a:noFill/>
          <a:ln w="9525" algn="ctr">
            <a:noFill/>
            <a:miter lim="800000"/>
            <a:headEnd/>
            <a:tailEnd/>
          </a:ln>
          <a:effectLst/>
        </p:spPr>
        <p:txBody>
          <a:bodyPr wrap="square" lIns="36000" tIns="36000" rIns="36000" bIns="36000">
            <a:spAutoFit/>
          </a:bodyPr>
          <a:lstStyle/>
          <a:p>
            <a:pPr>
              <a:buClr>
                <a:schemeClr val="hlink"/>
              </a:buClr>
              <a:buFont typeface="Wingdings" pitchFamily="2" charset="2"/>
              <a:buChar char="§"/>
              <a:tabLst>
                <a:tab pos="355600" algn="l"/>
                <a:tab pos="723900" algn="l"/>
              </a:tabLst>
            </a:pPr>
            <a:r>
              <a:rPr lang="de-DE" sz="1400" dirty="0"/>
              <a:t>	</a:t>
            </a:r>
            <a:r>
              <a:rPr lang="de-DE" sz="1400" dirty="0" smtClean="0"/>
              <a:t>MS Access </a:t>
            </a:r>
            <a:r>
              <a:rPr lang="de-DE" sz="1400" dirty="0" err="1" smtClean="0"/>
              <a:t>based</a:t>
            </a:r>
            <a:r>
              <a:rPr lang="de-DE" sz="1400" dirty="0" smtClean="0"/>
              <a:t> </a:t>
            </a:r>
            <a:r>
              <a:rPr lang="de-DE" sz="1400" dirty="0" err="1" smtClean="0"/>
              <a:t>user</a:t>
            </a:r>
            <a:r>
              <a:rPr lang="de-DE" sz="1400" dirty="0" smtClean="0"/>
              <a:t> 	</a:t>
            </a:r>
            <a:r>
              <a:rPr lang="de-DE" sz="1400" dirty="0" err="1" smtClean="0"/>
              <a:t>interface</a:t>
            </a:r>
            <a:endParaRPr lang="de-DE" sz="1400" dirty="0" smtClean="0"/>
          </a:p>
          <a:p>
            <a:pPr>
              <a:buClr>
                <a:schemeClr val="hlink"/>
              </a:buClr>
              <a:buFont typeface="Wingdings" pitchFamily="2" charset="2"/>
              <a:buChar char="§"/>
              <a:tabLst>
                <a:tab pos="355600" algn="l"/>
                <a:tab pos="723900" algn="l"/>
              </a:tabLst>
            </a:pPr>
            <a:r>
              <a:rPr lang="de-DE" sz="1400" dirty="0" smtClean="0"/>
              <a:t>	</a:t>
            </a:r>
            <a:r>
              <a:rPr lang="de-DE" sz="1400" dirty="0" err="1" smtClean="0"/>
              <a:t>Using</a:t>
            </a:r>
            <a:r>
              <a:rPr lang="de-DE" sz="1400" dirty="0" smtClean="0"/>
              <a:t> VBA-Scripting </a:t>
            </a:r>
            <a:r>
              <a:rPr lang="de-DE" sz="1400" dirty="0" err="1" smtClean="0"/>
              <a:t>for</a:t>
            </a:r>
            <a:r>
              <a:rPr lang="de-DE" sz="1400" dirty="0" smtClean="0"/>
              <a:t> 	</a:t>
            </a:r>
            <a:r>
              <a:rPr lang="de-DE" sz="1400" dirty="0" err="1" smtClean="0"/>
              <a:t>program</a:t>
            </a:r>
            <a:r>
              <a:rPr lang="de-DE" sz="1400" dirty="0" smtClean="0"/>
              <a:t> </a:t>
            </a:r>
            <a:r>
              <a:rPr lang="de-DE" sz="1400" dirty="0" err="1" smtClean="0"/>
              <a:t>logic</a:t>
            </a:r>
            <a:endParaRPr lang="de-DE" sz="1400" dirty="0" smtClean="0"/>
          </a:p>
          <a:p>
            <a:pPr>
              <a:buClr>
                <a:schemeClr val="hlink"/>
              </a:buClr>
              <a:buFont typeface="Wingdings" pitchFamily="2" charset="2"/>
              <a:buChar char="§"/>
              <a:tabLst>
                <a:tab pos="355600" algn="l"/>
                <a:tab pos="723900" algn="l"/>
              </a:tabLst>
            </a:pPr>
            <a:r>
              <a:rPr lang="de-DE" sz="1400" dirty="0" smtClean="0"/>
              <a:t>	SQL </a:t>
            </a:r>
            <a:r>
              <a:rPr lang="de-DE" sz="1400" dirty="0" err="1" smtClean="0"/>
              <a:t>database</a:t>
            </a:r>
            <a:endParaRPr lang="de-DE" sz="1400" dirty="0" smtClean="0"/>
          </a:p>
          <a:p>
            <a:pPr>
              <a:buClr>
                <a:schemeClr val="hlink"/>
              </a:buClr>
              <a:buFont typeface="Wingdings" pitchFamily="2" charset="2"/>
              <a:buChar char="§"/>
              <a:tabLst>
                <a:tab pos="355600" algn="l"/>
                <a:tab pos="723900" algn="l"/>
              </a:tabLst>
            </a:pPr>
            <a:r>
              <a:rPr lang="de-DE" sz="1400" dirty="0" smtClean="0"/>
              <a:t>	Modular design</a:t>
            </a:r>
            <a:endParaRPr lang="de-DE" sz="1400" dirty="0"/>
          </a:p>
        </p:txBody>
      </p:sp>
      <p:pic>
        <p:nvPicPr>
          <p:cNvPr id="53" name="Picture 132" descr="invcomp"/>
          <p:cNvPicPr>
            <a:picLocks noChangeAspect="1" noChangeArrowheads="1"/>
          </p:cNvPicPr>
          <p:nvPr/>
        </p:nvPicPr>
        <p:blipFill>
          <a:blip r:embed="rId6" cstate="print"/>
          <a:srcRect t="5574" b="13490"/>
          <a:stretch>
            <a:fillRect/>
          </a:stretch>
        </p:blipFill>
        <p:spPr bwMode="auto">
          <a:xfrm>
            <a:off x="5929322" y="2071678"/>
            <a:ext cx="1630362" cy="71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ACL / InvComp</a:t>
            </a:r>
            <a:endParaRPr lang="de-DE"/>
          </a:p>
        </p:txBody>
      </p:sp>
      <p:pic>
        <p:nvPicPr>
          <p:cNvPr id="67" name="Picture 14" descr="O_chevron001"/>
          <p:cNvPicPr>
            <a:picLocks noChangeAspect="1" noChangeArrowheads="1"/>
          </p:cNvPicPr>
          <p:nvPr/>
        </p:nvPicPr>
        <p:blipFill>
          <a:blip r:embed="rId3" cstate="print">
            <a:lum bright="6000" contrast="42000"/>
            <a:grayscl/>
          </a:blip>
          <a:srcRect/>
          <a:stretch>
            <a:fillRect/>
          </a:stretch>
        </p:blipFill>
        <p:spPr bwMode="auto">
          <a:xfrm>
            <a:off x="5638651" y="2702371"/>
            <a:ext cx="517525" cy="582613"/>
          </a:xfrm>
          <a:prstGeom prst="rect">
            <a:avLst/>
          </a:prstGeom>
          <a:noFill/>
        </p:spPr>
      </p:pic>
      <p:sp>
        <p:nvSpPr>
          <p:cNvPr id="69" name="AutoShape 22"/>
          <p:cNvSpPr>
            <a:spLocks noChangeArrowheads="1"/>
          </p:cNvSpPr>
          <p:nvPr/>
        </p:nvSpPr>
        <p:spPr bwMode="gray">
          <a:xfrm>
            <a:off x="179513" y="1822451"/>
            <a:ext cx="5184575" cy="2326630"/>
          </a:xfrm>
          <a:prstGeom prst="roundRect">
            <a:avLst>
              <a:gd name="adj" fmla="val 2014"/>
            </a:avLst>
          </a:prstGeom>
          <a:solidFill>
            <a:srgbClr val="CCCCCC"/>
          </a:solidFill>
          <a:ln w="19050">
            <a:solidFill>
              <a:srgbClr val="C0C0C0"/>
            </a:solidFill>
            <a:round/>
            <a:headEnd/>
            <a:tailEnd/>
          </a:ln>
          <a:effectLst>
            <a:outerShdw blurRad="50800" dist="38100" dir="2700000" algn="tl" rotWithShape="0">
              <a:prstClr val="black">
                <a:alpha val="40000"/>
              </a:prstClr>
            </a:outerShdw>
          </a:effectLst>
        </p:spPr>
        <p:txBody>
          <a:bodyPr wrap="none" anchor="ctr"/>
          <a:lstStyle/>
          <a:p>
            <a:endParaRPr lang="de-DE"/>
          </a:p>
        </p:txBody>
      </p:sp>
      <p:grpSp>
        <p:nvGrpSpPr>
          <p:cNvPr id="3" name="Group 35"/>
          <p:cNvGrpSpPr>
            <a:grpSpLocks noChangeAspect="1"/>
          </p:cNvGrpSpPr>
          <p:nvPr/>
        </p:nvGrpSpPr>
        <p:grpSpPr bwMode="auto">
          <a:xfrm>
            <a:off x="251520" y="2060848"/>
            <a:ext cx="1323975" cy="749300"/>
            <a:chOff x="2381" y="1253"/>
            <a:chExt cx="1043" cy="590"/>
          </a:xfrm>
        </p:grpSpPr>
        <p:sp>
          <p:nvSpPr>
            <p:cNvPr id="73" name="Oval 33"/>
            <p:cNvSpPr>
              <a:spLocks noChangeAspect="1" noChangeArrowheads="1"/>
            </p:cNvSpPr>
            <p:nvPr/>
          </p:nvSpPr>
          <p:spPr bwMode="ltGray">
            <a:xfrm>
              <a:off x="2381" y="1700"/>
              <a:ext cx="1041" cy="139"/>
            </a:xfrm>
            <a:prstGeom prst="ellipse">
              <a:avLst/>
            </a:prstGeom>
            <a:gradFill rotWithShape="1">
              <a:gsLst>
                <a:gs pos="0">
                  <a:schemeClr val="bg1"/>
                </a:gs>
                <a:gs pos="50000">
                  <a:schemeClr val="bg1">
                    <a:gamma/>
                    <a:tint val="42353"/>
                    <a:invGamma/>
                  </a:schemeClr>
                </a:gs>
                <a:gs pos="100000">
                  <a:schemeClr val="bg1"/>
                </a:gs>
              </a:gsLst>
              <a:lin ang="0" scaled="1"/>
            </a:gradFill>
            <a:ln w="9525" algn="ctr">
              <a:noFill/>
              <a:round/>
              <a:headEnd/>
              <a:tailEnd/>
            </a:ln>
            <a:effectLst/>
          </p:spPr>
          <p:txBody>
            <a:bodyPr wrap="none" anchor="ctr"/>
            <a:lstStyle/>
            <a:p>
              <a:endParaRPr lang="de-DE"/>
            </a:p>
          </p:txBody>
        </p:sp>
        <p:sp>
          <p:nvSpPr>
            <p:cNvPr id="74" name="AutoShape 34"/>
            <p:cNvSpPr>
              <a:spLocks noChangeAspect="1" noChangeArrowheads="1"/>
            </p:cNvSpPr>
            <p:nvPr/>
          </p:nvSpPr>
          <p:spPr bwMode="ltGray">
            <a:xfrm>
              <a:off x="2383" y="1253"/>
              <a:ext cx="1041" cy="590"/>
            </a:xfrm>
            <a:prstGeom prst="can">
              <a:avLst>
                <a:gd name="adj" fmla="val 25000"/>
              </a:avLst>
            </a:prstGeom>
            <a:gradFill rotWithShape="1">
              <a:gsLst>
                <a:gs pos="0">
                  <a:srgbClr val="6699CC">
                    <a:gamma/>
                    <a:shade val="46275"/>
                    <a:invGamma/>
                  </a:srgbClr>
                </a:gs>
                <a:gs pos="50000">
                  <a:srgbClr val="6699CC">
                    <a:alpha val="50000"/>
                  </a:srgbClr>
                </a:gs>
                <a:gs pos="100000">
                  <a:srgbClr val="6699CC">
                    <a:gamma/>
                    <a:shade val="46275"/>
                    <a:invGamma/>
                  </a:srgbClr>
                </a:gs>
              </a:gsLst>
              <a:lin ang="0" scaled="1"/>
            </a:gradFill>
            <a:ln w="9525">
              <a:noFill/>
              <a:round/>
              <a:headEnd/>
              <a:tailEnd/>
            </a:ln>
            <a:effectLst/>
          </p:spPr>
          <p:txBody>
            <a:bodyPr wrap="none" anchor="ctr"/>
            <a:lstStyle/>
            <a:p>
              <a:endParaRPr lang="de-DE"/>
            </a:p>
          </p:txBody>
        </p:sp>
      </p:grpSp>
      <p:sp>
        <p:nvSpPr>
          <p:cNvPr id="75" name="Text Box 36"/>
          <p:cNvSpPr txBox="1">
            <a:spLocks noChangeAspect="1" noChangeArrowheads="1"/>
          </p:cNvSpPr>
          <p:nvPr/>
        </p:nvSpPr>
        <p:spPr bwMode="auto">
          <a:xfrm>
            <a:off x="280017" y="2334141"/>
            <a:ext cx="1250911" cy="333993"/>
          </a:xfrm>
          <a:prstGeom prst="rect">
            <a:avLst/>
          </a:prstGeom>
          <a:noFill/>
          <a:ln w="9525" algn="ctr">
            <a:noFill/>
            <a:miter lim="800000"/>
            <a:headEnd/>
            <a:tailEnd/>
          </a:ln>
          <a:effectLst/>
        </p:spPr>
        <p:txBody>
          <a:bodyPr wrap="none" lIns="36000" tIns="36000" rIns="36000" bIns="36000">
            <a:spAutoFit/>
          </a:bodyPr>
          <a:lstStyle/>
          <a:p>
            <a:pPr algn="ctr">
              <a:lnSpc>
                <a:spcPct val="70000"/>
              </a:lnSpc>
            </a:pPr>
            <a:r>
              <a:rPr lang="de-DE" sz="1200" b="1" smtClean="0">
                <a:solidFill>
                  <a:schemeClr val="bg2"/>
                </a:solidFill>
              </a:rPr>
              <a:t>EAEG presenter</a:t>
            </a:r>
            <a:br>
              <a:rPr lang="de-DE" sz="1200" b="1" smtClean="0">
                <a:solidFill>
                  <a:schemeClr val="bg2"/>
                </a:solidFill>
              </a:rPr>
            </a:br>
            <a:r>
              <a:rPr lang="de-DE" sz="1200" b="1" smtClean="0">
                <a:solidFill>
                  <a:schemeClr val="bg2"/>
                </a:solidFill>
              </a:rPr>
              <a:t>data file</a:t>
            </a:r>
            <a:endParaRPr lang="de-DE" sz="1200" b="1">
              <a:solidFill>
                <a:schemeClr val="bg2"/>
              </a:solidFill>
            </a:endParaRPr>
          </a:p>
        </p:txBody>
      </p:sp>
      <p:sp>
        <p:nvSpPr>
          <p:cNvPr id="76" name="AutoShape 38"/>
          <p:cNvSpPr>
            <a:spLocks noChangeAspect="1" noChangeArrowheads="1"/>
          </p:cNvSpPr>
          <p:nvPr/>
        </p:nvSpPr>
        <p:spPr bwMode="ltGray">
          <a:xfrm>
            <a:off x="2070547" y="2132857"/>
            <a:ext cx="1277318" cy="489694"/>
          </a:xfrm>
          <a:prstGeom prst="roundRect">
            <a:avLst>
              <a:gd name="adj" fmla="val 12736"/>
            </a:avLst>
          </a:prstGeom>
          <a:gradFill rotWithShape="1">
            <a:gsLst>
              <a:gs pos="0">
                <a:srgbClr val="6699CC"/>
              </a:gs>
              <a:gs pos="100000">
                <a:srgbClr val="6699CC">
                  <a:gamma/>
                  <a:shade val="46275"/>
                  <a:invGamma/>
                </a:srgbClr>
              </a:gs>
            </a:gsLst>
            <a:lin ang="5400000" scaled="1"/>
          </a:gradFill>
          <a:ln w="9525">
            <a:noFill/>
            <a:round/>
            <a:headEnd/>
            <a:tailEnd/>
          </a:ln>
          <a:effectLst>
            <a:outerShdw dist="17961" dir="2700000" algn="ctr" rotWithShape="0">
              <a:srgbClr val="080808">
                <a:alpha val="50000"/>
              </a:srgbClr>
            </a:outerShdw>
          </a:effectLst>
        </p:spPr>
        <p:txBody>
          <a:bodyPr wrap="none" anchor="ctr"/>
          <a:lstStyle/>
          <a:p>
            <a:endParaRPr lang="de-DE"/>
          </a:p>
        </p:txBody>
      </p:sp>
      <p:sp>
        <p:nvSpPr>
          <p:cNvPr id="77" name="Text Box 39"/>
          <p:cNvSpPr txBox="1">
            <a:spLocks noChangeAspect="1" noChangeArrowheads="1"/>
          </p:cNvSpPr>
          <p:nvPr/>
        </p:nvSpPr>
        <p:spPr bwMode="auto">
          <a:xfrm>
            <a:off x="2073492" y="2139038"/>
            <a:ext cx="1296144" cy="442035"/>
          </a:xfrm>
          <a:prstGeom prst="rect">
            <a:avLst/>
          </a:prstGeom>
          <a:noFill/>
          <a:ln w="9525" algn="ctr">
            <a:noFill/>
            <a:miter lim="800000"/>
            <a:headEnd/>
            <a:tailEnd/>
          </a:ln>
          <a:effectLst/>
        </p:spPr>
        <p:txBody>
          <a:bodyPr wrap="square" lIns="36000" tIns="36000" rIns="36000" bIns="36000">
            <a:spAutoFit/>
          </a:bodyPr>
          <a:lstStyle/>
          <a:p>
            <a:pPr algn="ctr"/>
            <a:r>
              <a:rPr lang="de-DE" sz="1200" b="1" smtClean="0">
                <a:solidFill>
                  <a:schemeClr val="bg2"/>
                </a:solidFill>
              </a:rPr>
              <a:t>Data</a:t>
            </a:r>
            <a:br>
              <a:rPr lang="de-DE" sz="1200" b="1" smtClean="0">
                <a:solidFill>
                  <a:schemeClr val="bg2"/>
                </a:solidFill>
              </a:rPr>
            </a:br>
            <a:r>
              <a:rPr lang="de-DE" sz="1200" b="1" smtClean="0">
                <a:solidFill>
                  <a:schemeClr val="bg2"/>
                </a:solidFill>
              </a:rPr>
              <a:t>preprocessing</a:t>
            </a:r>
            <a:endParaRPr lang="de-DE" sz="1200" b="1">
              <a:solidFill>
                <a:schemeClr val="bg2"/>
              </a:solidFill>
            </a:endParaRPr>
          </a:p>
        </p:txBody>
      </p:sp>
      <p:grpSp>
        <p:nvGrpSpPr>
          <p:cNvPr id="4" name="Group 42"/>
          <p:cNvGrpSpPr>
            <a:grpSpLocks noChangeAspect="1"/>
          </p:cNvGrpSpPr>
          <p:nvPr/>
        </p:nvGrpSpPr>
        <p:grpSpPr bwMode="auto">
          <a:xfrm>
            <a:off x="2023889" y="3198836"/>
            <a:ext cx="1323975" cy="749300"/>
            <a:chOff x="2381" y="1253"/>
            <a:chExt cx="1043" cy="590"/>
          </a:xfrm>
        </p:grpSpPr>
        <p:sp>
          <p:nvSpPr>
            <p:cNvPr id="79" name="Oval 43"/>
            <p:cNvSpPr>
              <a:spLocks noChangeAspect="1" noChangeArrowheads="1"/>
            </p:cNvSpPr>
            <p:nvPr/>
          </p:nvSpPr>
          <p:spPr bwMode="ltGray">
            <a:xfrm>
              <a:off x="2381" y="1700"/>
              <a:ext cx="1041" cy="139"/>
            </a:xfrm>
            <a:prstGeom prst="ellipse">
              <a:avLst/>
            </a:prstGeom>
            <a:gradFill rotWithShape="1">
              <a:gsLst>
                <a:gs pos="0">
                  <a:schemeClr val="bg1"/>
                </a:gs>
                <a:gs pos="50000">
                  <a:schemeClr val="bg1">
                    <a:gamma/>
                    <a:tint val="42353"/>
                    <a:invGamma/>
                  </a:schemeClr>
                </a:gs>
                <a:gs pos="100000">
                  <a:schemeClr val="bg1"/>
                </a:gs>
              </a:gsLst>
              <a:lin ang="0" scaled="1"/>
            </a:gradFill>
            <a:ln w="9525" algn="ctr">
              <a:noFill/>
              <a:round/>
              <a:headEnd/>
              <a:tailEnd/>
            </a:ln>
            <a:effectLst/>
          </p:spPr>
          <p:txBody>
            <a:bodyPr wrap="none" anchor="ctr"/>
            <a:lstStyle/>
            <a:p>
              <a:endParaRPr lang="de-DE"/>
            </a:p>
          </p:txBody>
        </p:sp>
        <p:sp>
          <p:nvSpPr>
            <p:cNvPr id="80" name="AutoShape 44"/>
            <p:cNvSpPr>
              <a:spLocks noChangeAspect="1" noChangeArrowheads="1"/>
            </p:cNvSpPr>
            <p:nvPr/>
          </p:nvSpPr>
          <p:spPr bwMode="ltGray">
            <a:xfrm>
              <a:off x="2383" y="1253"/>
              <a:ext cx="1041" cy="590"/>
            </a:xfrm>
            <a:prstGeom prst="can">
              <a:avLst>
                <a:gd name="adj" fmla="val 25000"/>
              </a:avLst>
            </a:prstGeom>
            <a:gradFill rotWithShape="1">
              <a:gsLst>
                <a:gs pos="0">
                  <a:srgbClr val="6699CC">
                    <a:gamma/>
                    <a:shade val="46275"/>
                    <a:invGamma/>
                  </a:srgbClr>
                </a:gs>
                <a:gs pos="50000">
                  <a:srgbClr val="6699CC">
                    <a:alpha val="50000"/>
                  </a:srgbClr>
                </a:gs>
                <a:gs pos="100000">
                  <a:srgbClr val="6699CC">
                    <a:gamma/>
                    <a:shade val="46275"/>
                    <a:invGamma/>
                  </a:srgbClr>
                </a:gs>
              </a:gsLst>
              <a:lin ang="0" scaled="1"/>
            </a:gradFill>
            <a:ln w="9525">
              <a:noFill/>
              <a:round/>
              <a:headEnd/>
              <a:tailEnd/>
            </a:ln>
            <a:effectLst/>
          </p:spPr>
          <p:txBody>
            <a:bodyPr wrap="none" anchor="ctr"/>
            <a:lstStyle/>
            <a:p>
              <a:endParaRPr lang="de-DE"/>
            </a:p>
          </p:txBody>
        </p:sp>
      </p:grpSp>
      <p:sp>
        <p:nvSpPr>
          <p:cNvPr id="81" name="Text Box 45"/>
          <p:cNvSpPr txBox="1">
            <a:spLocks noChangeAspect="1" noChangeArrowheads="1"/>
          </p:cNvSpPr>
          <p:nvPr/>
        </p:nvSpPr>
        <p:spPr bwMode="auto">
          <a:xfrm>
            <a:off x="2127332" y="3495224"/>
            <a:ext cx="1141907" cy="333993"/>
          </a:xfrm>
          <a:prstGeom prst="rect">
            <a:avLst/>
          </a:prstGeom>
          <a:noFill/>
          <a:ln w="9525" algn="ctr">
            <a:noFill/>
            <a:miter lim="800000"/>
            <a:headEnd/>
            <a:tailEnd/>
          </a:ln>
          <a:effectLst/>
        </p:spPr>
        <p:txBody>
          <a:bodyPr wrap="none" lIns="36000" tIns="36000" rIns="36000" bIns="36000">
            <a:spAutoFit/>
          </a:bodyPr>
          <a:lstStyle/>
          <a:p>
            <a:pPr algn="ctr">
              <a:lnSpc>
                <a:spcPct val="70000"/>
              </a:lnSpc>
            </a:pPr>
            <a:r>
              <a:rPr lang="de-DE" sz="1200" b="1" smtClean="0">
                <a:solidFill>
                  <a:schemeClr val="bg2"/>
                </a:solidFill>
              </a:rPr>
              <a:t>Compensation</a:t>
            </a:r>
            <a:br>
              <a:rPr lang="de-DE" sz="1200" b="1" smtClean="0">
                <a:solidFill>
                  <a:schemeClr val="bg2"/>
                </a:solidFill>
              </a:rPr>
            </a:br>
            <a:r>
              <a:rPr lang="de-DE" sz="1200" b="1" smtClean="0">
                <a:solidFill>
                  <a:schemeClr val="bg2"/>
                </a:solidFill>
              </a:rPr>
              <a:t>data</a:t>
            </a:r>
            <a:endParaRPr lang="de-DE" sz="1200" b="1">
              <a:solidFill>
                <a:schemeClr val="bg2"/>
              </a:solidFill>
            </a:endParaRPr>
          </a:p>
        </p:txBody>
      </p:sp>
      <p:sp>
        <p:nvSpPr>
          <p:cNvPr id="84" name="AutoShape 53"/>
          <p:cNvSpPr>
            <a:spLocks noChangeAspect="1" noChangeArrowheads="1"/>
          </p:cNvSpPr>
          <p:nvPr/>
        </p:nvSpPr>
        <p:spPr bwMode="ltGray">
          <a:xfrm>
            <a:off x="3779912" y="3639231"/>
            <a:ext cx="1492821" cy="432495"/>
          </a:xfrm>
          <a:prstGeom prst="roundRect">
            <a:avLst>
              <a:gd name="adj" fmla="val 12736"/>
            </a:avLst>
          </a:prstGeom>
          <a:gradFill rotWithShape="1">
            <a:gsLst>
              <a:gs pos="0">
                <a:srgbClr val="6699CC"/>
              </a:gs>
              <a:gs pos="100000">
                <a:srgbClr val="6699CC">
                  <a:gamma/>
                  <a:shade val="46275"/>
                  <a:invGamma/>
                </a:srgbClr>
              </a:gs>
            </a:gsLst>
            <a:lin ang="5400000" scaled="1"/>
          </a:gradFill>
          <a:ln w="9525">
            <a:noFill/>
            <a:round/>
            <a:headEnd/>
            <a:tailEnd/>
          </a:ln>
          <a:effectLst>
            <a:outerShdw dist="17961" dir="2700000" algn="ctr" rotWithShape="0">
              <a:srgbClr val="080808">
                <a:alpha val="50000"/>
              </a:srgbClr>
            </a:outerShdw>
          </a:effectLst>
        </p:spPr>
        <p:txBody>
          <a:bodyPr wrap="none" anchor="ctr"/>
          <a:lstStyle/>
          <a:p>
            <a:endParaRPr lang="de-DE"/>
          </a:p>
        </p:txBody>
      </p:sp>
      <p:sp>
        <p:nvSpPr>
          <p:cNvPr id="85" name="Text Box 54"/>
          <p:cNvSpPr txBox="1">
            <a:spLocks noChangeAspect="1" noChangeArrowheads="1"/>
          </p:cNvSpPr>
          <p:nvPr/>
        </p:nvSpPr>
        <p:spPr bwMode="auto">
          <a:xfrm>
            <a:off x="4135758" y="3635037"/>
            <a:ext cx="832527" cy="442035"/>
          </a:xfrm>
          <a:prstGeom prst="rect">
            <a:avLst/>
          </a:prstGeom>
          <a:noFill/>
          <a:ln w="9525" algn="ctr">
            <a:noFill/>
            <a:miter lim="800000"/>
            <a:headEnd/>
            <a:tailEnd/>
          </a:ln>
          <a:effectLst/>
        </p:spPr>
        <p:txBody>
          <a:bodyPr wrap="none" lIns="36000" tIns="36000" rIns="36000" bIns="36000">
            <a:spAutoFit/>
          </a:bodyPr>
          <a:lstStyle/>
          <a:p>
            <a:r>
              <a:rPr lang="de-DE" sz="1200" b="1" smtClean="0">
                <a:solidFill>
                  <a:schemeClr val="bg2"/>
                </a:solidFill>
              </a:rPr>
              <a:t>Letters for</a:t>
            </a:r>
            <a:br>
              <a:rPr lang="de-DE" sz="1200" b="1" smtClean="0">
                <a:solidFill>
                  <a:schemeClr val="bg2"/>
                </a:solidFill>
              </a:rPr>
            </a:br>
            <a:r>
              <a:rPr lang="de-DE" sz="1200" b="1" smtClean="0">
                <a:solidFill>
                  <a:schemeClr val="bg2"/>
                </a:solidFill>
              </a:rPr>
              <a:t>customer</a:t>
            </a:r>
            <a:endParaRPr lang="de-DE" sz="1200" b="1">
              <a:solidFill>
                <a:schemeClr val="bg2"/>
              </a:solidFill>
            </a:endParaRPr>
          </a:p>
        </p:txBody>
      </p:sp>
      <p:pic>
        <p:nvPicPr>
          <p:cNvPr id="112" name="Grafik 111" descr="bank.png"/>
          <p:cNvPicPr>
            <a:picLocks noChangeAspect="1"/>
          </p:cNvPicPr>
          <p:nvPr/>
        </p:nvPicPr>
        <p:blipFill>
          <a:blip r:embed="rId4" cstate="print"/>
          <a:stretch>
            <a:fillRect/>
          </a:stretch>
        </p:blipFill>
        <p:spPr>
          <a:xfrm>
            <a:off x="690260" y="851792"/>
            <a:ext cx="720080" cy="720080"/>
          </a:xfrm>
          <a:prstGeom prst="rect">
            <a:avLst/>
          </a:prstGeom>
        </p:spPr>
      </p:pic>
      <p:cxnSp>
        <p:nvCxnSpPr>
          <p:cNvPr id="114" name="Gerade Verbindung mit Pfeil 113"/>
          <p:cNvCxnSpPr/>
          <p:nvPr/>
        </p:nvCxnSpPr>
        <p:spPr bwMode="auto">
          <a:xfrm rot="16200000" flipH="1">
            <a:off x="836425" y="1777358"/>
            <a:ext cx="432048" cy="4299"/>
          </a:xfrm>
          <a:prstGeom prst="straightConnector1">
            <a:avLst/>
          </a:prstGeom>
          <a:solidFill>
            <a:schemeClr val="tx2"/>
          </a:solidFill>
          <a:ln w="9525" cap="flat" cmpd="sng" algn="ctr">
            <a:solidFill>
              <a:srgbClr val="333333"/>
            </a:solidFill>
            <a:prstDash val="solid"/>
            <a:round/>
            <a:headEnd type="none" w="med" len="med"/>
            <a:tailEnd type="arrow"/>
          </a:ln>
          <a:effectLst/>
        </p:spPr>
      </p:cxnSp>
      <p:cxnSp>
        <p:nvCxnSpPr>
          <p:cNvPr id="116" name="Gerade Verbindung mit Pfeil 115"/>
          <p:cNvCxnSpPr/>
          <p:nvPr/>
        </p:nvCxnSpPr>
        <p:spPr bwMode="auto">
          <a:xfrm>
            <a:off x="1641444" y="2420888"/>
            <a:ext cx="288032" cy="1588"/>
          </a:xfrm>
          <a:prstGeom prst="straightConnector1">
            <a:avLst/>
          </a:prstGeom>
          <a:solidFill>
            <a:schemeClr val="tx2"/>
          </a:solidFill>
          <a:ln w="9525" cap="flat" cmpd="sng" algn="ctr">
            <a:solidFill>
              <a:srgbClr val="333333"/>
            </a:solidFill>
            <a:prstDash val="solid"/>
            <a:round/>
            <a:headEnd type="none" w="med" len="med"/>
            <a:tailEnd type="arrow"/>
          </a:ln>
          <a:effectLst/>
        </p:spPr>
      </p:cxnSp>
      <p:grpSp>
        <p:nvGrpSpPr>
          <p:cNvPr id="5" name="Gruppieren 121"/>
          <p:cNvGrpSpPr/>
          <p:nvPr/>
        </p:nvGrpSpPr>
        <p:grpSpPr>
          <a:xfrm>
            <a:off x="3839338" y="1987274"/>
            <a:ext cx="1259892" cy="871422"/>
            <a:chOff x="4445562" y="2107020"/>
            <a:chExt cx="1259892" cy="871422"/>
          </a:xfrm>
        </p:grpSpPr>
        <p:sp>
          <p:nvSpPr>
            <p:cNvPr id="108" name="AutoShape 92"/>
            <p:cNvSpPr>
              <a:spLocks noChangeAspect="1" noChangeArrowheads="1"/>
            </p:cNvSpPr>
            <p:nvPr/>
          </p:nvSpPr>
          <p:spPr bwMode="auto">
            <a:xfrm>
              <a:off x="4572496" y="2222442"/>
              <a:ext cx="1132958"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sp>
          <p:nvSpPr>
            <p:cNvPr id="117" name="AutoShape 92"/>
            <p:cNvSpPr>
              <a:spLocks noChangeAspect="1" noChangeArrowheads="1"/>
            </p:cNvSpPr>
            <p:nvPr/>
          </p:nvSpPr>
          <p:spPr bwMode="auto">
            <a:xfrm>
              <a:off x="4499992" y="2158058"/>
              <a:ext cx="1133475"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sp>
          <p:nvSpPr>
            <p:cNvPr id="118" name="AutoShape 92"/>
            <p:cNvSpPr>
              <a:spLocks noChangeAspect="1" noChangeArrowheads="1"/>
            </p:cNvSpPr>
            <p:nvPr/>
          </p:nvSpPr>
          <p:spPr bwMode="auto">
            <a:xfrm>
              <a:off x="4445562" y="2107020"/>
              <a:ext cx="1132958"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grpSp>
      <p:cxnSp>
        <p:nvCxnSpPr>
          <p:cNvPr id="120" name="Gerade Verbindung mit Pfeil 119"/>
          <p:cNvCxnSpPr/>
          <p:nvPr/>
        </p:nvCxnSpPr>
        <p:spPr bwMode="auto">
          <a:xfrm>
            <a:off x="3424066" y="2420888"/>
            <a:ext cx="288032" cy="1588"/>
          </a:xfrm>
          <a:prstGeom prst="straightConnector1">
            <a:avLst/>
          </a:prstGeom>
          <a:solidFill>
            <a:schemeClr val="tx2"/>
          </a:solidFill>
          <a:ln w="9525" cap="flat" cmpd="sng" algn="ctr">
            <a:solidFill>
              <a:srgbClr val="333333"/>
            </a:solidFill>
            <a:prstDash val="solid"/>
            <a:round/>
            <a:headEnd type="none" w="med" len="med"/>
            <a:tailEnd type="arrow"/>
          </a:ln>
          <a:effectLst/>
        </p:spPr>
      </p:cxnSp>
      <p:sp>
        <p:nvSpPr>
          <p:cNvPr id="121" name="Text Box 39"/>
          <p:cNvSpPr txBox="1">
            <a:spLocks noChangeAspect="1" noChangeArrowheads="1"/>
          </p:cNvSpPr>
          <p:nvPr/>
        </p:nvSpPr>
        <p:spPr bwMode="auto">
          <a:xfrm>
            <a:off x="3749752" y="2135354"/>
            <a:ext cx="1296144" cy="488201"/>
          </a:xfrm>
          <a:prstGeom prst="rect">
            <a:avLst/>
          </a:prstGeom>
          <a:noFill/>
          <a:ln w="9525" algn="ctr">
            <a:noFill/>
            <a:miter lim="800000"/>
            <a:headEnd/>
            <a:tailEnd/>
          </a:ln>
          <a:effectLst/>
        </p:spPr>
        <p:txBody>
          <a:bodyPr wrap="square" lIns="36000" tIns="36000" rIns="36000" bIns="36000">
            <a:spAutoFit/>
          </a:bodyPr>
          <a:lstStyle/>
          <a:p>
            <a:pPr algn="ctr"/>
            <a:r>
              <a:rPr lang="de-DE" sz="900" b="1" smtClean="0">
                <a:solidFill>
                  <a:schemeClr val="bg2"/>
                </a:solidFill>
              </a:rPr>
              <a:t>Check lists for</a:t>
            </a:r>
            <a:br>
              <a:rPr lang="de-DE" sz="900" b="1" smtClean="0">
                <a:solidFill>
                  <a:schemeClr val="bg2"/>
                </a:solidFill>
              </a:rPr>
            </a:br>
            <a:r>
              <a:rPr lang="de-DE" sz="900" b="1" smtClean="0">
                <a:solidFill>
                  <a:schemeClr val="bg2"/>
                </a:solidFill>
              </a:rPr>
              <a:t>manual</a:t>
            </a:r>
            <a:br>
              <a:rPr lang="de-DE" sz="900" b="1" smtClean="0">
                <a:solidFill>
                  <a:schemeClr val="bg2"/>
                </a:solidFill>
              </a:rPr>
            </a:br>
            <a:r>
              <a:rPr lang="de-DE" sz="900" b="1" smtClean="0">
                <a:solidFill>
                  <a:schemeClr val="bg2"/>
                </a:solidFill>
              </a:rPr>
              <a:t>verification</a:t>
            </a:r>
            <a:endParaRPr lang="de-DE" sz="900" b="1">
              <a:solidFill>
                <a:schemeClr val="bg2"/>
              </a:solidFill>
            </a:endParaRPr>
          </a:p>
        </p:txBody>
      </p:sp>
      <p:cxnSp>
        <p:nvCxnSpPr>
          <p:cNvPr id="124" name="Gewinkelte Verbindung 123"/>
          <p:cNvCxnSpPr/>
          <p:nvPr/>
        </p:nvCxnSpPr>
        <p:spPr bwMode="auto">
          <a:xfrm rot="10800000">
            <a:off x="1619672" y="1484784"/>
            <a:ext cx="2736304" cy="432048"/>
          </a:xfrm>
          <a:prstGeom prst="bentConnector3">
            <a:avLst>
              <a:gd name="adj1" fmla="val -126"/>
            </a:avLst>
          </a:prstGeom>
          <a:solidFill>
            <a:schemeClr val="tx2"/>
          </a:solidFill>
          <a:ln w="9525" cap="flat" cmpd="sng" algn="ctr">
            <a:solidFill>
              <a:srgbClr val="333333"/>
            </a:solidFill>
            <a:prstDash val="solid"/>
            <a:round/>
            <a:headEnd type="none" w="med" len="med"/>
            <a:tailEnd type="arrow"/>
          </a:ln>
          <a:effectLst/>
        </p:spPr>
      </p:cxnSp>
      <p:cxnSp>
        <p:nvCxnSpPr>
          <p:cNvPr id="134" name="Gerade Verbindung mit Pfeil 133"/>
          <p:cNvCxnSpPr/>
          <p:nvPr/>
        </p:nvCxnSpPr>
        <p:spPr bwMode="auto">
          <a:xfrm rot="5400000">
            <a:off x="2564966" y="2874708"/>
            <a:ext cx="288826" cy="794"/>
          </a:xfrm>
          <a:prstGeom prst="straightConnector1">
            <a:avLst/>
          </a:prstGeom>
          <a:solidFill>
            <a:schemeClr val="tx2"/>
          </a:solidFill>
          <a:ln w="9525" cap="flat" cmpd="sng" algn="ctr">
            <a:solidFill>
              <a:srgbClr val="333333"/>
            </a:solidFill>
            <a:prstDash val="solid"/>
            <a:round/>
            <a:headEnd type="none" w="med" len="med"/>
            <a:tailEnd type="arrow"/>
          </a:ln>
          <a:effectLst/>
        </p:spPr>
      </p:cxnSp>
      <p:grpSp>
        <p:nvGrpSpPr>
          <p:cNvPr id="6" name="Gruppieren 137"/>
          <p:cNvGrpSpPr/>
          <p:nvPr/>
        </p:nvGrpSpPr>
        <p:grpSpPr>
          <a:xfrm>
            <a:off x="539552" y="4293096"/>
            <a:ext cx="1259892" cy="871422"/>
            <a:chOff x="4445562" y="2107020"/>
            <a:chExt cx="1259892" cy="871422"/>
          </a:xfrm>
        </p:grpSpPr>
        <p:sp>
          <p:nvSpPr>
            <p:cNvPr id="139" name="AutoShape 92"/>
            <p:cNvSpPr>
              <a:spLocks noChangeAspect="1" noChangeArrowheads="1"/>
            </p:cNvSpPr>
            <p:nvPr/>
          </p:nvSpPr>
          <p:spPr bwMode="auto">
            <a:xfrm>
              <a:off x="4572496" y="2222442"/>
              <a:ext cx="1132958"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sp>
          <p:nvSpPr>
            <p:cNvPr id="140" name="AutoShape 92"/>
            <p:cNvSpPr>
              <a:spLocks noChangeAspect="1" noChangeArrowheads="1"/>
            </p:cNvSpPr>
            <p:nvPr/>
          </p:nvSpPr>
          <p:spPr bwMode="auto">
            <a:xfrm>
              <a:off x="4499992" y="2158058"/>
              <a:ext cx="1133475"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sp>
          <p:nvSpPr>
            <p:cNvPr id="141" name="AutoShape 92"/>
            <p:cNvSpPr>
              <a:spLocks noChangeAspect="1" noChangeArrowheads="1"/>
            </p:cNvSpPr>
            <p:nvPr/>
          </p:nvSpPr>
          <p:spPr bwMode="auto">
            <a:xfrm>
              <a:off x="4445562" y="2107020"/>
              <a:ext cx="1132958"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grpSp>
      <p:cxnSp>
        <p:nvCxnSpPr>
          <p:cNvPr id="146" name="Gerade Verbindung mit Pfeil 145"/>
          <p:cNvCxnSpPr/>
          <p:nvPr/>
        </p:nvCxnSpPr>
        <p:spPr bwMode="auto">
          <a:xfrm>
            <a:off x="3430758" y="3405640"/>
            <a:ext cx="288032" cy="1588"/>
          </a:xfrm>
          <a:prstGeom prst="straightConnector1">
            <a:avLst/>
          </a:prstGeom>
          <a:solidFill>
            <a:schemeClr val="tx2"/>
          </a:solidFill>
          <a:ln w="9525" cap="flat" cmpd="sng" algn="ctr">
            <a:solidFill>
              <a:srgbClr val="333333"/>
            </a:solidFill>
            <a:prstDash val="solid"/>
            <a:round/>
            <a:headEnd type="none" w="med" len="med"/>
            <a:tailEnd type="arrow"/>
          </a:ln>
          <a:effectLst/>
        </p:spPr>
      </p:cxnSp>
      <p:cxnSp>
        <p:nvCxnSpPr>
          <p:cNvPr id="149" name="Gewinkelte Verbindung 148"/>
          <p:cNvCxnSpPr/>
          <p:nvPr/>
        </p:nvCxnSpPr>
        <p:spPr bwMode="auto">
          <a:xfrm rot="10800000" flipV="1">
            <a:off x="1907704" y="4149080"/>
            <a:ext cx="2664296" cy="576064"/>
          </a:xfrm>
          <a:prstGeom prst="bentConnector3">
            <a:avLst>
              <a:gd name="adj1" fmla="val -255"/>
            </a:avLst>
          </a:prstGeom>
          <a:solidFill>
            <a:schemeClr val="tx2"/>
          </a:solidFill>
          <a:ln w="9525" cap="flat" cmpd="sng" algn="ctr">
            <a:solidFill>
              <a:srgbClr val="333333"/>
            </a:solidFill>
            <a:prstDash val="solid"/>
            <a:round/>
            <a:headEnd type="none" w="med" len="med"/>
            <a:tailEnd type="arrow"/>
          </a:ln>
          <a:effectLst/>
        </p:spPr>
      </p:cxnSp>
      <p:sp>
        <p:nvSpPr>
          <p:cNvPr id="153" name="Text Box 39"/>
          <p:cNvSpPr txBox="1">
            <a:spLocks noChangeAspect="1" noChangeArrowheads="1"/>
          </p:cNvSpPr>
          <p:nvPr/>
        </p:nvSpPr>
        <p:spPr bwMode="auto">
          <a:xfrm>
            <a:off x="517780" y="4498234"/>
            <a:ext cx="1296144" cy="349702"/>
          </a:xfrm>
          <a:prstGeom prst="rect">
            <a:avLst/>
          </a:prstGeom>
          <a:noFill/>
          <a:ln w="9525" algn="ctr">
            <a:noFill/>
            <a:miter lim="800000"/>
            <a:headEnd/>
            <a:tailEnd/>
          </a:ln>
          <a:effectLst/>
        </p:spPr>
        <p:txBody>
          <a:bodyPr wrap="square" lIns="36000" tIns="36000" rIns="36000" bIns="36000">
            <a:spAutoFit/>
          </a:bodyPr>
          <a:lstStyle/>
          <a:p>
            <a:pPr algn="ctr"/>
            <a:r>
              <a:rPr lang="de-DE" sz="900" b="1" smtClean="0">
                <a:solidFill>
                  <a:schemeClr val="bg2"/>
                </a:solidFill>
              </a:rPr>
              <a:t>Info. Sheet /</a:t>
            </a:r>
            <a:br>
              <a:rPr lang="de-DE" sz="900" b="1" smtClean="0">
                <a:solidFill>
                  <a:schemeClr val="bg2"/>
                </a:solidFill>
              </a:rPr>
            </a:br>
            <a:r>
              <a:rPr lang="de-DE" sz="900" b="1" smtClean="0">
                <a:solidFill>
                  <a:schemeClr val="bg2"/>
                </a:solidFill>
              </a:rPr>
              <a:t>Form to submit claim</a:t>
            </a:r>
            <a:endParaRPr lang="de-DE" sz="900" b="1">
              <a:solidFill>
                <a:schemeClr val="bg2"/>
              </a:solidFill>
            </a:endParaRPr>
          </a:p>
        </p:txBody>
      </p:sp>
      <p:sp>
        <p:nvSpPr>
          <p:cNvPr id="154" name="AutoShape 22"/>
          <p:cNvSpPr>
            <a:spLocks noChangeArrowheads="1"/>
          </p:cNvSpPr>
          <p:nvPr/>
        </p:nvSpPr>
        <p:spPr bwMode="gray">
          <a:xfrm rot="16200000">
            <a:off x="5015237" y="2625725"/>
            <a:ext cx="5184575" cy="2326630"/>
          </a:xfrm>
          <a:prstGeom prst="roundRect">
            <a:avLst>
              <a:gd name="adj" fmla="val 2014"/>
            </a:avLst>
          </a:prstGeom>
          <a:solidFill>
            <a:srgbClr val="CCCCCC"/>
          </a:solidFill>
          <a:ln w="19050">
            <a:solidFill>
              <a:srgbClr val="C0C0C0"/>
            </a:solidFill>
            <a:round/>
            <a:headEnd/>
            <a:tailEnd/>
          </a:ln>
          <a:effectLst>
            <a:outerShdw blurRad="50800" dist="38100" dir="2700000" algn="tl" rotWithShape="0">
              <a:prstClr val="black">
                <a:alpha val="40000"/>
              </a:prstClr>
            </a:outerShdw>
          </a:effectLst>
        </p:spPr>
        <p:txBody>
          <a:bodyPr wrap="none" anchor="ctr"/>
          <a:lstStyle/>
          <a:p>
            <a:endParaRPr lang="de-DE"/>
          </a:p>
        </p:txBody>
      </p:sp>
      <p:sp>
        <p:nvSpPr>
          <p:cNvPr id="159" name="AutoShape 53"/>
          <p:cNvSpPr>
            <a:spLocks noChangeAspect="1" noChangeArrowheads="1"/>
          </p:cNvSpPr>
          <p:nvPr/>
        </p:nvSpPr>
        <p:spPr bwMode="ltGray">
          <a:xfrm>
            <a:off x="3779912" y="3068960"/>
            <a:ext cx="1492821" cy="432495"/>
          </a:xfrm>
          <a:prstGeom prst="roundRect">
            <a:avLst>
              <a:gd name="adj" fmla="val 12736"/>
            </a:avLst>
          </a:prstGeom>
          <a:gradFill rotWithShape="1">
            <a:gsLst>
              <a:gs pos="0">
                <a:srgbClr val="6699CC"/>
              </a:gs>
              <a:gs pos="100000">
                <a:srgbClr val="6699CC">
                  <a:gamma/>
                  <a:shade val="46275"/>
                  <a:invGamma/>
                </a:srgbClr>
              </a:gs>
            </a:gsLst>
            <a:lin ang="5400000" scaled="1"/>
          </a:gradFill>
          <a:ln w="9525">
            <a:noFill/>
            <a:round/>
            <a:headEnd/>
            <a:tailEnd/>
          </a:ln>
          <a:effectLst>
            <a:outerShdw dist="17961" dir="2700000" algn="ctr" rotWithShape="0">
              <a:srgbClr val="080808">
                <a:alpha val="50000"/>
              </a:srgbClr>
            </a:outerShdw>
          </a:effectLst>
        </p:spPr>
        <p:txBody>
          <a:bodyPr wrap="none" anchor="ctr"/>
          <a:lstStyle/>
          <a:p>
            <a:endParaRPr lang="de-DE"/>
          </a:p>
        </p:txBody>
      </p:sp>
      <p:sp>
        <p:nvSpPr>
          <p:cNvPr id="160" name="Text Box 54"/>
          <p:cNvSpPr txBox="1">
            <a:spLocks noChangeAspect="1" noChangeArrowheads="1"/>
          </p:cNvSpPr>
          <p:nvPr/>
        </p:nvSpPr>
        <p:spPr bwMode="auto">
          <a:xfrm>
            <a:off x="3778216" y="3068960"/>
            <a:ext cx="1507391" cy="442035"/>
          </a:xfrm>
          <a:prstGeom prst="rect">
            <a:avLst/>
          </a:prstGeom>
          <a:noFill/>
          <a:ln w="9525" algn="ctr">
            <a:noFill/>
            <a:miter lim="800000"/>
            <a:headEnd/>
            <a:tailEnd/>
          </a:ln>
          <a:effectLst/>
        </p:spPr>
        <p:txBody>
          <a:bodyPr wrap="none" lIns="36000" tIns="36000" rIns="36000" bIns="36000">
            <a:spAutoFit/>
          </a:bodyPr>
          <a:lstStyle/>
          <a:p>
            <a:pPr algn="ctr"/>
            <a:r>
              <a:rPr lang="de-DE" sz="1200" b="1" smtClean="0">
                <a:solidFill>
                  <a:schemeClr val="bg2"/>
                </a:solidFill>
              </a:rPr>
              <a:t>Data preprocessing</a:t>
            </a:r>
            <a:br>
              <a:rPr lang="de-DE" sz="1200" b="1" smtClean="0">
                <a:solidFill>
                  <a:schemeClr val="bg2"/>
                </a:solidFill>
              </a:rPr>
            </a:br>
            <a:r>
              <a:rPr lang="de-DE" sz="1200" b="1" smtClean="0">
                <a:solidFill>
                  <a:schemeClr val="bg2"/>
                </a:solidFill>
              </a:rPr>
              <a:t>InvComp</a:t>
            </a:r>
            <a:endParaRPr lang="de-DE" sz="1200" b="1">
              <a:solidFill>
                <a:schemeClr val="bg2"/>
              </a:solidFill>
            </a:endParaRPr>
          </a:p>
        </p:txBody>
      </p:sp>
      <p:cxnSp>
        <p:nvCxnSpPr>
          <p:cNvPr id="161" name="Gerade Verbindung mit Pfeil 160"/>
          <p:cNvCxnSpPr/>
          <p:nvPr/>
        </p:nvCxnSpPr>
        <p:spPr bwMode="auto">
          <a:xfrm>
            <a:off x="3430758" y="3699558"/>
            <a:ext cx="288032" cy="1588"/>
          </a:xfrm>
          <a:prstGeom prst="straightConnector1">
            <a:avLst/>
          </a:prstGeom>
          <a:solidFill>
            <a:schemeClr val="tx2"/>
          </a:solidFill>
          <a:ln w="9525" cap="flat" cmpd="sng" algn="ctr">
            <a:solidFill>
              <a:srgbClr val="333333"/>
            </a:solidFill>
            <a:prstDash val="solid"/>
            <a:round/>
            <a:headEnd type="none" w="med" len="med"/>
            <a:tailEnd type="arrow"/>
          </a:ln>
          <a:effectLst/>
        </p:spPr>
      </p:cxnSp>
      <p:grpSp>
        <p:nvGrpSpPr>
          <p:cNvPr id="7" name="Group 42"/>
          <p:cNvGrpSpPr>
            <a:grpSpLocks noChangeAspect="1"/>
          </p:cNvGrpSpPr>
          <p:nvPr/>
        </p:nvGrpSpPr>
        <p:grpSpPr bwMode="auto">
          <a:xfrm>
            <a:off x="6948264" y="1275452"/>
            <a:ext cx="1323975" cy="749300"/>
            <a:chOff x="2381" y="1253"/>
            <a:chExt cx="1043" cy="590"/>
          </a:xfrm>
        </p:grpSpPr>
        <p:sp>
          <p:nvSpPr>
            <p:cNvPr id="163" name="Oval 43"/>
            <p:cNvSpPr>
              <a:spLocks noChangeAspect="1" noChangeArrowheads="1"/>
            </p:cNvSpPr>
            <p:nvPr/>
          </p:nvSpPr>
          <p:spPr bwMode="ltGray">
            <a:xfrm>
              <a:off x="2381" y="1700"/>
              <a:ext cx="1041" cy="139"/>
            </a:xfrm>
            <a:prstGeom prst="ellipse">
              <a:avLst/>
            </a:prstGeom>
            <a:gradFill rotWithShape="1">
              <a:gsLst>
                <a:gs pos="0">
                  <a:schemeClr val="bg1"/>
                </a:gs>
                <a:gs pos="50000">
                  <a:schemeClr val="bg1">
                    <a:gamma/>
                    <a:tint val="42353"/>
                    <a:invGamma/>
                  </a:schemeClr>
                </a:gs>
                <a:gs pos="100000">
                  <a:schemeClr val="bg1"/>
                </a:gs>
              </a:gsLst>
              <a:lin ang="0" scaled="1"/>
            </a:gradFill>
            <a:ln w="9525" algn="ctr">
              <a:noFill/>
              <a:round/>
              <a:headEnd/>
              <a:tailEnd/>
            </a:ln>
            <a:effectLst/>
          </p:spPr>
          <p:txBody>
            <a:bodyPr wrap="none" anchor="ctr"/>
            <a:lstStyle/>
            <a:p>
              <a:endParaRPr lang="de-DE"/>
            </a:p>
          </p:txBody>
        </p:sp>
        <p:sp>
          <p:nvSpPr>
            <p:cNvPr id="164" name="AutoShape 44"/>
            <p:cNvSpPr>
              <a:spLocks noChangeAspect="1" noChangeArrowheads="1"/>
            </p:cNvSpPr>
            <p:nvPr/>
          </p:nvSpPr>
          <p:spPr bwMode="ltGray">
            <a:xfrm>
              <a:off x="2383" y="1253"/>
              <a:ext cx="1041" cy="590"/>
            </a:xfrm>
            <a:prstGeom prst="can">
              <a:avLst>
                <a:gd name="adj" fmla="val 25000"/>
              </a:avLst>
            </a:prstGeom>
            <a:gradFill rotWithShape="1">
              <a:gsLst>
                <a:gs pos="0">
                  <a:srgbClr val="6699CC">
                    <a:gamma/>
                    <a:shade val="46275"/>
                    <a:invGamma/>
                  </a:srgbClr>
                </a:gs>
                <a:gs pos="50000">
                  <a:srgbClr val="6699CC">
                    <a:alpha val="50000"/>
                  </a:srgbClr>
                </a:gs>
                <a:gs pos="100000">
                  <a:srgbClr val="6699CC">
                    <a:gamma/>
                    <a:shade val="46275"/>
                    <a:invGamma/>
                  </a:srgbClr>
                </a:gs>
              </a:gsLst>
              <a:lin ang="0" scaled="1"/>
            </a:gradFill>
            <a:ln w="9525">
              <a:noFill/>
              <a:round/>
              <a:headEnd/>
              <a:tailEnd/>
            </a:ln>
            <a:effectLst/>
          </p:spPr>
          <p:txBody>
            <a:bodyPr wrap="none" anchor="ctr"/>
            <a:lstStyle/>
            <a:p>
              <a:endParaRPr lang="de-DE"/>
            </a:p>
          </p:txBody>
        </p:sp>
      </p:grpSp>
      <p:sp>
        <p:nvSpPr>
          <p:cNvPr id="165" name="Text Box 45"/>
          <p:cNvSpPr txBox="1">
            <a:spLocks noChangeAspect="1" noChangeArrowheads="1"/>
          </p:cNvSpPr>
          <p:nvPr/>
        </p:nvSpPr>
        <p:spPr bwMode="auto">
          <a:xfrm>
            <a:off x="7051707" y="1571840"/>
            <a:ext cx="1141907" cy="333993"/>
          </a:xfrm>
          <a:prstGeom prst="rect">
            <a:avLst/>
          </a:prstGeom>
          <a:noFill/>
          <a:ln w="9525" algn="ctr">
            <a:noFill/>
            <a:miter lim="800000"/>
            <a:headEnd/>
            <a:tailEnd/>
          </a:ln>
          <a:effectLst/>
        </p:spPr>
        <p:txBody>
          <a:bodyPr wrap="none" lIns="36000" tIns="36000" rIns="36000" bIns="36000">
            <a:spAutoFit/>
          </a:bodyPr>
          <a:lstStyle/>
          <a:p>
            <a:pPr algn="ctr">
              <a:lnSpc>
                <a:spcPct val="70000"/>
              </a:lnSpc>
            </a:pPr>
            <a:r>
              <a:rPr lang="de-DE" sz="1200" b="1" smtClean="0">
                <a:solidFill>
                  <a:schemeClr val="bg2"/>
                </a:solidFill>
              </a:rPr>
              <a:t>Compensation</a:t>
            </a:r>
            <a:br>
              <a:rPr lang="de-DE" sz="1200" b="1" smtClean="0">
                <a:solidFill>
                  <a:schemeClr val="bg2"/>
                </a:solidFill>
              </a:rPr>
            </a:br>
            <a:r>
              <a:rPr lang="de-DE" sz="1200" b="1" smtClean="0">
                <a:solidFill>
                  <a:schemeClr val="bg2"/>
                </a:solidFill>
              </a:rPr>
              <a:t>data InvComp</a:t>
            </a:r>
            <a:endParaRPr lang="de-DE" sz="1200" b="1">
              <a:solidFill>
                <a:schemeClr val="bg2"/>
              </a:solidFill>
            </a:endParaRPr>
          </a:p>
        </p:txBody>
      </p:sp>
      <p:cxnSp>
        <p:nvCxnSpPr>
          <p:cNvPr id="167" name="Gerade Verbindung mit Pfeil 166"/>
          <p:cNvCxnSpPr/>
          <p:nvPr/>
        </p:nvCxnSpPr>
        <p:spPr bwMode="auto">
          <a:xfrm flipV="1">
            <a:off x="5148064" y="1700808"/>
            <a:ext cx="1656184" cy="1224136"/>
          </a:xfrm>
          <a:prstGeom prst="straightConnector1">
            <a:avLst/>
          </a:prstGeom>
          <a:solidFill>
            <a:schemeClr val="tx2"/>
          </a:solidFill>
          <a:ln w="9525" cap="flat" cmpd="sng" algn="ctr">
            <a:solidFill>
              <a:srgbClr val="333333"/>
            </a:solidFill>
            <a:prstDash val="sysDash"/>
            <a:round/>
            <a:headEnd type="none" w="med" len="med"/>
            <a:tailEnd type="arrow"/>
          </a:ln>
          <a:effectLst/>
        </p:spPr>
      </p:cxnSp>
      <p:sp>
        <p:nvSpPr>
          <p:cNvPr id="168" name="AutoShape 38"/>
          <p:cNvSpPr>
            <a:spLocks noChangeAspect="1" noChangeArrowheads="1"/>
          </p:cNvSpPr>
          <p:nvPr/>
        </p:nvSpPr>
        <p:spPr bwMode="ltGray">
          <a:xfrm>
            <a:off x="6747320" y="2276872"/>
            <a:ext cx="1709366" cy="489694"/>
          </a:xfrm>
          <a:prstGeom prst="roundRect">
            <a:avLst>
              <a:gd name="adj" fmla="val 12736"/>
            </a:avLst>
          </a:prstGeom>
          <a:gradFill rotWithShape="1">
            <a:gsLst>
              <a:gs pos="0">
                <a:srgbClr val="6699CC"/>
              </a:gs>
              <a:gs pos="100000">
                <a:srgbClr val="6699CC">
                  <a:gamma/>
                  <a:shade val="46275"/>
                  <a:invGamma/>
                </a:srgbClr>
              </a:gs>
            </a:gsLst>
            <a:lin ang="5400000" scaled="1"/>
          </a:gradFill>
          <a:ln w="9525">
            <a:noFill/>
            <a:round/>
            <a:headEnd/>
            <a:tailEnd/>
          </a:ln>
          <a:effectLst>
            <a:outerShdw dist="17961" dir="2700000" algn="ctr" rotWithShape="0">
              <a:srgbClr val="080808">
                <a:alpha val="50000"/>
              </a:srgbClr>
            </a:outerShdw>
          </a:effectLst>
        </p:spPr>
        <p:txBody>
          <a:bodyPr wrap="none" anchor="ctr"/>
          <a:lstStyle/>
          <a:p>
            <a:endParaRPr lang="de-DE"/>
          </a:p>
        </p:txBody>
      </p:sp>
      <p:sp>
        <p:nvSpPr>
          <p:cNvPr id="170" name="Text Box 54"/>
          <p:cNvSpPr txBox="1">
            <a:spLocks noChangeAspect="1" noChangeArrowheads="1"/>
          </p:cNvSpPr>
          <p:nvPr/>
        </p:nvSpPr>
        <p:spPr bwMode="auto">
          <a:xfrm>
            <a:off x="6854484" y="2309530"/>
            <a:ext cx="1558687" cy="442035"/>
          </a:xfrm>
          <a:prstGeom prst="rect">
            <a:avLst/>
          </a:prstGeom>
          <a:noFill/>
          <a:ln w="9525" algn="ctr">
            <a:noFill/>
            <a:miter lim="800000"/>
            <a:headEnd/>
            <a:tailEnd/>
          </a:ln>
          <a:effectLst/>
        </p:spPr>
        <p:txBody>
          <a:bodyPr wrap="none" lIns="36000" tIns="36000" rIns="36000" bIns="36000">
            <a:spAutoFit/>
          </a:bodyPr>
          <a:lstStyle/>
          <a:p>
            <a:pPr algn="ctr"/>
            <a:r>
              <a:rPr lang="de-DE" sz="1200" b="1" smtClean="0">
                <a:solidFill>
                  <a:schemeClr val="bg2"/>
                </a:solidFill>
              </a:rPr>
              <a:t>Ongoing monitoring</a:t>
            </a:r>
            <a:br>
              <a:rPr lang="de-DE" sz="1200" b="1" smtClean="0">
                <a:solidFill>
                  <a:schemeClr val="bg2"/>
                </a:solidFill>
              </a:rPr>
            </a:br>
            <a:r>
              <a:rPr lang="de-DE" sz="1200" b="1" smtClean="0">
                <a:solidFill>
                  <a:schemeClr val="bg2"/>
                </a:solidFill>
              </a:rPr>
              <a:t>of claim forms</a:t>
            </a:r>
            <a:endParaRPr lang="de-DE" sz="1200" b="1">
              <a:solidFill>
                <a:schemeClr val="bg2"/>
              </a:solidFill>
            </a:endParaRPr>
          </a:p>
        </p:txBody>
      </p:sp>
      <p:sp>
        <p:nvSpPr>
          <p:cNvPr id="171" name="AutoShape 38"/>
          <p:cNvSpPr>
            <a:spLocks noChangeAspect="1" noChangeArrowheads="1"/>
          </p:cNvSpPr>
          <p:nvPr/>
        </p:nvSpPr>
        <p:spPr bwMode="ltGray">
          <a:xfrm>
            <a:off x="6754012" y="2878184"/>
            <a:ext cx="1709366" cy="489694"/>
          </a:xfrm>
          <a:prstGeom prst="roundRect">
            <a:avLst>
              <a:gd name="adj" fmla="val 12736"/>
            </a:avLst>
          </a:prstGeom>
          <a:gradFill rotWithShape="1">
            <a:gsLst>
              <a:gs pos="0">
                <a:srgbClr val="6699CC"/>
              </a:gs>
              <a:gs pos="100000">
                <a:srgbClr val="6699CC">
                  <a:gamma/>
                  <a:shade val="46275"/>
                  <a:invGamma/>
                </a:srgbClr>
              </a:gs>
            </a:gsLst>
            <a:lin ang="5400000" scaled="1"/>
          </a:gradFill>
          <a:ln w="9525">
            <a:noFill/>
            <a:round/>
            <a:headEnd/>
            <a:tailEnd/>
          </a:ln>
          <a:effectLst>
            <a:outerShdw dist="17961" dir="2700000" algn="ctr" rotWithShape="0">
              <a:srgbClr val="080808">
                <a:alpha val="50000"/>
              </a:srgbClr>
            </a:outerShdw>
          </a:effectLst>
        </p:spPr>
        <p:txBody>
          <a:bodyPr wrap="none" anchor="ctr"/>
          <a:lstStyle/>
          <a:p>
            <a:endParaRPr lang="de-DE"/>
          </a:p>
        </p:txBody>
      </p:sp>
      <p:sp>
        <p:nvSpPr>
          <p:cNvPr id="172" name="Text Box 54"/>
          <p:cNvSpPr txBox="1">
            <a:spLocks noChangeAspect="1" noChangeArrowheads="1"/>
          </p:cNvSpPr>
          <p:nvPr/>
        </p:nvSpPr>
        <p:spPr bwMode="auto">
          <a:xfrm>
            <a:off x="6976591" y="2910842"/>
            <a:ext cx="1327855" cy="442035"/>
          </a:xfrm>
          <a:prstGeom prst="rect">
            <a:avLst/>
          </a:prstGeom>
          <a:noFill/>
          <a:ln w="9525" algn="ctr">
            <a:noFill/>
            <a:miter lim="800000"/>
            <a:headEnd/>
            <a:tailEnd/>
          </a:ln>
          <a:effectLst/>
        </p:spPr>
        <p:txBody>
          <a:bodyPr wrap="none" lIns="36000" tIns="36000" rIns="36000" bIns="36000">
            <a:spAutoFit/>
          </a:bodyPr>
          <a:lstStyle/>
          <a:p>
            <a:pPr algn="ctr"/>
            <a:r>
              <a:rPr lang="de-DE" sz="1200" b="1" smtClean="0">
                <a:solidFill>
                  <a:schemeClr val="bg2"/>
                </a:solidFill>
              </a:rPr>
              <a:t>Capture to</a:t>
            </a:r>
            <a:br>
              <a:rPr lang="de-DE" sz="1200" b="1" smtClean="0">
                <a:solidFill>
                  <a:schemeClr val="bg2"/>
                </a:solidFill>
              </a:rPr>
            </a:br>
            <a:r>
              <a:rPr lang="de-DE" sz="1200" b="1" smtClean="0">
                <a:solidFill>
                  <a:schemeClr val="bg2"/>
                </a:solidFill>
              </a:rPr>
              <a:t>document stacks</a:t>
            </a:r>
            <a:endParaRPr lang="de-DE" sz="1200" b="1">
              <a:solidFill>
                <a:schemeClr val="bg2"/>
              </a:solidFill>
            </a:endParaRPr>
          </a:p>
        </p:txBody>
      </p:sp>
      <p:sp>
        <p:nvSpPr>
          <p:cNvPr id="173" name="AutoShape 38"/>
          <p:cNvSpPr>
            <a:spLocks noChangeAspect="1" noChangeArrowheads="1"/>
          </p:cNvSpPr>
          <p:nvPr/>
        </p:nvSpPr>
        <p:spPr bwMode="ltGray">
          <a:xfrm>
            <a:off x="6749818" y="4077072"/>
            <a:ext cx="1709366" cy="673060"/>
          </a:xfrm>
          <a:prstGeom prst="roundRect">
            <a:avLst>
              <a:gd name="adj" fmla="val 12736"/>
            </a:avLst>
          </a:prstGeom>
          <a:gradFill rotWithShape="1">
            <a:gsLst>
              <a:gs pos="0">
                <a:srgbClr val="6699CC"/>
              </a:gs>
              <a:gs pos="100000">
                <a:srgbClr val="6699CC">
                  <a:gamma/>
                  <a:shade val="46275"/>
                  <a:invGamma/>
                </a:srgbClr>
              </a:gs>
            </a:gsLst>
            <a:lin ang="5400000" scaled="1"/>
          </a:gradFill>
          <a:ln w="9525">
            <a:noFill/>
            <a:round/>
            <a:headEnd/>
            <a:tailEnd/>
          </a:ln>
          <a:effectLst>
            <a:outerShdw dist="17961" dir="2700000" algn="ctr" rotWithShape="0">
              <a:srgbClr val="080808">
                <a:alpha val="50000"/>
              </a:srgbClr>
            </a:outerShdw>
          </a:effectLst>
        </p:spPr>
        <p:txBody>
          <a:bodyPr wrap="none" anchor="ctr"/>
          <a:lstStyle/>
          <a:p>
            <a:endParaRPr lang="de-DE"/>
          </a:p>
        </p:txBody>
      </p:sp>
      <p:sp>
        <p:nvSpPr>
          <p:cNvPr id="174" name="Text Box 54"/>
          <p:cNvSpPr txBox="1">
            <a:spLocks noChangeAspect="1" noChangeArrowheads="1"/>
          </p:cNvSpPr>
          <p:nvPr/>
        </p:nvSpPr>
        <p:spPr bwMode="auto">
          <a:xfrm>
            <a:off x="6966330" y="4098844"/>
            <a:ext cx="1318237" cy="626701"/>
          </a:xfrm>
          <a:prstGeom prst="rect">
            <a:avLst/>
          </a:prstGeom>
          <a:noFill/>
          <a:ln w="9525" algn="ctr">
            <a:noFill/>
            <a:miter lim="800000"/>
            <a:headEnd/>
            <a:tailEnd/>
          </a:ln>
          <a:effectLst/>
        </p:spPr>
        <p:txBody>
          <a:bodyPr wrap="none" lIns="36000" tIns="36000" rIns="36000" bIns="36000">
            <a:spAutoFit/>
          </a:bodyPr>
          <a:lstStyle/>
          <a:p>
            <a:pPr algn="ctr"/>
            <a:r>
              <a:rPr lang="de-DE" sz="1200" b="1" smtClean="0">
                <a:solidFill>
                  <a:schemeClr val="bg2"/>
                </a:solidFill>
              </a:rPr>
              <a:t>Creating file for</a:t>
            </a:r>
            <a:br>
              <a:rPr lang="de-DE" sz="1200" b="1" smtClean="0">
                <a:solidFill>
                  <a:schemeClr val="bg2"/>
                </a:solidFill>
              </a:rPr>
            </a:br>
            <a:r>
              <a:rPr lang="de-DE" sz="1200" b="1" smtClean="0">
                <a:solidFill>
                  <a:schemeClr val="bg2"/>
                </a:solidFill>
              </a:rPr>
              <a:t> payment system</a:t>
            </a:r>
            <a:br>
              <a:rPr lang="de-DE" sz="1200" b="1" smtClean="0">
                <a:solidFill>
                  <a:schemeClr val="bg2"/>
                </a:solidFill>
              </a:rPr>
            </a:br>
            <a:r>
              <a:rPr lang="de-DE" sz="1200" b="1" smtClean="0">
                <a:solidFill>
                  <a:schemeClr val="bg2"/>
                </a:solidFill>
              </a:rPr>
              <a:t>(SEPA)</a:t>
            </a:r>
            <a:endParaRPr lang="de-DE" sz="1200" b="1">
              <a:solidFill>
                <a:schemeClr val="bg2"/>
              </a:solidFill>
            </a:endParaRPr>
          </a:p>
        </p:txBody>
      </p:sp>
      <p:grpSp>
        <p:nvGrpSpPr>
          <p:cNvPr id="8" name="Gruppieren 175"/>
          <p:cNvGrpSpPr/>
          <p:nvPr/>
        </p:nvGrpSpPr>
        <p:grpSpPr>
          <a:xfrm>
            <a:off x="7020272" y="5229200"/>
            <a:ext cx="1259892" cy="871422"/>
            <a:chOff x="4445562" y="2107020"/>
            <a:chExt cx="1259892" cy="871422"/>
          </a:xfrm>
        </p:grpSpPr>
        <p:sp>
          <p:nvSpPr>
            <p:cNvPr id="177" name="AutoShape 92"/>
            <p:cNvSpPr>
              <a:spLocks noChangeAspect="1" noChangeArrowheads="1"/>
            </p:cNvSpPr>
            <p:nvPr/>
          </p:nvSpPr>
          <p:spPr bwMode="auto">
            <a:xfrm>
              <a:off x="4572496" y="2222442"/>
              <a:ext cx="1132958"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sp>
          <p:nvSpPr>
            <p:cNvPr id="178" name="AutoShape 92"/>
            <p:cNvSpPr>
              <a:spLocks noChangeAspect="1" noChangeArrowheads="1"/>
            </p:cNvSpPr>
            <p:nvPr/>
          </p:nvSpPr>
          <p:spPr bwMode="auto">
            <a:xfrm>
              <a:off x="4499992" y="2158058"/>
              <a:ext cx="1133475"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sp>
          <p:nvSpPr>
            <p:cNvPr id="179" name="AutoShape 92"/>
            <p:cNvSpPr>
              <a:spLocks noChangeAspect="1" noChangeArrowheads="1"/>
            </p:cNvSpPr>
            <p:nvPr/>
          </p:nvSpPr>
          <p:spPr bwMode="auto">
            <a:xfrm>
              <a:off x="4445562" y="2107020"/>
              <a:ext cx="1132958" cy="756000"/>
            </a:xfrm>
            <a:prstGeom prst="flowChartPunchedTape">
              <a:avLst/>
            </a:prstGeom>
            <a:gradFill rotWithShape="1">
              <a:gsLst>
                <a:gs pos="0">
                  <a:schemeClr val="hlink"/>
                </a:gs>
                <a:gs pos="100000">
                  <a:schemeClr val="hlink">
                    <a:gamma/>
                    <a:shade val="46275"/>
                    <a:invGamma/>
                  </a:schemeClr>
                </a:gs>
              </a:gsLst>
              <a:lin ang="5400000" scaled="1"/>
            </a:gradFill>
            <a:ln w="9525" algn="ctr">
              <a:solidFill>
                <a:schemeClr val="tx2"/>
              </a:solidFill>
              <a:miter lim="800000"/>
              <a:headEnd/>
              <a:tailEnd/>
            </a:ln>
            <a:effectLst/>
          </p:spPr>
          <p:txBody>
            <a:bodyPr wrap="none" lIns="36000" tIns="36000" rIns="36000" bIns="36000" anchor="ctr">
              <a:spAutoFit/>
            </a:bodyPr>
            <a:lstStyle/>
            <a:p>
              <a:endParaRPr lang="de-DE"/>
            </a:p>
          </p:txBody>
        </p:sp>
      </p:grpSp>
      <p:sp>
        <p:nvSpPr>
          <p:cNvPr id="180" name="Text Box 39"/>
          <p:cNvSpPr txBox="1">
            <a:spLocks noChangeAspect="1" noChangeArrowheads="1"/>
          </p:cNvSpPr>
          <p:nvPr/>
        </p:nvSpPr>
        <p:spPr bwMode="auto">
          <a:xfrm>
            <a:off x="7009386" y="5379908"/>
            <a:ext cx="1296144" cy="442035"/>
          </a:xfrm>
          <a:prstGeom prst="rect">
            <a:avLst/>
          </a:prstGeom>
          <a:noFill/>
          <a:ln w="9525" algn="ctr">
            <a:noFill/>
            <a:miter lim="800000"/>
            <a:headEnd/>
            <a:tailEnd/>
          </a:ln>
          <a:effectLst/>
        </p:spPr>
        <p:txBody>
          <a:bodyPr wrap="square" lIns="36000" tIns="36000" rIns="36000" bIns="36000">
            <a:spAutoFit/>
          </a:bodyPr>
          <a:lstStyle/>
          <a:p>
            <a:pPr algn="ctr"/>
            <a:r>
              <a:rPr lang="de-DE" sz="1200" b="1" smtClean="0">
                <a:solidFill>
                  <a:schemeClr val="bg2"/>
                </a:solidFill>
              </a:rPr>
              <a:t>Various</a:t>
            </a:r>
            <a:br>
              <a:rPr lang="de-DE" sz="1200" b="1" smtClean="0">
                <a:solidFill>
                  <a:schemeClr val="bg2"/>
                </a:solidFill>
              </a:rPr>
            </a:br>
            <a:r>
              <a:rPr lang="de-DE" sz="1200" b="1" smtClean="0">
                <a:solidFill>
                  <a:schemeClr val="bg2"/>
                </a:solidFill>
              </a:rPr>
              <a:t>reports</a:t>
            </a:r>
            <a:endParaRPr lang="de-DE" sz="1200" b="1">
              <a:solidFill>
                <a:schemeClr val="bg2"/>
              </a:solidFill>
            </a:endParaRPr>
          </a:p>
        </p:txBody>
      </p:sp>
      <p:grpSp>
        <p:nvGrpSpPr>
          <p:cNvPr id="9" name="Gruppieren 182"/>
          <p:cNvGrpSpPr/>
          <p:nvPr/>
        </p:nvGrpSpPr>
        <p:grpSpPr>
          <a:xfrm>
            <a:off x="4722708" y="5481288"/>
            <a:ext cx="1455240" cy="540000"/>
            <a:chOff x="3980856" y="5447896"/>
            <a:chExt cx="1455240" cy="540000"/>
          </a:xfrm>
        </p:grpSpPr>
        <p:sp>
          <p:nvSpPr>
            <p:cNvPr id="175" name="Flussdiagramm: Gespeicherte Daten 174"/>
            <p:cNvSpPr/>
            <p:nvPr/>
          </p:nvSpPr>
          <p:spPr bwMode="auto">
            <a:xfrm>
              <a:off x="3995936" y="5447896"/>
              <a:ext cx="1440160" cy="540000"/>
            </a:xfrm>
            <a:prstGeom prst="flowChartOnlineStorage">
              <a:avLst/>
            </a:prstGeom>
            <a:gradFill>
              <a:gsLst>
                <a:gs pos="0">
                  <a:srgbClr val="336699"/>
                </a:gs>
                <a:gs pos="17000">
                  <a:schemeClr val="bg2"/>
                </a:gs>
                <a:gs pos="27000">
                  <a:srgbClr val="336699"/>
                </a:gs>
              </a:gsLst>
              <a:lin ang="5400000" scaled="1"/>
            </a:gra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81" name="Text Box 39"/>
            <p:cNvSpPr txBox="1">
              <a:spLocks noChangeAspect="1" noChangeArrowheads="1"/>
            </p:cNvSpPr>
            <p:nvPr/>
          </p:nvSpPr>
          <p:spPr bwMode="auto">
            <a:xfrm>
              <a:off x="3980856" y="5507245"/>
              <a:ext cx="1296144" cy="442035"/>
            </a:xfrm>
            <a:prstGeom prst="rect">
              <a:avLst/>
            </a:prstGeom>
            <a:noFill/>
            <a:ln w="9525" algn="ctr">
              <a:noFill/>
              <a:miter lim="800000"/>
              <a:headEnd/>
              <a:tailEnd/>
            </a:ln>
            <a:effectLst/>
          </p:spPr>
          <p:txBody>
            <a:bodyPr wrap="square" lIns="36000" tIns="36000" rIns="36000" bIns="36000">
              <a:spAutoFit/>
            </a:bodyPr>
            <a:lstStyle/>
            <a:p>
              <a:pPr algn="ctr"/>
              <a:r>
                <a:rPr lang="de-DE" sz="1200" b="1" smtClean="0">
                  <a:solidFill>
                    <a:schemeClr val="bg2"/>
                  </a:solidFill>
                </a:rPr>
                <a:t>SEPA</a:t>
              </a:r>
              <a:br>
                <a:rPr lang="de-DE" sz="1200" b="1" smtClean="0">
                  <a:solidFill>
                    <a:schemeClr val="bg2"/>
                  </a:solidFill>
                </a:rPr>
              </a:br>
              <a:r>
                <a:rPr lang="de-DE" sz="1200" b="1" smtClean="0">
                  <a:solidFill>
                    <a:schemeClr val="bg2"/>
                  </a:solidFill>
                </a:rPr>
                <a:t>Credit Transfer</a:t>
              </a:r>
              <a:endParaRPr lang="de-DE" sz="1200" b="1">
                <a:solidFill>
                  <a:schemeClr val="bg2"/>
                </a:solidFill>
              </a:endParaRPr>
            </a:p>
          </p:txBody>
        </p:sp>
      </p:grpSp>
      <p:pic>
        <p:nvPicPr>
          <p:cNvPr id="182" name="Picture 57" descr="edb"/>
          <p:cNvPicPr>
            <a:picLocks noChangeAspect="1" noChangeArrowheads="1"/>
          </p:cNvPicPr>
          <p:nvPr/>
        </p:nvPicPr>
        <p:blipFill>
          <a:blip r:embed="rId5" cstate="print"/>
          <a:srcRect/>
          <a:stretch>
            <a:fillRect/>
          </a:stretch>
        </p:blipFill>
        <p:spPr bwMode="auto">
          <a:xfrm>
            <a:off x="2039814" y="5589240"/>
            <a:ext cx="2316162" cy="360363"/>
          </a:xfrm>
          <a:prstGeom prst="rect">
            <a:avLst/>
          </a:prstGeom>
          <a:noFill/>
          <a:effectLst>
            <a:outerShdw blurRad="50800" dist="38100" dir="2700000" algn="tl" rotWithShape="0">
              <a:prstClr val="black">
                <a:alpha val="40000"/>
              </a:prstClr>
            </a:outerShdw>
          </a:effectLst>
        </p:spPr>
      </p:pic>
      <p:pic>
        <p:nvPicPr>
          <p:cNvPr id="184" name="Grafik 183" descr="bank.png"/>
          <p:cNvPicPr>
            <a:picLocks noChangeAspect="1"/>
          </p:cNvPicPr>
          <p:nvPr/>
        </p:nvPicPr>
        <p:blipFill>
          <a:blip r:embed="rId4" cstate="print"/>
          <a:stretch>
            <a:fillRect/>
          </a:stretch>
        </p:blipFill>
        <p:spPr>
          <a:xfrm>
            <a:off x="917170" y="5412566"/>
            <a:ext cx="720080" cy="720080"/>
          </a:xfrm>
          <a:prstGeom prst="rect">
            <a:avLst/>
          </a:prstGeom>
        </p:spPr>
      </p:pic>
      <p:cxnSp>
        <p:nvCxnSpPr>
          <p:cNvPr id="186" name="Gerade Verbindung mit Pfeil 185"/>
          <p:cNvCxnSpPr/>
          <p:nvPr/>
        </p:nvCxnSpPr>
        <p:spPr bwMode="auto">
          <a:xfrm rot="10800000" flipV="1">
            <a:off x="1608826" y="5772606"/>
            <a:ext cx="360000" cy="1588"/>
          </a:xfrm>
          <a:prstGeom prst="straightConnector1">
            <a:avLst/>
          </a:prstGeom>
          <a:solidFill>
            <a:schemeClr val="tx2"/>
          </a:solidFill>
          <a:ln w="9525" cap="flat" cmpd="sng" algn="ctr">
            <a:solidFill>
              <a:srgbClr val="333333"/>
            </a:solidFill>
            <a:prstDash val="solid"/>
            <a:round/>
            <a:headEnd type="none" w="med" len="med"/>
            <a:tailEnd type="arrow"/>
          </a:ln>
          <a:effectLst/>
        </p:spPr>
      </p:cxnSp>
      <p:sp>
        <p:nvSpPr>
          <p:cNvPr id="189" name="Textfeld 188"/>
          <p:cNvSpPr txBox="1"/>
          <p:nvPr/>
        </p:nvSpPr>
        <p:spPr>
          <a:xfrm>
            <a:off x="762268" y="5936698"/>
            <a:ext cx="1008112" cy="246221"/>
          </a:xfrm>
          <a:prstGeom prst="rect">
            <a:avLst/>
          </a:prstGeom>
          <a:noFill/>
        </p:spPr>
        <p:txBody>
          <a:bodyPr wrap="square" rtlCol="0">
            <a:spAutoFit/>
          </a:bodyPr>
          <a:lstStyle/>
          <a:p>
            <a:pPr algn="ctr"/>
            <a:r>
              <a:rPr lang="de-DE" sz="1000" smtClean="0">
                <a:solidFill>
                  <a:srgbClr val="333333"/>
                </a:solidFill>
              </a:rPr>
              <a:t>Third institut</a:t>
            </a:r>
            <a:endParaRPr lang="de-DE" sz="1000">
              <a:solidFill>
                <a:srgbClr val="333333"/>
              </a:solidFill>
            </a:endParaRPr>
          </a:p>
        </p:txBody>
      </p:sp>
      <p:cxnSp>
        <p:nvCxnSpPr>
          <p:cNvPr id="190" name="Gerade Verbindung mit Pfeil 189"/>
          <p:cNvCxnSpPr/>
          <p:nvPr/>
        </p:nvCxnSpPr>
        <p:spPr bwMode="auto">
          <a:xfrm rot="10800000" flipV="1">
            <a:off x="4388674" y="5765914"/>
            <a:ext cx="360000" cy="1588"/>
          </a:xfrm>
          <a:prstGeom prst="straightConnector1">
            <a:avLst/>
          </a:prstGeom>
          <a:solidFill>
            <a:schemeClr val="tx2"/>
          </a:solidFill>
          <a:ln w="9525" cap="flat" cmpd="sng" algn="ctr">
            <a:solidFill>
              <a:srgbClr val="333333"/>
            </a:solidFill>
            <a:prstDash val="solid"/>
            <a:round/>
            <a:headEnd type="none" w="med" len="med"/>
            <a:tailEnd type="arrow"/>
          </a:ln>
          <a:effectLst/>
        </p:spPr>
      </p:cxnSp>
      <p:sp>
        <p:nvSpPr>
          <p:cNvPr id="192" name="Flussdiagramm: Gespeicherte Daten 191"/>
          <p:cNvSpPr/>
          <p:nvPr/>
        </p:nvSpPr>
        <p:spPr bwMode="auto">
          <a:xfrm>
            <a:off x="4449756" y="1060488"/>
            <a:ext cx="1584176" cy="540000"/>
          </a:xfrm>
          <a:prstGeom prst="flowChartOnlineStorage">
            <a:avLst/>
          </a:prstGeom>
          <a:gradFill>
            <a:gsLst>
              <a:gs pos="0">
                <a:srgbClr val="336699"/>
              </a:gs>
              <a:gs pos="17000">
                <a:schemeClr val="bg2"/>
              </a:gs>
              <a:gs pos="27000">
                <a:srgbClr val="336699"/>
              </a:gs>
            </a:gsLst>
            <a:lin ang="5400000" scaled="1"/>
          </a:gra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95" name="Text Box 39"/>
          <p:cNvSpPr txBox="1">
            <a:spLocks noChangeAspect="1" noChangeArrowheads="1"/>
          </p:cNvSpPr>
          <p:nvPr/>
        </p:nvSpPr>
        <p:spPr bwMode="auto">
          <a:xfrm>
            <a:off x="4491604" y="1107166"/>
            <a:ext cx="1296144" cy="442035"/>
          </a:xfrm>
          <a:prstGeom prst="rect">
            <a:avLst/>
          </a:prstGeom>
          <a:noFill/>
          <a:ln w="9525" algn="ctr">
            <a:noFill/>
            <a:miter lim="800000"/>
            <a:headEnd/>
            <a:tailEnd/>
          </a:ln>
          <a:effectLst/>
        </p:spPr>
        <p:txBody>
          <a:bodyPr wrap="square" lIns="36000" tIns="36000" rIns="36000" bIns="36000">
            <a:spAutoFit/>
          </a:bodyPr>
          <a:lstStyle/>
          <a:p>
            <a:pPr algn="ctr"/>
            <a:r>
              <a:rPr lang="de-DE" sz="1200" b="1" smtClean="0">
                <a:solidFill>
                  <a:schemeClr val="bg2"/>
                </a:solidFill>
              </a:rPr>
              <a:t>Internal accounting data</a:t>
            </a:r>
            <a:endParaRPr lang="de-DE" sz="1200" b="1">
              <a:solidFill>
                <a:schemeClr val="bg2"/>
              </a:solidFill>
            </a:endParaRPr>
          </a:p>
        </p:txBody>
      </p:sp>
      <p:sp>
        <p:nvSpPr>
          <p:cNvPr id="196" name="AutoShape 38"/>
          <p:cNvSpPr>
            <a:spLocks noChangeAspect="1" noChangeArrowheads="1"/>
          </p:cNvSpPr>
          <p:nvPr/>
        </p:nvSpPr>
        <p:spPr bwMode="ltGray">
          <a:xfrm>
            <a:off x="6754012" y="3471826"/>
            <a:ext cx="1709366" cy="489694"/>
          </a:xfrm>
          <a:prstGeom prst="roundRect">
            <a:avLst>
              <a:gd name="adj" fmla="val 12736"/>
            </a:avLst>
          </a:prstGeom>
          <a:gradFill rotWithShape="1">
            <a:gsLst>
              <a:gs pos="0">
                <a:srgbClr val="6699CC"/>
              </a:gs>
              <a:gs pos="100000">
                <a:srgbClr val="6699CC">
                  <a:gamma/>
                  <a:shade val="46275"/>
                  <a:invGamma/>
                </a:srgbClr>
              </a:gs>
            </a:gsLst>
            <a:lin ang="5400000" scaled="1"/>
          </a:gradFill>
          <a:ln w="9525">
            <a:noFill/>
            <a:round/>
            <a:headEnd/>
            <a:tailEnd/>
          </a:ln>
          <a:effectLst>
            <a:outerShdw dist="17961" dir="2700000" algn="ctr" rotWithShape="0">
              <a:srgbClr val="080808">
                <a:alpha val="50000"/>
              </a:srgbClr>
            </a:outerShdw>
          </a:effectLst>
        </p:spPr>
        <p:txBody>
          <a:bodyPr wrap="none" anchor="ctr"/>
          <a:lstStyle/>
          <a:p>
            <a:endParaRPr lang="de-DE"/>
          </a:p>
        </p:txBody>
      </p:sp>
      <p:sp>
        <p:nvSpPr>
          <p:cNvPr id="197" name="Text Box 54"/>
          <p:cNvSpPr txBox="1">
            <a:spLocks noChangeAspect="1" noChangeArrowheads="1"/>
          </p:cNvSpPr>
          <p:nvPr/>
        </p:nvSpPr>
        <p:spPr bwMode="auto">
          <a:xfrm>
            <a:off x="6925694" y="3500290"/>
            <a:ext cx="1329457" cy="442035"/>
          </a:xfrm>
          <a:prstGeom prst="rect">
            <a:avLst/>
          </a:prstGeom>
          <a:noFill/>
          <a:ln w="9525" algn="ctr">
            <a:noFill/>
            <a:miter lim="800000"/>
            <a:headEnd/>
            <a:tailEnd/>
          </a:ln>
          <a:effectLst/>
        </p:spPr>
        <p:txBody>
          <a:bodyPr wrap="none" lIns="36000" tIns="36000" rIns="36000" bIns="36000">
            <a:spAutoFit/>
          </a:bodyPr>
          <a:lstStyle/>
          <a:p>
            <a:pPr algn="ctr"/>
            <a:r>
              <a:rPr lang="de-DE" sz="1200" b="1" smtClean="0">
                <a:solidFill>
                  <a:schemeClr val="bg2"/>
                </a:solidFill>
              </a:rPr>
              <a:t>Creatig file for</a:t>
            </a:r>
            <a:br>
              <a:rPr lang="de-DE" sz="1200" b="1" smtClean="0">
                <a:solidFill>
                  <a:schemeClr val="bg2"/>
                </a:solidFill>
              </a:rPr>
            </a:br>
            <a:r>
              <a:rPr lang="de-DE" sz="1200" b="1" smtClean="0">
                <a:solidFill>
                  <a:schemeClr val="bg2"/>
                </a:solidFill>
              </a:rPr>
              <a:t>internal acc. data</a:t>
            </a:r>
            <a:endParaRPr lang="de-DE" sz="1200" b="1">
              <a:solidFill>
                <a:schemeClr val="bg2"/>
              </a:solidFill>
            </a:endParaRPr>
          </a:p>
        </p:txBody>
      </p:sp>
      <p:cxnSp>
        <p:nvCxnSpPr>
          <p:cNvPr id="204" name="Gewinkelte Verbindung 203"/>
          <p:cNvCxnSpPr/>
          <p:nvPr/>
        </p:nvCxnSpPr>
        <p:spPr bwMode="auto">
          <a:xfrm rot="5400000">
            <a:off x="5760132" y="4977172"/>
            <a:ext cx="1368152" cy="288032"/>
          </a:xfrm>
          <a:prstGeom prst="bentConnector3">
            <a:avLst>
              <a:gd name="adj1" fmla="val 100126"/>
            </a:avLst>
          </a:prstGeom>
          <a:solidFill>
            <a:schemeClr val="tx2"/>
          </a:solidFill>
          <a:ln w="9525" cap="flat" cmpd="sng" algn="ctr">
            <a:solidFill>
              <a:srgbClr val="333333"/>
            </a:solidFill>
            <a:prstDash val="solid"/>
            <a:round/>
            <a:headEnd type="none" w="med" len="med"/>
            <a:tailEnd type="arrow"/>
          </a:ln>
          <a:effectLst/>
        </p:spPr>
      </p:cxnSp>
      <p:cxnSp>
        <p:nvCxnSpPr>
          <p:cNvPr id="214" name="Gerade Verbindung 213"/>
          <p:cNvCxnSpPr/>
          <p:nvPr/>
        </p:nvCxnSpPr>
        <p:spPr bwMode="auto">
          <a:xfrm>
            <a:off x="6588224" y="4437112"/>
            <a:ext cx="72008" cy="0"/>
          </a:xfrm>
          <a:prstGeom prst="line">
            <a:avLst/>
          </a:prstGeom>
          <a:solidFill>
            <a:schemeClr val="tx2"/>
          </a:solidFill>
          <a:ln w="9525" cap="flat" cmpd="sng" algn="ctr">
            <a:solidFill>
              <a:srgbClr val="333333"/>
            </a:solidFill>
            <a:prstDash val="solid"/>
            <a:round/>
            <a:headEnd type="none" w="med" len="med"/>
            <a:tailEnd type="none" w="med" len="med"/>
          </a:ln>
          <a:effectLst/>
        </p:spPr>
      </p:cxnSp>
      <p:cxnSp>
        <p:nvCxnSpPr>
          <p:cNvPr id="216" name="Gewinkelte Verbindung 215"/>
          <p:cNvCxnSpPr/>
          <p:nvPr/>
        </p:nvCxnSpPr>
        <p:spPr bwMode="auto">
          <a:xfrm rot="16200000" flipV="1">
            <a:off x="5184068" y="2312876"/>
            <a:ext cx="2376264" cy="432048"/>
          </a:xfrm>
          <a:prstGeom prst="bentConnector3">
            <a:avLst>
              <a:gd name="adj1" fmla="val 99933"/>
            </a:avLst>
          </a:prstGeom>
          <a:solidFill>
            <a:schemeClr val="tx2"/>
          </a:solidFill>
          <a:ln w="9525" cap="flat" cmpd="sng" algn="ctr">
            <a:solidFill>
              <a:srgbClr val="333333"/>
            </a:solidFill>
            <a:prstDash val="solid"/>
            <a:round/>
            <a:headEnd type="none" w="med" len="med"/>
            <a:tailEnd type="arrow"/>
          </a:ln>
          <a:effectLst/>
        </p:spPr>
      </p:cxnSp>
      <p:cxnSp>
        <p:nvCxnSpPr>
          <p:cNvPr id="226" name="Gerade Verbindung 225"/>
          <p:cNvCxnSpPr/>
          <p:nvPr/>
        </p:nvCxnSpPr>
        <p:spPr bwMode="auto">
          <a:xfrm>
            <a:off x="6594916" y="3717032"/>
            <a:ext cx="72008" cy="0"/>
          </a:xfrm>
          <a:prstGeom prst="line">
            <a:avLst/>
          </a:prstGeom>
          <a:solidFill>
            <a:schemeClr val="tx2"/>
          </a:solidFill>
          <a:ln w="9525" cap="flat" cmpd="sng" algn="ctr">
            <a:solidFill>
              <a:srgbClr val="333333"/>
            </a:solidFill>
            <a:prstDash val="solid"/>
            <a:round/>
            <a:headEnd type="none" w="med" len="med"/>
            <a:tailEnd type="none" w="med" len="med"/>
          </a:ln>
          <a:effectLst/>
        </p:spPr>
      </p:cxnSp>
      <p:cxnSp>
        <p:nvCxnSpPr>
          <p:cNvPr id="232" name="Gerade Verbindung mit Pfeil 231"/>
          <p:cNvCxnSpPr/>
          <p:nvPr/>
        </p:nvCxnSpPr>
        <p:spPr bwMode="auto">
          <a:xfrm rot="10800000">
            <a:off x="1619672" y="1340768"/>
            <a:ext cx="2736304" cy="1588"/>
          </a:xfrm>
          <a:prstGeom prst="straightConnector1">
            <a:avLst/>
          </a:prstGeom>
          <a:solidFill>
            <a:schemeClr val="tx2"/>
          </a:solidFill>
          <a:ln w="9525" cap="flat" cmpd="sng" algn="ctr">
            <a:solidFill>
              <a:srgbClr val="333333"/>
            </a:solidFill>
            <a:prstDash val="solid"/>
            <a:round/>
            <a:headEnd type="none" w="med" len="med"/>
            <a:tailEnd type="arrow"/>
          </a:ln>
          <a:effectLst/>
        </p:spPr>
      </p:cxnSp>
      <p:cxnSp>
        <p:nvCxnSpPr>
          <p:cNvPr id="236" name="Gerade Verbindung mit Pfeil 235"/>
          <p:cNvCxnSpPr/>
          <p:nvPr/>
        </p:nvCxnSpPr>
        <p:spPr bwMode="auto">
          <a:xfrm rot="5400000">
            <a:off x="7453114" y="5013176"/>
            <a:ext cx="287238" cy="794"/>
          </a:xfrm>
          <a:prstGeom prst="straightConnector1">
            <a:avLst/>
          </a:prstGeom>
          <a:solidFill>
            <a:schemeClr val="tx2"/>
          </a:solidFill>
          <a:ln w="9525" cap="flat" cmpd="sng" algn="ctr">
            <a:solidFill>
              <a:srgbClr val="333333"/>
            </a:solidFill>
            <a:prstDash val="solid"/>
            <a:round/>
            <a:headEnd type="none" w="med" len="med"/>
            <a:tailEnd type="arrow"/>
          </a:ln>
          <a:effectLst/>
        </p:spPr>
      </p:cxnSp>
      <p:cxnSp>
        <p:nvCxnSpPr>
          <p:cNvPr id="238" name="Gerade Verbindung mit Pfeil 237"/>
          <p:cNvCxnSpPr/>
          <p:nvPr/>
        </p:nvCxnSpPr>
        <p:spPr bwMode="auto">
          <a:xfrm rot="5400000">
            <a:off x="7506733" y="2162205"/>
            <a:ext cx="180000" cy="794"/>
          </a:xfrm>
          <a:prstGeom prst="straightConnector1">
            <a:avLst/>
          </a:prstGeom>
          <a:solidFill>
            <a:schemeClr val="tx2"/>
          </a:solidFill>
          <a:ln w="9525" cap="flat" cmpd="sng" algn="ctr">
            <a:solidFill>
              <a:srgbClr val="333333"/>
            </a:solidFill>
            <a:prstDash val="solid"/>
            <a:round/>
            <a:headEnd type="none" w="med" len="med"/>
            <a:tailEnd type="arrow"/>
          </a:ln>
          <a:effectLst/>
        </p:spPr>
      </p:cxnSp>
      <p:sp>
        <p:nvSpPr>
          <p:cNvPr id="239" name="Textfeld 238"/>
          <p:cNvSpPr txBox="1"/>
          <p:nvPr/>
        </p:nvSpPr>
        <p:spPr>
          <a:xfrm>
            <a:off x="406422" y="1369232"/>
            <a:ext cx="1281068" cy="246221"/>
          </a:xfrm>
          <a:prstGeom prst="rect">
            <a:avLst/>
          </a:prstGeom>
          <a:noFill/>
        </p:spPr>
        <p:txBody>
          <a:bodyPr wrap="square" rtlCol="0">
            <a:spAutoFit/>
          </a:bodyPr>
          <a:lstStyle/>
          <a:p>
            <a:pPr algn="ctr"/>
            <a:r>
              <a:rPr lang="de-DE" sz="1000" smtClean="0">
                <a:solidFill>
                  <a:srgbClr val="333333"/>
                </a:solidFill>
              </a:rPr>
              <a:t>Insolvent institut</a:t>
            </a:r>
            <a:endParaRPr lang="de-DE" sz="1000">
              <a:solidFill>
                <a:srgbClr val="333333"/>
              </a:solidFill>
            </a:endParaRPr>
          </a:p>
        </p:txBody>
      </p:sp>
      <p:sp>
        <p:nvSpPr>
          <p:cNvPr id="240" name="Textfeld 239"/>
          <p:cNvSpPr txBox="1"/>
          <p:nvPr/>
        </p:nvSpPr>
        <p:spPr>
          <a:xfrm>
            <a:off x="323528" y="3212976"/>
            <a:ext cx="720080"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b="1" smtClean="0"/>
              <a:t>ACL</a:t>
            </a:r>
            <a:endParaRPr lang="de-DE" b="1"/>
          </a:p>
        </p:txBody>
      </p:sp>
      <p:sp>
        <p:nvSpPr>
          <p:cNvPr id="241" name="Textfeld 240"/>
          <p:cNvSpPr txBox="1"/>
          <p:nvPr/>
        </p:nvSpPr>
        <p:spPr>
          <a:xfrm>
            <a:off x="7533472" y="6004742"/>
            <a:ext cx="1296144"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de-DE" b="1" smtClean="0"/>
              <a:t>InvComp</a:t>
            </a:r>
            <a:endParaRPr lang="de-DE"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Reimbursement of depositors</a:t>
            </a:r>
            <a:br>
              <a:rPr lang="de-DE" smtClean="0"/>
            </a:br>
            <a:r>
              <a:rPr lang="de-DE" smtClean="0"/>
              <a:t>since 2011</a:t>
            </a:r>
            <a:endParaRPr lang="de-DE"/>
          </a:p>
        </p:txBody>
      </p:sp>
      <p:sp>
        <p:nvSpPr>
          <p:cNvPr id="4" name="Textfeld 3"/>
          <p:cNvSpPr txBox="1">
            <a:spLocks/>
          </p:cNvSpPr>
          <p:nvPr/>
        </p:nvSpPr>
        <p:spPr>
          <a:xfrm>
            <a:off x="612000" y="3229960"/>
            <a:ext cx="7920000" cy="3016210"/>
          </a:xfrm>
          <a:prstGeom prst="rect">
            <a:avLst/>
          </a:prstGeom>
          <a:solidFill>
            <a:srgbClr val="CCCCCC"/>
          </a:solidFill>
          <a:effectLst/>
        </p:spPr>
        <p:txBody>
          <a:bodyPr wrap="square" lIns="252000" rIns="252000" rtlCol="0">
            <a:spAutoFit/>
          </a:bodyPr>
          <a:lstStyle/>
          <a:p>
            <a:pPr algn="r">
              <a:spcBef>
                <a:spcPts val="4200"/>
              </a:spcBef>
            </a:pPr>
            <a:endParaRPr lang="en-US" smtClean="0">
              <a:solidFill>
                <a:srgbClr val="333333"/>
              </a:solidFill>
            </a:endParaRPr>
          </a:p>
          <a:p>
            <a:pPr algn="r">
              <a:spcBef>
                <a:spcPts val="4200"/>
              </a:spcBef>
            </a:pPr>
            <a:r>
              <a:rPr lang="en-US" smtClean="0">
                <a:solidFill>
                  <a:srgbClr val="333333"/>
                </a:solidFill>
              </a:rPr>
              <a:t>"… the institution shall make the </a:t>
            </a:r>
            <a:r>
              <a:rPr lang="en-US" b="1" smtClean="0">
                <a:solidFill>
                  <a:srgbClr val="990000"/>
                </a:solidFill>
              </a:rPr>
              <a:t>documents</a:t>
            </a:r>
            <a:r>
              <a:rPr lang="en-US" smtClean="0">
                <a:solidFill>
                  <a:srgbClr val="333333"/>
                </a:solidFill>
              </a:rPr>
              <a:t> necessary for the creditors’ compensation available to the compensation scheme promptly, and at the </a:t>
            </a:r>
            <a:r>
              <a:rPr lang="en-US" b="1" smtClean="0">
                <a:solidFill>
                  <a:srgbClr val="990000"/>
                </a:solidFill>
              </a:rPr>
              <a:t>latest within one week</a:t>
            </a:r>
            <a:r>
              <a:rPr lang="en-US" smtClean="0">
                <a:solidFill>
                  <a:srgbClr val="333333"/>
                </a:solidFill>
              </a:rPr>
              <a:t>."</a:t>
            </a:r>
          </a:p>
          <a:p>
            <a:pPr algn="r">
              <a:spcBef>
                <a:spcPts val="4200"/>
              </a:spcBef>
            </a:pPr>
            <a:r>
              <a:rPr lang="en-US" smtClean="0">
                <a:solidFill>
                  <a:srgbClr val="333333"/>
                </a:solidFill>
              </a:rPr>
              <a:t>"The compensation scheme shall meet duly examined claims […]  </a:t>
            </a:r>
            <a:r>
              <a:rPr lang="en-US" b="1" smtClean="0">
                <a:solidFill>
                  <a:srgbClr val="990000"/>
                </a:solidFill>
              </a:rPr>
              <a:t>no later than 20 working days</a:t>
            </a:r>
            <a:r>
              <a:rPr lang="en-US" smtClean="0">
                <a:solidFill>
                  <a:srgbClr val="333333"/>
                </a:solidFill>
              </a:rPr>
              <a:t>".</a:t>
            </a:r>
            <a:endParaRPr lang="de-DE">
              <a:solidFill>
                <a:srgbClr val="333333"/>
              </a:solidFill>
            </a:endParaRPr>
          </a:p>
        </p:txBody>
      </p:sp>
      <p:sp>
        <p:nvSpPr>
          <p:cNvPr id="7" name="Rechteck 6"/>
          <p:cNvSpPr/>
          <p:nvPr/>
        </p:nvSpPr>
        <p:spPr bwMode="auto">
          <a:xfrm>
            <a:off x="611560" y="1580468"/>
            <a:ext cx="7920880" cy="1656184"/>
          </a:xfrm>
          <a:prstGeom prst="rect">
            <a:avLst/>
          </a:prstGeom>
          <a:solidFill>
            <a:srgbClr val="B2B2B2"/>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3" name="Grafik 2" descr="eaeg1.png"/>
          <p:cNvPicPr>
            <a:picLocks noChangeAspect="1"/>
          </p:cNvPicPr>
          <p:nvPr/>
        </p:nvPicPr>
        <p:blipFill>
          <a:blip r:embed="rId3" cstate="print"/>
          <a:stretch>
            <a:fillRect/>
          </a:stretch>
        </p:blipFill>
        <p:spPr>
          <a:xfrm>
            <a:off x="4716016" y="2470690"/>
            <a:ext cx="3260660" cy="1440000"/>
          </a:xfrm>
          <a:prstGeom prst="rect">
            <a:avLst/>
          </a:prstGeom>
        </p:spPr>
      </p:pic>
      <p:pic>
        <p:nvPicPr>
          <p:cNvPr id="9" name="Grafik 8" descr="wwwwww1.png"/>
          <p:cNvPicPr>
            <a:picLocks noChangeAspect="1"/>
          </p:cNvPicPr>
          <p:nvPr/>
        </p:nvPicPr>
        <p:blipFill>
          <a:blip r:embed="rId4" cstate="print"/>
          <a:stretch>
            <a:fillRect/>
          </a:stretch>
        </p:blipFill>
        <p:spPr>
          <a:xfrm>
            <a:off x="827584" y="1689398"/>
            <a:ext cx="1152128" cy="864096"/>
          </a:xfrm>
          <a:prstGeom prst="rect">
            <a:avLst/>
          </a:prstGeom>
        </p:spPr>
      </p:pic>
      <p:sp>
        <p:nvSpPr>
          <p:cNvPr id="8" name="Textfeld 7"/>
          <p:cNvSpPr txBox="1"/>
          <p:nvPr/>
        </p:nvSpPr>
        <p:spPr>
          <a:xfrm>
            <a:off x="1534280" y="2060848"/>
            <a:ext cx="5540422" cy="830997"/>
          </a:xfrm>
          <a:prstGeom prst="rect">
            <a:avLst/>
          </a:prstGeom>
          <a:noFill/>
        </p:spPr>
        <p:txBody>
          <a:bodyPr wrap="square" rtlCol="0">
            <a:spAutoFit/>
          </a:bodyPr>
          <a:lstStyle/>
          <a:p>
            <a:r>
              <a:rPr lang="en-US" sz="2400" b="1" smtClean="0">
                <a:solidFill>
                  <a:srgbClr val="333333"/>
                </a:solidFill>
              </a:rPr>
              <a:t>Deposit Guarantee and Investor Compensation Act (EAEG)</a:t>
            </a:r>
            <a:endParaRPr lang="de-DE" sz="2400" b="1">
              <a:solidFill>
                <a:srgbClr val="33333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EAEG presenter data file</a:t>
            </a:r>
            <a:endParaRPr lang="de-DE"/>
          </a:p>
        </p:txBody>
      </p:sp>
      <p:pic>
        <p:nvPicPr>
          <p:cNvPr id="3" name="Grafik 2" descr="y1.png"/>
          <p:cNvPicPr>
            <a:picLocks noChangeAspect="1"/>
          </p:cNvPicPr>
          <p:nvPr/>
        </p:nvPicPr>
        <p:blipFill>
          <a:blip r:embed="rId3" cstate="print">
            <a:duotone>
              <a:prstClr val="black"/>
              <a:schemeClr val="accent5">
                <a:tint val="45000"/>
                <a:satMod val="400000"/>
              </a:schemeClr>
            </a:duotone>
          </a:blip>
          <a:stretch>
            <a:fillRect/>
          </a:stretch>
        </p:blipFill>
        <p:spPr>
          <a:xfrm>
            <a:off x="2327963" y="980728"/>
            <a:ext cx="4476285" cy="1656184"/>
          </a:xfrm>
          <a:prstGeom prst="rect">
            <a:avLst/>
          </a:prstGeom>
          <a:ln>
            <a:noFill/>
          </a:ln>
          <a:effectLst>
            <a:outerShdw blurRad="292100" dist="139700" dir="2700000" algn="tl" rotWithShape="0">
              <a:srgbClr val="333333">
                <a:alpha val="65000"/>
              </a:srgbClr>
            </a:outerShdw>
          </a:effectLst>
        </p:spPr>
      </p:pic>
      <p:sp>
        <p:nvSpPr>
          <p:cNvPr id="13" name="Ellipse 12"/>
          <p:cNvSpPr>
            <a:spLocks noChangeAspect="1"/>
          </p:cNvSpPr>
          <p:nvPr/>
        </p:nvSpPr>
        <p:spPr bwMode="auto">
          <a:xfrm>
            <a:off x="3121425" y="3526930"/>
            <a:ext cx="2880000" cy="2880320"/>
          </a:xfrm>
          <a:prstGeom prst="ellipse">
            <a:avLst/>
          </a:prstGeom>
          <a:solidFill>
            <a:schemeClr val="bg2"/>
          </a:solidFill>
          <a:ln w="9525" cap="flat" cmpd="sng" algn="ctr">
            <a:solidFill>
              <a:schemeClr val="tx2"/>
            </a:solidFill>
            <a:prstDash val="solid"/>
            <a:round/>
            <a:headEnd type="none" w="med" len="med"/>
            <a:tailEnd type="none" w="med" len="med"/>
          </a:ln>
          <a:effectLst/>
          <a:scene3d>
            <a:camera prst="orthographicFront"/>
            <a:lightRig rig="threePt" dir="t"/>
          </a:scene3d>
          <a:sp3d>
            <a:bevelT w="152400" h="50800" prst="softRound"/>
          </a:sp3d>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p:txBody>
      </p:sp>
      <p:sp>
        <p:nvSpPr>
          <p:cNvPr id="15" name="Orange">
            <a:hlinkClick r:id="rId4" action="ppaction://hlinksldjump"/>
          </p:cNvPr>
          <p:cNvSpPr>
            <a:spLocks/>
          </p:cNvSpPr>
          <p:nvPr/>
        </p:nvSpPr>
        <p:spPr bwMode="auto">
          <a:xfrm rot="19538694">
            <a:off x="3883973" y="5112637"/>
            <a:ext cx="2246930" cy="1039348"/>
          </a:xfrm>
          <a:custGeom>
            <a:avLst/>
            <a:gdLst>
              <a:gd name="T0" fmla="*/ 1474 w 3152"/>
              <a:gd name="T1" fmla="*/ 1454 h 1458"/>
              <a:gd name="T2" fmla="*/ 1298 w 3152"/>
              <a:gd name="T3" fmla="*/ 1430 h 1458"/>
              <a:gd name="T4" fmla="*/ 1132 w 3152"/>
              <a:gd name="T5" fmla="*/ 1394 h 1458"/>
              <a:gd name="T6" fmla="*/ 978 w 3152"/>
              <a:gd name="T7" fmla="*/ 1348 h 1458"/>
              <a:gd name="T8" fmla="*/ 834 w 3152"/>
              <a:gd name="T9" fmla="*/ 1292 h 1458"/>
              <a:gd name="T10" fmla="*/ 698 w 3152"/>
              <a:gd name="T11" fmla="*/ 1226 h 1458"/>
              <a:gd name="T12" fmla="*/ 572 w 3152"/>
              <a:gd name="T13" fmla="*/ 1150 h 1458"/>
              <a:gd name="T14" fmla="*/ 454 w 3152"/>
              <a:gd name="T15" fmla="*/ 1066 h 1458"/>
              <a:gd name="T16" fmla="*/ 346 w 3152"/>
              <a:gd name="T17" fmla="*/ 972 h 1458"/>
              <a:gd name="T18" fmla="*/ 244 w 3152"/>
              <a:gd name="T19" fmla="*/ 872 h 1458"/>
              <a:gd name="T20" fmla="*/ 120 w 3152"/>
              <a:gd name="T21" fmla="*/ 726 h 1458"/>
              <a:gd name="T22" fmla="*/ 56 w 3152"/>
              <a:gd name="T23" fmla="*/ 636 h 1458"/>
              <a:gd name="T24" fmla="*/ 2 w 3152"/>
              <a:gd name="T25" fmla="*/ 550 h 1458"/>
              <a:gd name="T26" fmla="*/ 0 w 3152"/>
              <a:gd name="T27" fmla="*/ 534 h 1458"/>
              <a:gd name="T28" fmla="*/ 22 w 3152"/>
              <a:gd name="T29" fmla="*/ 458 h 1458"/>
              <a:gd name="T30" fmla="*/ 76 w 3152"/>
              <a:gd name="T31" fmla="*/ 256 h 1458"/>
              <a:gd name="T32" fmla="*/ 132 w 3152"/>
              <a:gd name="T33" fmla="*/ 60 h 1458"/>
              <a:gd name="T34" fmla="*/ 272 w 3152"/>
              <a:gd name="T35" fmla="*/ 32 h 1458"/>
              <a:gd name="T36" fmla="*/ 666 w 3152"/>
              <a:gd name="T37" fmla="*/ 142 h 1458"/>
              <a:gd name="T38" fmla="*/ 682 w 3152"/>
              <a:gd name="T39" fmla="*/ 152 h 1458"/>
              <a:gd name="T40" fmla="*/ 752 w 3152"/>
              <a:gd name="T41" fmla="*/ 256 h 1458"/>
              <a:gd name="T42" fmla="*/ 884 w 3152"/>
              <a:gd name="T43" fmla="*/ 400 h 1458"/>
              <a:gd name="T44" fmla="*/ 1044 w 3152"/>
              <a:gd name="T45" fmla="*/ 518 h 1458"/>
              <a:gd name="T46" fmla="*/ 1230 w 3152"/>
              <a:gd name="T47" fmla="*/ 608 h 1458"/>
              <a:gd name="T48" fmla="*/ 1366 w 3152"/>
              <a:gd name="T49" fmla="*/ 648 h 1458"/>
              <a:gd name="T50" fmla="*/ 1476 w 3152"/>
              <a:gd name="T51" fmla="*/ 666 h 1458"/>
              <a:gd name="T52" fmla="*/ 1592 w 3152"/>
              <a:gd name="T53" fmla="*/ 674 h 1458"/>
              <a:gd name="T54" fmla="*/ 1664 w 3152"/>
              <a:gd name="T55" fmla="*/ 672 h 1458"/>
              <a:gd name="T56" fmla="*/ 1804 w 3152"/>
              <a:gd name="T57" fmla="*/ 650 h 1458"/>
              <a:gd name="T58" fmla="*/ 1920 w 3152"/>
              <a:gd name="T59" fmla="*/ 618 h 1458"/>
              <a:gd name="T60" fmla="*/ 2056 w 3152"/>
              <a:gd name="T61" fmla="*/ 564 h 1458"/>
              <a:gd name="T62" fmla="*/ 2180 w 3152"/>
              <a:gd name="T63" fmla="*/ 494 h 1458"/>
              <a:gd name="T64" fmla="*/ 2290 w 3152"/>
              <a:gd name="T65" fmla="*/ 412 h 1458"/>
              <a:gd name="T66" fmla="*/ 2388 w 3152"/>
              <a:gd name="T67" fmla="*/ 318 h 1458"/>
              <a:gd name="T68" fmla="*/ 2472 w 3152"/>
              <a:gd name="T69" fmla="*/ 216 h 1458"/>
              <a:gd name="T70" fmla="*/ 2574 w 3152"/>
              <a:gd name="T71" fmla="*/ 610 h 1458"/>
              <a:gd name="T72" fmla="*/ 2882 w 3152"/>
              <a:gd name="T73" fmla="*/ 670 h 1458"/>
              <a:gd name="T74" fmla="*/ 3100 w 3152"/>
              <a:gd name="T75" fmla="*/ 676 h 1458"/>
              <a:gd name="T76" fmla="*/ 2926 w 3152"/>
              <a:gd name="T77" fmla="*/ 886 h 1458"/>
              <a:gd name="T78" fmla="*/ 2726 w 3152"/>
              <a:gd name="T79" fmla="*/ 1072 h 1458"/>
              <a:gd name="T80" fmla="*/ 2614 w 3152"/>
              <a:gd name="T81" fmla="*/ 1152 h 1458"/>
              <a:gd name="T82" fmla="*/ 2494 w 3152"/>
              <a:gd name="T83" fmla="*/ 1226 h 1458"/>
              <a:gd name="T84" fmla="*/ 2368 w 3152"/>
              <a:gd name="T85" fmla="*/ 1290 h 1458"/>
              <a:gd name="T86" fmla="*/ 2230 w 3152"/>
              <a:gd name="T87" fmla="*/ 1344 h 1458"/>
              <a:gd name="T88" fmla="*/ 2086 w 3152"/>
              <a:gd name="T89" fmla="*/ 1390 h 1458"/>
              <a:gd name="T90" fmla="*/ 1932 w 3152"/>
              <a:gd name="T91" fmla="*/ 1426 h 1458"/>
              <a:gd name="T92" fmla="*/ 1796 w 3152"/>
              <a:gd name="T93" fmla="*/ 1444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2" h="1458">
                <a:moveTo>
                  <a:pt x="1536" y="1458"/>
                </a:moveTo>
                <a:lnTo>
                  <a:pt x="1536" y="1458"/>
                </a:lnTo>
                <a:lnTo>
                  <a:pt x="1474" y="1454"/>
                </a:lnTo>
                <a:lnTo>
                  <a:pt x="1414" y="1446"/>
                </a:lnTo>
                <a:lnTo>
                  <a:pt x="1356" y="1438"/>
                </a:lnTo>
                <a:lnTo>
                  <a:pt x="1298" y="1430"/>
                </a:lnTo>
                <a:lnTo>
                  <a:pt x="1242" y="1420"/>
                </a:lnTo>
                <a:lnTo>
                  <a:pt x="1186" y="1408"/>
                </a:lnTo>
                <a:lnTo>
                  <a:pt x="1132" y="1394"/>
                </a:lnTo>
                <a:lnTo>
                  <a:pt x="1080" y="1380"/>
                </a:lnTo>
                <a:lnTo>
                  <a:pt x="1028" y="1366"/>
                </a:lnTo>
                <a:lnTo>
                  <a:pt x="978" y="1348"/>
                </a:lnTo>
                <a:lnTo>
                  <a:pt x="928" y="1332"/>
                </a:lnTo>
                <a:lnTo>
                  <a:pt x="880" y="1312"/>
                </a:lnTo>
                <a:lnTo>
                  <a:pt x="834" y="1292"/>
                </a:lnTo>
                <a:lnTo>
                  <a:pt x="788" y="1272"/>
                </a:lnTo>
                <a:lnTo>
                  <a:pt x="742" y="1250"/>
                </a:lnTo>
                <a:lnTo>
                  <a:pt x="698" y="1226"/>
                </a:lnTo>
                <a:lnTo>
                  <a:pt x="656" y="1202"/>
                </a:lnTo>
                <a:lnTo>
                  <a:pt x="614" y="1176"/>
                </a:lnTo>
                <a:lnTo>
                  <a:pt x="572" y="1150"/>
                </a:lnTo>
                <a:lnTo>
                  <a:pt x="532" y="1124"/>
                </a:lnTo>
                <a:lnTo>
                  <a:pt x="492" y="1096"/>
                </a:lnTo>
                <a:lnTo>
                  <a:pt x="454" y="1066"/>
                </a:lnTo>
                <a:lnTo>
                  <a:pt x="418" y="1036"/>
                </a:lnTo>
                <a:lnTo>
                  <a:pt x="382" y="1004"/>
                </a:lnTo>
                <a:lnTo>
                  <a:pt x="346" y="972"/>
                </a:lnTo>
                <a:lnTo>
                  <a:pt x="310" y="940"/>
                </a:lnTo>
                <a:lnTo>
                  <a:pt x="278" y="906"/>
                </a:lnTo>
                <a:lnTo>
                  <a:pt x="244" y="872"/>
                </a:lnTo>
                <a:lnTo>
                  <a:pt x="180" y="800"/>
                </a:lnTo>
                <a:lnTo>
                  <a:pt x="120" y="726"/>
                </a:lnTo>
                <a:lnTo>
                  <a:pt x="120" y="726"/>
                </a:lnTo>
                <a:lnTo>
                  <a:pt x="90" y="684"/>
                </a:lnTo>
                <a:lnTo>
                  <a:pt x="56" y="636"/>
                </a:lnTo>
                <a:lnTo>
                  <a:pt x="56" y="636"/>
                </a:lnTo>
                <a:lnTo>
                  <a:pt x="24" y="586"/>
                </a:lnTo>
                <a:lnTo>
                  <a:pt x="8" y="560"/>
                </a:lnTo>
                <a:lnTo>
                  <a:pt x="2" y="550"/>
                </a:lnTo>
                <a:lnTo>
                  <a:pt x="0" y="540"/>
                </a:lnTo>
                <a:lnTo>
                  <a:pt x="0" y="540"/>
                </a:lnTo>
                <a:lnTo>
                  <a:pt x="0" y="534"/>
                </a:lnTo>
                <a:lnTo>
                  <a:pt x="0" y="526"/>
                </a:lnTo>
                <a:lnTo>
                  <a:pt x="8" y="504"/>
                </a:lnTo>
                <a:lnTo>
                  <a:pt x="22" y="458"/>
                </a:lnTo>
                <a:lnTo>
                  <a:pt x="22" y="458"/>
                </a:lnTo>
                <a:lnTo>
                  <a:pt x="76" y="256"/>
                </a:lnTo>
                <a:lnTo>
                  <a:pt x="76" y="256"/>
                </a:lnTo>
                <a:lnTo>
                  <a:pt x="94" y="196"/>
                </a:lnTo>
                <a:lnTo>
                  <a:pt x="114" y="128"/>
                </a:lnTo>
                <a:lnTo>
                  <a:pt x="132" y="60"/>
                </a:lnTo>
                <a:lnTo>
                  <a:pt x="152" y="0"/>
                </a:lnTo>
                <a:lnTo>
                  <a:pt x="152" y="0"/>
                </a:lnTo>
                <a:lnTo>
                  <a:pt x="272" y="32"/>
                </a:lnTo>
                <a:lnTo>
                  <a:pt x="400" y="68"/>
                </a:lnTo>
                <a:lnTo>
                  <a:pt x="666" y="142"/>
                </a:lnTo>
                <a:lnTo>
                  <a:pt x="666" y="142"/>
                </a:lnTo>
                <a:lnTo>
                  <a:pt x="676" y="144"/>
                </a:lnTo>
                <a:lnTo>
                  <a:pt x="678" y="146"/>
                </a:lnTo>
                <a:lnTo>
                  <a:pt x="682" y="152"/>
                </a:lnTo>
                <a:lnTo>
                  <a:pt x="682" y="152"/>
                </a:lnTo>
                <a:lnTo>
                  <a:pt x="716" y="204"/>
                </a:lnTo>
                <a:lnTo>
                  <a:pt x="752" y="256"/>
                </a:lnTo>
                <a:lnTo>
                  <a:pt x="794" y="306"/>
                </a:lnTo>
                <a:lnTo>
                  <a:pt x="838" y="354"/>
                </a:lnTo>
                <a:lnTo>
                  <a:pt x="884" y="400"/>
                </a:lnTo>
                <a:lnTo>
                  <a:pt x="934" y="442"/>
                </a:lnTo>
                <a:lnTo>
                  <a:pt x="988" y="482"/>
                </a:lnTo>
                <a:lnTo>
                  <a:pt x="1044" y="518"/>
                </a:lnTo>
                <a:lnTo>
                  <a:pt x="1104" y="552"/>
                </a:lnTo>
                <a:lnTo>
                  <a:pt x="1166" y="582"/>
                </a:lnTo>
                <a:lnTo>
                  <a:pt x="1230" y="608"/>
                </a:lnTo>
                <a:lnTo>
                  <a:pt x="1298" y="630"/>
                </a:lnTo>
                <a:lnTo>
                  <a:pt x="1332" y="640"/>
                </a:lnTo>
                <a:lnTo>
                  <a:pt x="1366" y="648"/>
                </a:lnTo>
                <a:lnTo>
                  <a:pt x="1402" y="656"/>
                </a:lnTo>
                <a:lnTo>
                  <a:pt x="1440" y="662"/>
                </a:lnTo>
                <a:lnTo>
                  <a:pt x="1476" y="666"/>
                </a:lnTo>
                <a:lnTo>
                  <a:pt x="1514" y="670"/>
                </a:lnTo>
                <a:lnTo>
                  <a:pt x="1552" y="672"/>
                </a:lnTo>
                <a:lnTo>
                  <a:pt x="1592" y="674"/>
                </a:lnTo>
                <a:lnTo>
                  <a:pt x="1592" y="674"/>
                </a:lnTo>
                <a:lnTo>
                  <a:pt x="1628" y="674"/>
                </a:lnTo>
                <a:lnTo>
                  <a:pt x="1664" y="672"/>
                </a:lnTo>
                <a:lnTo>
                  <a:pt x="1700" y="668"/>
                </a:lnTo>
                <a:lnTo>
                  <a:pt x="1734" y="662"/>
                </a:lnTo>
                <a:lnTo>
                  <a:pt x="1804" y="650"/>
                </a:lnTo>
                <a:lnTo>
                  <a:pt x="1872" y="632"/>
                </a:lnTo>
                <a:lnTo>
                  <a:pt x="1872" y="632"/>
                </a:lnTo>
                <a:lnTo>
                  <a:pt x="1920" y="618"/>
                </a:lnTo>
                <a:lnTo>
                  <a:pt x="1968" y="602"/>
                </a:lnTo>
                <a:lnTo>
                  <a:pt x="2012" y="584"/>
                </a:lnTo>
                <a:lnTo>
                  <a:pt x="2056" y="564"/>
                </a:lnTo>
                <a:lnTo>
                  <a:pt x="2100" y="542"/>
                </a:lnTo>
                <a:lnTo>
                  <a:pt x="2140" y="520"/>
                </a:lnTo>
                <a:lnTo>
                  <a:pt x="2180" y="494"/>
                </a:lnTo>
                <a:lnTo>
                  <a:pt x="2218" y="468"/>
                </a:lnTo>
                <a:lnTo>
                  <a:pt x="2254" y="442"/>
                </a:lnTo>
                <a:lnTo>
                  <a:pt x="2290" y="412"/>
                </a:lnTo>
                <a:lnTo>
                  <a:pt x="2324" y="382"/>
                </a:lnTo>
                <a:lnTo>
                  <a:pt x="2356" y="352"/>
                </a:lnTo>
                <a:lnTo>
                  <a:pt x="2388" y="318"/>
                </a:lnTo>
                <a:lnTo>
                  <a:pt x="2418" y="286"/>
                </a:lnTo>
                <a:lnTo>
                  <a:pt x="2446" y="252"/>
                </a:lnTo>
                <a:lnTo>
                  <a:pt x="2472" y="216"/>
                </a:lnTo>
                <a:lnTo>
                  <a:pt x="2472" y="216"/>
                </a:lnTo>
                <a:lnTo>
                  <a:pt x="2540" y="480"/>
                </a:lnTo>
                <a:lnTo>
                  <a:pt x="2574" y="610"/>
                </a:lnTo>
                <a:lnTo>
                  <a:pt x="2608" y="738"/>
                </a:lnTo>
                <a:lnTo>
                  <a:pt x="2608" y="738"/>
                </a:lnTo>
                <a:lnTo>
                  <a:pt x="2882" y="670"/>
                </a:lnTo>
                <a:lnTo>
                  <a:pt x="3152" y="602"/>
                </a:lnTo>
                <a:lnTo>
                  <a:pt x="3152" y="602"/>
                </a:lnTo>
                <a:lnTo>
                  <a:pt x="3100" y="676"/>
                </a:lnTo>
                <a:lnTo>
                  <a:pt x="3044" y="750"/>
                </a:lnTo>
                <a:lnTo>
                  <a:pt x="2986" y="820"/>
                </a:lnTo>
                <a:lnTo>
                  <a:pt x="2926" y="886"/>
                </a:lnTo>
                <a:lnTo>
                  <a:pt x="2862" y="952"/>
                </a:lnTo>
                <a:lnTo>
                  <a:pt x="2796" y="1012"/>
                </a:lnTo>
                <a:lnTo>
                  <a:pt x="2726" y="1072"/>
                </a:lnTo>
                <a:lnTo>
                  <a:pt x="2690" y="1100"/>
                </a:lnTo>
                <a:lnTo>
                  <a:pt x="2652" y="1126"/>
                </a:lnTo>
                <a:lnTo>
                  <a:pt x="2614" y="1152"/>
                </a:lnTo>
                <a:lnTo>
                  <a:pt x="2576" y="1178"/>
                </a:lnTo>
                <a:lnTo>
                  <a:pt x="2536" y="1202"/>
                </a:lnTo>
                <a:lnTo>
                  <a:pt x="2494" y="1226"/>
                </a:lnTo>
                <a:lnTo>
                  <a:pt x="2454" y="1248"/>
                </a:lnTo>
                <a:lnTo>
                  <a:pt x="2410" y="1270"/>
                </a:lnTo>
                <a:lnTo>
                  <a:pt x="2368" y="1290"/>
                </a:lnTo>
                <a:lnTo>
                  <a:pt x="2322" y="1310"/>
                </a:lnTo>
                <a:lnTo>
                  <a:pt x="2278" y="1328"/>
                </a:lnTo>
                <a:lnTo>
                  <a:pt x="2230" y="1344"/>
                </a:lnTo>
                <a:lnTo>
                  <a:pt x="2184" y="1362"/>
                </a:lnTo>
                <a:lnTo>
                  <a:pt x="2136" y="1376"/>
                </a:lnTo>
                <a:lnTo>
                  <a:pt x="2086" y="1390"/>
                </a:lnTo>
                <a:lnTo>
                  <a:pt x="2036" y="1404"/>
                </a:lnTo>
                <a:lnTo>
                  <a:pt x="1984" y="1414"/>
                </a:lnTo>
                <a:lnTo>
                  <a:pt x="1932" y="1426"/>
                </a:lnTo>
                <a:lnTo>
                  <a:pt x="1932" y="1426"/>
                </a:lnTo>
                <a:lnTo>
                  <a:pt x="1866" y="1436"/>
                </a:lnTo>
                <a:lnTo>
                  <a:pt x="1796" y="1444"/>
                </a:lnTo>
                <a:lnTo>
                  <a:pt x="1654" y="1458"/>
                </a:lnTo>
                <a:lnTo>
                  <a:pt x="1536" y="1458"/>
                </a:lnTo>
                <a:close/>
              </a:path>
            </a:pathLst>
          </a:custGeom>
          <a:solidFill>
            <a:srgbClr val="6699CC"/>
          </a:solidFill>
          <a:ln>
            <a:noFill/>
          </a:ln>
          <a:effectLst/>
          <a:scene3d>
            <a:camera prst="orthographicFront"/>
            <a:lightRig rig="threePt" dir="t"/>
          </a:scene3d>
          <a:sp3d extrusionH="6350" contourW="12700">
            <a:bevelB/>
            <a:contourClr>
              <a:srgbClr val="666666"/>
            </a:contourClr>
          </a:sp3d>
          <a:extLst/>
        </p:spPr>
        <p:txBody>
          <a:bodyPr vert="horz" wrap="square" lIns="91440" tIns="45720" rIns="91440" bIns="45720" numCol="1" anchor="t" anchorCtr="0" compatLnSpc="1">
            <a:prstTxWarp prst="textNoShape">
              <a:avLst/>
            </a:prstTxWarp>
          </a:bodyPr>
          <a:lstStyle/>
          <a:p>
            <a:endParaRPr lang="en-US" dirty="0"/>
          </a:p>
        </p:txBody>
      </p:sp>
      <p:sp>
        <p:nvSpPr>
          <p:cNvPr id="16" name="Gray">
            <a:hlinkClick r:id="rId4" action="ppaction://hlinksldjump"/>
          </p:cNvPr>
          <p:cNvSpPr>
            <a:spLocks noChangeAspect="1"/>
          </p:cNvSpPr>
          <p:nvPr/>
        </p:nvSpPr>
        <p:spPr bwMode="auto">
          <a:xfrm rot="19538694">
            <a:off x="4343592" y="3307985"/>
            <a:ext cx="1261759" cy="2068716"/>
          </a:xfrm>
          <a:custGeom>
            <a:avLst/>
            <a:gdLst>
              <a:gd name="T0" fmla="*/ 1768 w 1770"/>
              <a:gd name="T1" fmla="*/ 1964 h 2902"/>
              <a:gd name="T2" fmla="*/ 1750 w 1770"/>
              <a:gd name="T3" fmla="*/ 2124 h 2902"/>
              <a:gd name="T4" fmla="*/ 1720 w 1770"/>
              <a:gd name="T5" fmla="*/ 2274 h 2902"/>
              <a:gd name="T6" fmla="*/ 1680 w 1770"/>
              <a:gd name="T7" fmla="*/ 2414 h 2902"/>
              <a:gd name="T8" fmla="*/ 1614 w 1770"/>
              <a:gd name="T9" fmla="*/ 2590 h 2902"/>
              <a:gd name="T10" fmla="*/ 1552 w 1770"/>
              <a:gd name="T11" fmla="*/ 2720 h 2902"/>
              <a:gd name="T12" fmla="*/ 1528 w 1770"/>
              <a:gd name="T13" fmla="*/ 2760 h 2902"/>
              <a:gd name="T14" fmla="*/ 1502 w 1770"/>
              <a:gd name="T15" fmla="*/ 2770 h 2902"/>
              <a:gd name="T16" fmla="*/ 1222 w 1770"/>
              <a:gd name="T17" fmla="*/ 2842 h 2902"/>
              <a:gd name="T18" fmla="*/ 916 w 1770"/>
              <a:gd name="T19" fmla="*/ 2666 h 2902"/>
              <a:gd name="T20" fmla="*/ 854 w 1770"/>
              <a:gd name="T21" fmla="*/ 2428 h 2902"/>
              <a:gd name="T22" fmla="*/ 874 w 1770"/>
              <a:gd name="T23" fmla="*/ 2328 h 2902"/>
              <a:gd name="T24" fmla="*/ 946 w 1770"/>
              <a:gd name="T25" fmla="*/ 2134 h 2902"/>
              <a:gd name="T26" fmla="*/ 982 w 1770"/>
              <a:gd name="T27" fmla="*/ 1958 h 2902"/>
              <a:gd name="T28" fmla="*/ 988 w 1770"/>
              <a:gd name="T29" fmla="*/ 1850 h 2902"/>
              <a:gd name="T30" fmla="*/ 982 w 1770"/>
              <a:gd name="T31" fmla="*/ 1746 h 2902"/>
              <a:gd name="T32" fmla="*/ 956 w 1770"/>
              <a:gd name="T33" fmla="*/ 1594 h 2902"/>
              <a:gd name="T34" fmla="*/ 910 w 1770"/>
              <a:gd name="T35" fmla="*/ 1452 h 2902"/>
              <a:gd name="T36" fmla="*/ 844 w 1770"/>
              <a:gd name="T37" fmla="*/ 1320 h 2902"/>
              <a:gd name="T38" fmla="*/ 766 w 1770"/>
              <a:gd name="T39" fmla="*/ 1200 h 2902"/>
              <a:gd name="T40" fmla="*/ 706 w 1770"/>
              <a:gd name="T41" fmla="*/ 1128 h 2902"/>
              <a:gd name="T42" fmla="*/ 602 w 1770"/>
              <a:gd name="T43" fmla="*/ 1028 h 2902"/>
              <a:gd name="T44" fmla="*/ 486 w 1770"/>
              <a:gd name="T45" fmla="*/ 944 h 2902"/>
              <a:gd name="T46" fmla="*/ 358 w 1770"/>
              <a:gd name="T47" fmla="*/ 878 h 2902"/>
              <a:gd name="T48" fmla="*/ 218 w 1770"/>
              <a:gd name="T49" fmla="*/ 826 h 2902"/>
              <a:gd name="T50" fmla="*/ 66 w 1770"/>
              <a:gd name="T51" fmla="*/ 792 h 2902"/>
              <a:gd name="T52" fmla="*/ 10 w 1770"/>
              <a:gd name="T53" fmla="*/ 784 h 2902"/>
              <a:gd name="T54" fmla="*/ 26 w 1770"/>
              <a:gd name="T55" fmla="*/ 764 h 2902"/>
              <a:gd name="T56" fmla="*/ 208 w 1770"/>
              <a:gd name="T57" fmla="*/ 588 h 2902"/>
              <a:gd name="T58" fmla="*/ 388 w 1770"/>
              <a:gd name="T59" fmla="*/ 408 h 2902"/>
              <a:gd name="T60" fmla="*/ 192 w 1770"/>
              <a:gd name="T61" fmla="*/ 202 h 2902"/>
              <a:gd name="T62" fmla="*/ 0 w 1770"/>
              <a:gd name="T63" fmla="*/ 0 h 2902"/>
              <a:gd name="T64" fmla="*/ 290 w 1770"/>
              <a:gd name="T65" fmla="*/ 38 h 2902"/>
              <a:gd name="T66" fmla="*/ 552 w 1770"/>
              <a:gd name="T67" fmla="*/ 108 h 2902"/>
              <a:gd name="T68" fmla="*/ 784 w 1770"/>
              <a:gd name="T69" fmla="*/ 210 h 2902"/>
              <a:gd name="T70" fmla="*/ 992 w 1770"/>
              <a:gd name="T71" fmla="*/ 338 h 2902"/>
              <a:gd name="T72" fmla="*/ 1176 w 1770"/>
              <a:gd name="T73" fmla="*/ 488 h 2902"/>
              <a:gd name="T74" fmla="*/ 1286 w 1770"/>
              <a:gd name="T75" fmla="*/ 600 h 2902"/>
              <a:gd name="T76" fmla="*/ 1436 w 1770"/>
              <a:gd name="T77" fmla="*/ 786 h 2902"/>
              <a:gd name="T78" fmla="*/ 1564 w 1770"/>
              <a:gd name="T79" fmla="*/ 996 h 2902"/>
              <a:gd name="T80" fmla="*/ 1664 w 1770"/>
              <a:gd name="T81" fmla="*/ 1232 h 2902"/>
              <a:gd name="T82" fmla="*/ 1734 w 1770"/>
              <a:gd name="T83" fmla="*/ 1496 h 2902"/>
              <a:gd name="T84" fmla="*/ 1770 w 1770"/>
              <a:gd name="T85" fmla="*/ 1788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0" h="2902">
                <a:moveTo>
                  <a:pt x="1770" y="1908"/>
                </a:moveTo>
                <a:lnTo>
                  <a:pt x="1770" y="1908"/>
                </a:lnTo>
                <a:lnTo>
                  <a:pt x="1768" y="1964"/>
                </a:lnTo>
                <a:lnTo>
                  <a:pt x="1762" y="2018"/>
                </a:lnTo>
                <a:lnTo>
                  <a:pt x="1756" y="2072"/>
                </a:lnTo>
                <a:lnTo>
                  <a:pt x="1750" y="2124"/>
                </a:lnTo>
                <a:lnTo>
                  <a:pt x="1742" y="2174"/>
                </a:lnTo>
                <a:lnTo>
                  <a:pt x="1732" y="2224"/>
                </a:lnTo>
                <a:lnTo>
                  <a:pt x="1720" y="2274"/>
                </a:lnTo>
                <a:lnTo>
                  <a:pt x="1708" y="2322"/>
                </a:lnTo>
                <a:lnTo>
                  <a:pt x="1696" y="2368"/>
                </a:lnTo>
                <a:lnTo>
                  <a:pt x="1680" y="2414"/>
                </a:lnTo>
                <a:lnTo>
                  <a:pt x="1666" y="2460"/>
                </a:lnTo>
                <a:lnTo>
                  <a:pt x="1650" y="2504"/>
                </a:lnTo>
                <a:lnTo>
                  <a:pt x="1614" y="2590"/>
                </a:lnTo>
                <a:lnTo>
                  <a:pt x="1576" y="2672"/>
                </a:lnTo>
                <a:lnTo>
                  <a:pt x="1576" y="2672"/>
                </a:lnTo>
                <a:lnTo>
                  <a:pt x="1552" y="2720"/>
                </a:lnTo>
                <a:lnTo>
                  <a:pt x="1540" y="2742"/>
                </a:lnTo>
                <a:lnTo>
                  <a:pt x="1528" y="2760"/>
                </a:lnTo>
                <a:lnTo>
                  <a:pt x="1528" y="2760"/>
                </a:lnTo>
                <a:lnTo>
                  <a:pt x="1526" y="2762"/>
                </a:lnTo>
                <a:lnTo>
                  <a:pt x="1520" y="2764"/>
                </a:lnTo>
                <a:lnTo>
                  <a:pt x="1502" y="2770"/>
                </a:lnTo>
                <a:lnTo>
                  <a:pt x="1464" y="2780"/>
                </a:lnTo>
                <a:lnTo>
                  <a:pt x="1464" y="2780"/>
                </a:lnTo>
                <a:lnTo>
                  <a:pt x="1222" y="2842"/>
                </a:lnTo>
                <a:lnTo>
                  <a:pt x="984" y="2902"/>
                </a:lnTo>
                <a:lnTo>
                  <a:pt x="984" y="2902"/>
                </a:lnTo>
                <a:lnTo>
                  <a:pt x="916" y="2666"/>
                </a:lnTo>
                <a:lnTo>
                  <a:pt x="884" y="2552"/>
                </a:lnTo>
                <a:lnTo>
                  <a:pt x="854" y="2428"/>
                </a:lnTo>
                <a:lnTo>
                  <a:pt x="854" y="2428"/>
                </a:lnTo>
                <a:lnTo>
                  <a:pt x="844" y="2386"/>
                </a:lnTo>
                <a:lnTo>
                  <a:pt x="844" y="2386"/>
                </a:lnTo>
                <a:lnTo>
                  <a:pt x="874" y="2328"/>
                </a:lnTo>
                <a:lnTo>
                  <a:pt x="900" y="2268"/>
                </a:lnTo>
                <a:lnTo>
                  <a:pt x="924" y="2202"/>
                </a:lnTo>
                <a:lnTo>
                  <a:pt x="946" y="2134"/>
                </a:lnTo>
                <a:lnTo>
                  <a:pt x="964" y="2064"/>
                </a:lnTo>
                <a:lnTo>
                  <a:pt x="978" y="1994"/>
                </a:lnTo>
                <a:lnTo>
                  <a:pt x="982" y="1958"/>
                </a:lnTo>
                <a:lnTo>
                  <a:pt x="986" y="1922"/>
                </a:lnTo>
                <a:lnTo>
                  <a:pt x="988" y="1886"/>
                </a:lnTo>
                <a:lnTo>
                  <a:pt x="988" y="1850"/>
                </a:lnTo>
                <a:lnTo>
                  <a:pt x="988" y="1850"/>
                </a:lnTo>
                <a:lnTo>
                  <a:pt x="986" y="1798"/>
                </a:lnTo>
                <a:lnTo>
                  <a:pt x="982" y="1746"/>
                </a:lnTo>
                <a:lnTo>
                  <a:pt x="976" y="1694"/>
                </a:lnTo>
                <a:lnTo>
                  <a:pt x="968" y="1644"/>
                </a:lnTo>
                <a:lnTo>
                  <a:pt x="956" y="1594"/>
                </a:lnTo>
                <a:lnTo>
                  <a:pt x="942" y="1546"/>
                </a:lnTo>
                <a:lnTo>
                  <a:pt x="926" y="1498"/>
                </a:lnTo>
                <a:lnTo>
                  <a:pt x="910" y="1452"/>
                </a:lnTo>
                <a:lnTo>
                  <a:pt x="890" y="1406"/>
                </a:lnTo>
                <a:lnTo>
                  <a:pt x="868" y="1362"/>
                </a:lnTo>
                <a:lnTo>
                  <a:pt x="844" y="1320"/>
                </a:lnTo>
                <a:lnTo>
                  <a:pt x="820" y="1278"/>
                </a:lnTo>
                <a:lnTo>
                  <a:pt x="794" y="1238"/>
                </a:lnTo>
                <a:lnTo>
                  <a:pt x="766" y="1200"/>
                </a:lnTo>
                <a:lnTo>
                  <a:pt x="736" y="1162"/>
                </a:lnTo>
                <a:lnTo>
                  <a:pt x="706" y="1128"/>
                </a:lnTo>
                <a:lnTo>
                  <a:pt x="706" y="1128"/>
                </a:lnTo>
                <a:lnTo>
                  <a:pt x="672" y="1092"/>
                </a:lnTo>
                <a:lnTo>
                  <a:pt x="638" y="1060"/>
                </a:lnTo>
                <a:lnTo>
                  <a:pt x="602" y="1028"/>
                </a:lnTo>
                <a:lnTo>
                  <a:pt x="566" y="1000"/>
                </a:lnTo>
                <a:lnTo>
                  <a:pt x="526" y="972"/>
                </a:lnTo>
                <a:lnTo>
                  <a:pt x="486" y="944"/>
                </a:lnTo>
                <a:lnTo>
                  <a:pt x="446" y="920"/>
                </a:lnTo>
                <a:lnTo>
                  <a:pt x="402" y="898"/>
                </a:lnTo>
                <a:lnTo>
                  <a:pt x="358" y="878"/>
                </a:lnTo>
                <a:lnTo>
                  <a:pt x="312" y="858"/>
                </a:lnTo>
                <a:lnTo>
                  <a:pt x="266" y="842"/>
                </a:lnTo>
                <a:lnTo>
                  <a:pt x="218" y="826"/>
                </a:lnTo>
                <a:lnTo>
                  <a:pt x="168" y="812"/>
                </a:lnTo>
                <a:lnTo>
                  <a:pt x="118" y="802"/>
                </a:lnTo>
                <a:lnTo>
                  <a:pt x="66" y="792"/>
                </a:lnTo>
                <a:lnTo>
                  <a:pt x="14" y="786"/>
                </a:lnTo>
                <a:lnTo>
                  <a:pt x="14" y="786"/>
                </a:lnTo>
                <a:lnTo>
                  <a:pt x="10" y="784"/>
                </a:lnTo>
                <a:lnTo>
                  <a:pt x="10" y="784"/>
                </a:lnTo>
                <a:lnTo>
                  <a:pt x="14" y="778"/>
                </a:lnTo>
                <a:lnTo>
                  <a:pt x="26" y="764"/>
                </a:lnTo>
                <a:lnTo>
                  <a:pt x="26" y="764"/>
                </a:lnTo>
                <a:lnTo>
                  <a:pt x="116" y="676"/>
                </a:lnTo>
                <a:lnTo>
                  <a:pt x="208" y="588"/>
                </a:lnTo>
                <a:lnTo>
                  <a:pt x="302" y="498"/>
                </a:lnTo>
                <a:lnTo>
                  <a:pt x="346" y="452"/>
                </a:lnTo>
                <a:lnTo>
                  <a:pt x="388" y="408"/>
                </a:lnTo>
                <a:lnTo>
                  <a:pt x="388" y="408"/>
                </a:lnTo>
                <a:lnTo>
                  <a:pt x="292" y="304"/>
                </a:lnTo>
                <a:lnTo>
                  <a:pt x="192" y="202"/>
                </a:lnTo>
                <a:lnTo>
                  <a:pt x="94" y="102"/>
                </a:lnTo>
                <a:lnTo>
                  <a:pt x="0" y="0"/>
                </a:lnTo>
                <a:lnTo>
                  <a:pt x="0" y="0"/>
                </a:lnTo>
                <a:lnTo>
                  <a:pt x="100" y="8"/>
                </a:lnTo>
                <a:lnTo>
                  <a:pt x="198" y="22"/>
                </a:lnTo>
                <a:lnTo>
                  <a:pt x="290" y="38"/>
                </a:lnTo>
                <a:lnTo>
                  <a:pt x="380" y="58"/>
                </a:lnTo>
                <a:lnTo>
                  <a:pt x="468" y="82"/>
                </a:lnTo>
                <a:lnTo>
                  <a:pt x="552" y="108"/>
                </a:lnTo>
                <a:lnTo>
                  <a:pt x="632" y="140"/>
                </a:lnTo>
                <a:lnTo>
                  <a:pt x="710" y="174"/>
                </a:lnTo>
                <a:lnTo>
                  <a:pt x="784" y="210"/>
                </a:lnTo>
                <a:lnTo>
                  <a:pt x="856" y="250"/>
                </a:lnTo>
                <a:lnTo>
                  <a:pt x="926" y="294"/>
                </a:lnTo>
                <a:lnTo>
                  <a:pt x="992" y="338"/>
                </a:lnTo>
                <a:lnTo>
                  <a:pt x="1056" y="386"/>
                </a:lnTo>
                <a:lnTo>
                  <a:pt x="1118" y="436"/>
                </a:lnTo>
                <a:lnTo>
                  <a:pt x="1176" y="488"/>
                </a:lnTo>
                <a:lnTo>
                  <a:pt x="1232" y="544"/>
                </a:lnTo>
                <a:lnTo>
                  <a:pt x="1232" y="544"/>
                </a:lnTo>
                <a:lnTo>
                  <a:pt x="1286" y="600"/>
                </a:lnTo>
                <a:lnTo>
                  <a:pt x="1340" y="660"/>
                </a:lnTo>
                <a:lnTo>
                  <a:pt x="1390" y="720"/>
                </a:lnTo>
                <a:lnTo>
                  <a:pt x="1436" y="786"/>
                </a:lnTo>
                <a:lnTo>
                  <a:pt x="1482" y="852"/>
                </a:lnTo>
                <a:lnTo>
                  <a:pt x="1524" y="922"/>
                </a:lnTo>
                <a:lnTo>
                  <a:pt x="1564" y="996"/>
                </a:lnTo>
                <a:lnTo>
                  <a:pt x="1600" y="1072"/>
                </a:lnTo>
                <a:lnTo>
                  <a:pt x="1634" y="1150"/>
                </a:lnTo>
                <a:lnTo>
                  <a:pt x="1664" y="1232"/>
                </a:lnTo>
                <a:lnTo>
                  <a:pt x="1692" y="1318"/>
                </a:lnTo>
                <a:lnTo>
                  <a:pt x="1716" y="1406"/>
                </a:lnTo>
                <a:lnTo>
                  <a:pt x="1734" y="1496"/>
                </a:lnTo>
                <a:lnTo>
                  <a:pt x="1750" y="1590"/>
                </a:lnTo>
                <a:lnTo>
                  <a:pt x="1762" y="1688"/>
                </a:lnTo>
                <a:lnTo>
                  <a:pt x="1770" y="1788"/>
                </a:lnTo>
                <a:lnTo>
                  <a:pt x="1770" y="1908"/>
                </a:lnTo>
                <a:close/>
              </a:path>
            </a:pathLst>
          </a:custGeom>
          <a:solidFill>
            <a:srgbClr val="6699CC"/>
          </a:solidFill>
          <a:ln>
            <a:noFill/>
          </a:ln>
          <a:effectLst/>
          <a:scene3d>
            <a:camera prst="orthographicFront"/>
            <a:lightRig rig="threePt" dir="t"/>
          </a:scene3d>
          <a:sp3d contourW="12700">
            <a:contourClr>
              <a:srgbClr val="666666"/>
            </a:contourClr>
          </a:sp3d>
          <a:extLst/>
        </p:spPr>
        <p:txBody>
          <a:bodyPr vert="horz" wrap="square" lIns="91440" tIns="45720" rIns="91440" bIns="45720" numCol="1" anchor="ctr" anchorCtr="0" compatLnSpc="1">
            <a:prstTxWarp prst="textNoShape">
              <a:avLst/>
            </a:prstTxWarp>
          </a:bodyPr>
          <a:lstStyle/>
          <a:p>
            <a:endParaRPr lang="en-US" dirty="0"/>
          </a:p>
        </p:txBody>
      </p:sp>
      <p:sp>
        <p:nvSpPr>
          <p:cNvPr id="17" name="Green">
            <a:hlinkClick r:id="rId5" action="ppaction://hlinksldjump"/>
          </p:cNvPr>
          <p:cNvSpPr>
            <a:spLocks/>
          </p:cNvSpPr>
          <p:nvPr/>
        </p:nvSpPr>
        <p:spPr bwMode="auto">
          <a:xfrm rot="19538694">
            <a:off x="3135914" y="4001942"/>
            <a:ext cx="1592526" cy="1926144"/>
          </a:xfrm>
          <a:custGeom>
            <a:avLst/>
            <a:gdLst>
              <a:gd name="T0" fmla="*/ 1690 w 2234"/>
              <a:gd name="T1" fmla="*/ 8 h 2702"/>
              <a:gd name="T2" fmla="*/ 1404 w 2234"/>
              <a:gd name="T3" fmla="*/ 58 h 2702"/>
              <a:gd name="T4" fmla="*/ 1148 w 2234"/>
              <a:gd name="T5" fmla="*/ 142 h 2702"/>
              <a:gd name="T6" fmla="*/ 922 w 2234"/>
              <a:gd name="T7" fmla="*/ 252 h 2702"/>
              <a:gd name="T8" fmla="*/ 722 w 2234"/>
              <a:gd name="T9" fmla="*/ 388 h 2702"/>
              <a:gd name="T10" fmla="*/ 546 w 2234"/>
              <a:gd name="T11" fmla="*/ 544 h 2702"/>
              <a:gd name="T12" fmla="*/ 446 w 2234"/>
              <a:gd name="T13" fmla="*/ 652 h 2702"/>
              <a:gd name="T14" fmla="*/ 310 w 2234"/>
              <a:gd name="T15" fmla="*/ 830 h 2702"/>
              <a:gd name="T16" fmla="*/ 192 w 2234"/>
              <a:gd name="T17" fmla="*/ 1032 h 2702"/>
              <a:gd name="T18" fmla="*/ 98 w 2234"/>
              <a:gd name="T19" fmla="*/ 1258 h 2702"/>
              <a:gd name="T20" fmla="*/ 34 w 2234"/>
              <a:gd name="T21" fmla="*/ 1508 h 2702"/>
              <a:gd name="T22" fmla="*/ 10 w 2234"/>
              <a:gd name="T23" fmla="*/ 1690 h 2702"/>
              <a:gd name="T24" fmla="*/ 2 w 2234"/>
              <a:gd name="T25" fmla="*/ 1802 h 2702"/>
              <a:gd name="T26" fmla="*/ 0 w 2234"/>
              <a:gd name="T27" fmla="*/ 1912 h 2702"/>
              <a:gd name="T28" fmla="*/ 10 w 2234"/>
              <a:gd name="T29" fmla="*/ 2026 h 2702"/>
              <a:gd name="T30" fmla="*/ 34 w 2234"/>
              <a:gd name="T31" fmla="*/ 2190 h 2702"/>
              <a:gd name="T32" fmla="*/ 70 w 2234"/>
              <a:gd name="T33" fmla="*/ 2342 h 2702"/>
              <a:gd name="T34" fmla="*/ 114 w 2234"/>
              <a:gd name="T35" fmla="*/ 2486 h 2702"/>
              <a:gd name="T36" fmla="*/ 168 w 2234"/>
              <a:gd name="T37" fmla="*/ 2618 h 2702"/>
              <a:gd name="T38" fmla="*/ 210 w 2234"/>
              <a:gd name="T39" fmla="*/ 2702 h 2702"/>
              <a:gd name="T40" fmla="*/ 470 w 2234"/>
              <a:gd name="T41" fmla="*/ 2194 h 2702"/>
              <a:gd name="T42" fmla="*/ 770 w 2234"/>
              <a:gd name="T43" fmla="*/ 2276 h 2702"/>
              <a:gd name="T44" fmla="*/ 892 w 2234"/>
              <a:gd name="T45" fmla="*/ 2316 h 2702"/>
              <a:gd name="T46" fmla="*/ 850 w 2234"/>
              <a:gd name="T47" fmla="*/ 2208 h 2702"/>
              <a:gd name="T48" fmla="*/ 802 w 2234"/>
              <a:gd name="T49" fmla="*/ 2032 h 2702"/>
              <a:gd name="T50" fmla="*/ 784 w 2234"/>
              <a:gd name="T51" fmla="*/ 1850 h 2702"/>
              <a:gd name="T52" fmla="*/ 792 w 2234"/>
              <a:gd name="T53" fmla="*/ 1734 h 2702"/>
              <a:gd name="T54" fmla="*/ 824 w 2234"/>
              <a:gd name="T55" fmla="*/ 1572 h 2702"/>
              <a:gd name="T56" fmla="*/ 878 w 2234"/>
              <a:gd name="T57" fmla="*/ 1424 h 2702"/>
              <a:gd name="T58" fmla="*/ 948 w 2234"/>
              <a:gd name="T59" fmla="*/ 1290 h 2702"/>
              <a:gd name="T60" fmla="*/ 1034 w 2234"/>
              <a:gd name="T61" fmla="*/ 1170 h 2702"/>
              <a:gd name="T62" fmla="*/ 1098 w 2234"/>
              <a:gd name="T63" fmla="*/ 1100 h 2702"/>
              <a:gd name="T64" fmla="*/ 1192 w 2234"/>
              <a:gd name="T65" fmla="*/ 1018 h 2702"/>
              <a:gd name="T66" fmla="*/ 1298 w 2234"/>
              <a:gd name="T67" fmla="*/ 944 h 2702"/>
              <a:gd name="T68" fmla="*/ 1416 w 2234"/>
              <a:gd name="T69" fmla="*/ 880 h 2702"/>
              <a:gd name="T70" fmla="*/ 1546 w 2234"/>
              <a:gd name="T71" fmla="*/ 832 h 2702"/>
              <a:gd name="T72" fmla="*/ 1688 w 2234"/>
              <a:gd name="T73" fmla="*/ 800 h 2702"/>
              <a:gd name="T74" fmla="*/ 1770 w 2234"/>
              <a:gd name="T75" fmla="*/ 790 h 2702"/>
              <a:gd name="T76" fmla="*/ 1844 w 2234"/>
              <a:gd name="T77" fmla="*/ 784 h 2702"/>
              <a:gd name="T78" fmla="*/ 1896 w 2234"/>
              <a:gd name="T79" fmla="*/ 742 h 2702"/>
              <a:gd name="T80" fmla="*/ 2090 w 2234"/>
              <a:gd name="T81" fmla="*/ 552 h 2702"/>
              <a:gd name="T82" fmla="*/ 2136 w 2234"/>
              <a:gd name="T83" fmla="*/ 308 h 2702"/>
              <a:gd name="T84" fmla="*/ 1838 w 2234"/>
              <a:gd name="T85" fmla="*/ 0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4" h="2702">
                <a:moveTo>
                  <a:pt x="1794" y="0"/>
                </a:moveTo>
                <a:lnTo>
                  <a:pt x="1794" y="0"/>
                </a:lnTo>
                <a:lnTo>
                  <a:pt x="1690" y="8"/>
                </a:lnTo>
                <a:lnTo>
                  <a:pt x="1592" y="20"/>
                </a:lnTo>
                <a:lnTo>
                  <a:pt x="1496" y="38"/>
                </a:lnTo>
                <a:lnTo>
                  <a:pt x="1404" y="58"/>
                </a:lnTo>
                <a:lnTo>
                  <a:pt x="1316" y="82"/>
                </a:lnTo>
                <a:lnTo>
                  <a:pt x="1230" y="110"/>
                </a:lnTo>
                <a:lnTo>
                  <a:pt x="1148" y="142"/>
                </a:lnTo>
                <a:lnTo>
                  <a:pt x="1070" y="176"/>
                </a:lnTo>
                <a:lnTo>
                  <a:pt x="994" y="212"/>
                </a:lnTo>
                <a:lnTo>
                  <a:pt x="922" y="252"/>
                </a:lnTo>
                <a:lnTo>
                  <a:pt x="852" y="296"/>
                </a:lnTo>
                <a:lnTo>
                  <a:pt x="786" y="340"/>
                </a:lnTo>
                <a:lnTo>
                  <a:pt x="722" y="388"/>
                </a:lnTo>
                <a:lnTo>
                  <a:pt x="660" y="438"/>
                </a:lnTo>
                <a:lnTo>
                  <a:pt x="602" y="490"/>
                </a:lnTo>
                <a:lnTo>
                  <a:pt x="546" y="544"/>
                </a:lnTo>
                <a:lnTo>
                  <a:pt x="546" y="544"/>
                </a:lnTo>
                <a:lnTo>
                  <a:pt x="496" y="596"/>
                </a:lnTo>
                <a:lnTo>
                  <a:pt x="446" y="652"/>
                </a:lnTo>
                <a:lnTo>
                  <a:pt x="400" y="708"/>
                </a:lnTo>
                <a:lnTo>
                  <a:pt x="354" y="768"/>
                </a:lnTo>
                <a:lnTo>
                  <a:pt x="310" y="830"/>
                </a:lnTo>
                <a:lnTo>
                  <a:pt x="268" y="894"/>
                </a:lnTo>
                <a:lnTo>
                  <a:pt x="230" y="962"/>
                </a:lnTo>
                <a:lnTo>
                  <a:pt x="192" y="1032"/>
                </a:lnTo>
                <a:lnTo>
                  <a:pt x="158" y="1104"/>
                </a:lnTo>
                <a:lnTo>
                  <a:pt x="128" y="1180"/>
                </a:lnTo>
                <a:lnTo>
                  <a:pt x="98" y="1258"/>
                </a:lnTo>
                <a:lnTo>
                  <a:pt x="74" y="1338"/>
                </a:lnTo>
                <a:lnTo>
                  <a:pt x="52" y="1422"/>
                </a:lnTo>
                <a:lnTo>
                  <a:pt x="34" y="1508"/>
                </a:lnTo>
                <a:lnTo>
                  <a:pt x="20" y="1598"/>
                </a:lnTo>
                <a:lnTo>
                  <a:pt x="10" y="1690"/>
                </a:lnTo>
                <a:lnTo>
                  <a:pt x="10" y="1690"/>
                </a:lnTo>
                <a:lnTo>
                  <a:pt x="6" y="1742"/>
                </a:lnTo>
                <a:lnTo>
                  <a:pt x="2" y="1802"/>
                </a:lnTo>
                <a:lnTo>
                  <a:pt x="2" y="1802"/>
                </a:lnTo>
                <a:lnTo>
                  <a:pt x="0" y="1840"/>
                </a:lnTo>
                <a:lnTo>
                  <a:pt x="0" y="1874"/>
                </a:lnTo>
                <a:lnTo>
                  <a:pt x="0" y="1912"/>
                </a:lnTo>
                <a:lnTo>
                  <a:pt x="0" y="1912"/>
                </a:lnTo>
                <a:lnTo>
                  <a:pt x="4" y="1970"/>
                </a:lnTo>
                <a:lnTo>
                  <a:pt x="10" y="2026"/>
                </a:lnTo>
                <a:lnTo>
                  <a:pt x="18" y="2082"/>
                </a:lnTo>
                <a:lnTo>
                  <a:pt x="26" y="2136"/>
                </a:lnTo>
                <a:lnTo>
                  <a:pt x="34" y="2190"/>
                </a:lnTo>
                <a:lnTo>
                  <a:pt x="44" y="2242"/>
                </a:lnTo>
                <a:lnTo>
                  <a:pt x="56" y="2292"/>
                </a:lnTo>
                <a:lnTo>
                  <a:pt x="70" y="2342"/>
                </a:lnTo>
                <a:lnTo>
                  <a:pt x="82" y="2392"/>
                </a:lnTo>
                <a:lnTo>
                  <a:pt x="98" y="2438"/>
                </a:lnTo>
                <a:lnTo>
                  <a:pt x="114" y="2486"/>
                </a:lnTo>
                <a:lnTo>
                  <a:pt x="132" y="2530"/>
                </a:lnTo>
                <a:lnTo>
                  <a:pt x="150" y="2574"/>
                </a:lnTo>
                <a:lnTo>
                  <a:pt x="168" y="2618"/>
                </a:lnTo>
                <a:lnTo>
                  <a:pt x="190" y="2660"/>
                </a:lnTo>
                <a:lnTo>
                  <a:pt x="210" y="2702"/>
                </a:lnTo>
                <a:lnTo>
                  <a:pt x="210" y="2702"/>
                </a:lnTo>
                <a:lnTo>
                  <a:pt x="362" y="2166"/>
                </a:lnTo>
                <a:lnTo>
                  <a:pt x="362" y="2166"/>
                </a:lnTo>
                <a:lnTo>
                  <a:pt x="470" y="2194"/>
                </a:lnTo>
                <a:lnTo>
                  <a:pt x="570" y="2222"/>
                </a:lnTo>
                <a:lnTo>
                  <a:pt x="770" y="2276"/>
                </a:lnTo>
                <a:lnTo>
                  <a:pt x="770" y="2276"/>
                </a:lnTo>
                <a:lnTo>
                  <a:pt x="834" y="2294"/>
                </a:lnTo>
                <a:lnTo>
                  <a:pt x="864" y="2304"/>
                </a:lnTo>
                <a:lnTo>
                  <a:pt x="892" y="2316"/>
                </a:lnTo>
                <a:lnTo>
                  <a:pt x="892" y="2316"/>
                </a:lnTo>
                <a:lnTo>
                  <a:pt x="870" y="2262"/>
                </a:lnTo>
                <a:lnTo>
                  <a:pt x="850" y="2208"/>
                </a:lnTo>
                <a:lnTo>
                  <a:pt x="830" y="2150"/>
                </a:lnTo>
                <a:lnTo>
                  <a:pt x="814" y="2092"/>
                </a:lnTo>
                <a:lnTo>
                  <a:pt x="802" y="2032"/>
                </a:lnTo>
                <a:lnTo>
                  <a:pt x="792" y="1972"/>
                </a:lnTo>
                <a:lnTo>
                  <a:pt x="786" y="1910"/>
                </a:lnTo>
                <a:lnTo>
                  <a:pt x="784" y="1850"/>
                </a:lnTo>
                <a:lnTo>
                  <a:pt x="784" y="1850"/>
                </a:lnTo>
                <a:lnTo>
                  <a:pt x="788" y="1792"/>
                </a:lnTo>
                <a:lnTo>
                  <a:pt x="792" y="1734"/>
                </a:lnTo>
                <a:lnTo>
                  <a:pt x="800" y="1678"/>
                </a:lnTo>
                <a:lnTo>
                  <a:pt x="810" y="1624"/>
                </a:lnTo>
                <a:lnTo>
                  <a:pt x="824" y="1572"/>
                </a:lnTo>
                <a:lnTo>
                  <a:pt x="840" y="1522"/>
                </a:lnTo>
                <a:lnTo>
                  <a:pt x="858" y="1472"/>
                </a:lnTo>
                <a:lnTo>
                  <a:pt x="878" y="1424"/>
                </a:lnTo>
                <a:lnTo>
                  <a:pt x="900" y="1376"/>
                </a:lnTo>
                <a:lnTo>
                  <a:pt x="924" y="1332"/>
                </a:lnTo>
                <a:lnTo>
                  <a:pt x="948" y="1290"/>
                </a:lnTo>
                <a:lnTo>
                  <a:pt x="976" y="1248"/>
                </a:lnTo>
                <a:lnTo>
                  <a:pt x="1004" y="1208"/>
                </a:lnTo>
                <a:lnTo>
                  <a:pt x="1034" y="1170"/>
                </a:lnTo>
                <a:lnTo>
                  <a:pt x="1066" y="1134"/>
                </a:lnTo>
                <a:lnTo>
                  <a:pt x="1098" y="1100"/>
                </a:lnTo>
                <a:lnTo>
                  <a:pt x="1098" y="1100"/>
                </a:lnTo>
                <a:lnTo>
                  <a:pt x="1128" y="1072"/>
                </a:lnTo>
                <a:lnTo>
                  <a:pt x="1160" y="1044"/>
                </a:lnTo>
                <a:lnTo>
                  <a:pt x="1192" y="1018"/>
                </a:lnTo>
                <a:lnTo>
                  <a:pt x="1226" y="992"/>
                </a:lnTo>
                <a:lnTo>
                  <a:pt x="1262" y="966"/>
                </a:lnTo>
                <a:lnTo>
                  <a:pt x="1298" y="944"/>
                </a:lnTo>
                <a:lnTo>
                  <a:pt x="1336" y="922"/>
                </a:lnTo>
                <a:lnTo>
                  <a:pt x="1374" y="900"/>
                </a:lnTo>
                <a:lnTo>
                  <a:pt x="1416" y="880"/>
                </a:lnTo>
                <a:lnTo>
                  <a:pt x="1458" y="864"/>
                </a:lnTo>
                <a:lnTo>
                  <a:pt x="1500" y="846"/>
                </a:lnTo>
                <a:lnTo>
                  <a:pt x="1546" y="832"/>
                </a:lnTo>
                <a:lnTo>
                  <a:pt x="1592" y="820"/>
                </a:lnTo>
                <a:lnTo>
                  <a:pt x="1640" y="808"/>
                </a:lnTo>
                <a:lnTo>
                  <a:pt x="1688" y="800"/>
                </a:lnTo>
                <a:lnTo>
                  <a:pt x="1740" y="792"/>
                </a:lnTo>
                <a:lnTo>
                  <a:pt x="1740" y="792"/>
                </a:lnTo>
                <a:lnTo>
                  <a:pt x="1770" y="790"/>
                </a:lnTo>
                <a:lnTo>
                  <a:pt x="1802" y="788"/>
                </a:lnTo>
                <a:lnTo>
                  <a:pt x="1830" y="786"/>
                </a:lnTo>
                <a:lnTo>
                  <a:pt x="1844" y="784"/>
                </a:lnTo>
                <a:lnTo>
                  <a:pt x="1844" y="784"/>
                </a:lnTo>
                <a:lnTo>
                  <a:pt x="1868" y="766"/>
                </a:lnTo>
                <a:lnTo>
                  <a:pt x="1896" y="742"/>
                </a:lnTo>
                <a:lnTo>
                  <a:pt x="1946" y="694"/>
                </a:lnTo>
                <a:lnTo>
                  <a:pt x="1946" y="694"/>
                </a:lnTo>
                <a:lnTo>
                  <a:pt x="2090" y="552"/>
                </a:lnTo>
                <a:lnTo>
                  <a:pt x="2234" y="414"/>
                </a:lnTo>
                <a:lnTo>
                  <a:pt x="2234" y="414"/>
                </a:lnTo>
                <a:lnTo>
                  <a:pt x="2136" y="308"/>
                </a:lnTo>
                <a:lnTo>
                  <a:pt x="2036" y="206"/>
                </a:lnTo>
                <a:lnTo>
                  <a:pt x="1936" y="104"/>
                </a:lnTo>
                <a:lnTo>
                  <a:pt x="1838" y="0"/>
                </a:lnTo>
                <a:lnTo>
                  <a:pt x="1794" y="0"/>
                </a:lnTo>
                <a:close/>
              </a:path>
            </a:pathLst>
          </a:custGeom>
          <a:solidFill>
            <a:srgbClr val="6699CC"/>
          </a:solidFill>
          <a:ln>
            <a:noFill/>
          </a:ln>
          <a:effectLst/>
          <a:scene3d>
            <a:camera prst="orthographicFront"/>
            <a:lightRig rig="threePt" dir="t"/>
          </a:scene3d>
          <a:sp3d extrusionH="6350" contourW="12700">
            <a:bevelB/>
            <a:contourClr>
              <a:srgbClr val="666666"/>
            </a:contourClr>
          </a:sp3d>
          <a:extLst/>
        </p:spPr>
        <p:txBody>
          <a:bodyPr vert="horz" wrap="square" lIns="91440" tIns="45720" rIns="91440" bIns="45720" numCol="1" anchor="t" anchorCtr="0" compatLnSpc="1">
            <a:prstTxWarp prst="textNoShape">
              <a:avLst/>
            </a:prstTxWarp>
          </a:bodyPr>
          <a:lstStyle/>
          <a:p>
            <a:endParaRPr lang="en-US" dirty="0"/>
          </a:p>
        </p:txBody>
      </p:sp>
      <p:pic>
        <p:nvPicPr>
          <p:cNvPr id="18" name="Grafik 17" descr="qwwwwwwww.png"/>
          <p:cNvPicPr>
            <a:picLocks noChangeAspect="1"/>
          </p:cNvPicPr>
          <p:nvPr/>
        </p:nvPicPr>
        <p:blipFill>
          <a:blip r:embed="rId6" cstate="print"/>
          <a:srcRect l="31100" t="27950" r="31100" b="34250"/>
          <a:stretch>
            <a:fillRect/>
          </a:stretch>
        </p:blipFill>
        <p:spPr>
          <a:xfrm>
            <a:off x="3852693" y="4229512"/>
            <a:ext cx="1440000" cy="1440000"/>
          </a:xfrm>
          <a:prstGeom prst="rect">
            <a:avLst/>
          </a:prstGeom>
        </p:spPr>
      </p:pic>
      <p:sp>
        <p:nvSpPr>
          <p:cNvPr id="21" name="Pfeil nach unten 20"/>
          <p:cNvSpPr/>
          <p:nvPr/>
        </p:nvSpPr>
        <p:spPr bwMode="auto">
          <a:xfrm>
            <a:off x="4345090" y="2715612"/>
            <a:ext cx="432048" cy="504056"/>
          </a:xfrm>
          <a:prstGeom prst="downArrow">
            <a:avLst/>
          </a:prstGeom>
          <a:solidFill>
            <a:srgbClr val="6699CC"/>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2" name="Grafik 21" descr="yxyx1.png"/>
          <p:cNvPicPr>
            <a:picLocks noChangeAspect="1"/>
          </p:cNvPicPr>
          <p:nvPr/>
        </p:nvPicPr>
        <p:blipFill>
          <a:blip r:embed="rId7" cstate="print"/>
          <a:stretch>
            <a:fillRect/>
          </a:stretch>
        </p:blipFill>
        <p:spPr>
          <a:xfrm>
            <a:off x="5757513" y="836712"/>
            <a:ext cx="1202105" cy="1195536"/>
          </a:xfrm>
          <a:prstGeom prst="rect">
            <a:avLst/>
          </a:prstGeom>
        </p:spPr>
      </p:pic>
      <p:sp>
        <p:nvSpPr>
          <p:cNvPr id="23" name="Textfeld 22"/>
          <p:cNvSpPr txBox="1"/>
          <p:nvPr/>
        </p:nvSpPr>
        <p:spPr>
          <a:xfrm rot="2700646">
            <a:off x="5984596" y="1196749"/>
            <a:ext cx="1013827" cy="261610"/>
          </a:xfrm>
          <a:prstGeom prst="rect">
            <a:avLst/>
          </a:prstGeom>
          <a:noFill/>
        </p:spPr>
        <p:txBody>
          <a:bodyPr wrap="square" rtlCol="0">
            <a:spAutoFit/>
          </a:bodyPr>
          <a:lstStyle/>
          <a:p>
            <a:pPr algn="ctr"/>
            <a:r>
              <a:rPr lang="de-DE" sz="1100" b="1" smtClean="0">
                <a:solidFill>
                  <a:schemeClr val="bg2"/>
                </a:solidFill>
              </a:rPr>
              <a:t>Version 3.0</a:t>
            </a:r>
            <a:endParaRPr lang="de-DE" sz="1100" b="1">
              <a:solidFill>
                <a:schemeClr val="bg2"/>
              </a:solidFill>
            </a:endParaRPr>
          </a:p>
        </p:txBody>
      </p:sp>
      <p:pic>
        <p:nvPicPr>
          <p:cNvPr id="28" name="Grafik 27" descr="1datacontent.png"/>
          <p:cNvPicPr>
            <a:picLocks noChangeAspect="1"/>
          </p:cNvPicPr>
          <p:nvPr/>
        </p:nvPicPr>
        <p:blipFill>
          <a:blip r:embed="rId8" cstate="print"/>
          <a:srcRect r="52363"/>
          <a:stretch>
            <a:fillRect/>
          </a:stretch>
        </p:blipFill>
        <p:spPr>
          <a:xfrm>
            <a:off x="658900" y="4463078"/>
            <a:ext cx="2400932" cy="1260000"/>
          </a:xfrm>
          <a:prstGeom prst="rect">
            <a:avLst/>
          </a:prstGeom>
        </p:spPr>
      </p:pic>
      <p:pic>
        <p:nvPicPr>
          <p:cNvPr id="29" name="Grafik 28" descr="1dataformat.png"/>
          <p:cNvPicPr>
            <a:picLocks noChangeAspect="1"/>
          </p:cNvPicPr>
          <p:nvPr/>
        </p:nvPicPr>
        <p:blipFill>
          <a:blip r:embed="rId9" cstate="print"/>
          <a:srcRect r="52362"/>
          <a:stretch>
            <a:fillRect/>
          </a:stretch>
        </p:blipFill>
        <p:spPr>
          <a:xfrm>
            <a:off x="5627452" y="3393136"/>
            <a:ext cx="2400932" cy="1260000"/>
          </a:xfrm>
          <a:prstGeom prst="rect">
            <a:avLst/>
          </a:prstGeom>
        </p:spPr>
      </p:pic>
      <p:pic>
        <p:nvPicPr>
          <p:cNvPr id="30" name="Grafik 29" descr="1unikeyval.png"/>
          <p:cNvPicPr>
            <a:picLocks noChangeAspect="1"/>
          </p:cNvPicPr>
          <p:nvPr/>
        </p:nvPicPr>
        <p:blipFill>
          <a:blip r:embed="rId10" cstate="print"/>
          <a:srcRect r="52363"/>
          <a:stretch>
            <a:fillRect/>
          </a:stretch>
        </p:blipFill>
        <p:spPr>
          <a:xfrm>
            <a:off x="5796136" y="5399182"/>
            <a:ext cx="2400932" cy="1260000"/>
          </a:xfrm>
          <a:prstGeom prst="rect">
            <a:avLst/>
          </a:prstGeom>
        </p:spPr>
      </p:pic>
      <p:grpSp>
        <p:nvGrpSpPr>
          <p:cNvPr id="4" name="Gruppieren 39"/>
          <p:cNvGrpSpPr/>
          <p:nvPr/>
        </p:nvGrpSpPr>
        <p:grpSpPr>
          <a:xfrm>
            <a:off x="147600" y="3284984"/>
            <a:ext cx="8856984" cy="3240360"/>
            <a:chOff x="147600" y="3284984"/>
            <a:chExt cx="8856984" cy="3240360"/>
          </a:xfrm>
        </p:grpSpPr>
        <p:sp>
          <p:nvSpPr>
            <p:cNvPr id="62" name="Abgerundetes Rechteck 61"/>
            <p:cNvSpPr/>
            <p:nvPr/>
          </p:nvSpPr>
          <p:spPr bwMode="auto">
            <a:xfrm>
              <a:off x="147600" y="3284984"/>
              <a:ext cx="8856984" cy="3240360"/>
            </a:xfrm>
            <a:prstGeom prst="roundRect">
              <a:avLst>
                <a:gd name="adj" fmla="val 2893"/>
              </a:avLst>
            </a:prstGeom>
            <a:solidFill>
              <a:srgbClr val="333333">
                <a:alpha val="97000"/>
              </a:srgbClr>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63" name="Textfeld 62"/>
            <p:cNvSpPr txBox="1"/>
            <p:nvPr/>
          </p:nvSpPr>
          <p:spPr>
            <a:xfrm>
              <a:off x="684314" y="3490122"/>
              <a:ext cx="5832648" cy="400110"/>
            </a:xfrm>
            <a:prstGeom prst="rect">
              <a:avLst/>
            </a:prstGeom>
            <a:noFill/>
          </p:spPr>
          <p:txBody>
            <a:bodyPr wrap="square" rtlCol="0">
              <a:spAutoFit/>
            </a:bodyPr>
            <a:lstStyle/>
            <a:p>
              <a:r>
                <a:rPr lang="de-DE" b="1" smtClean="0">
                  <a:solidFill>
                    <a:schemeClr val="bg2"/>
                  </a:solidFill>
                </a:rPr>
                <a:t>Data file content</a:t>
              </a:r>
              <a:endParaRPr lang="de-DE" b="1">
                <a:solidFill>
                  <a:schemeClr val="bg2"/>
                </a:solidFill>
              </a:endParaRPr>
            </a:p>
          </p:txBody>
        </p:sp>
        <p:cxnSp>
          <p:nvCxnSpPr>
            <p:cNvPr id="64" name="Gerade Verbindung 63"/>
            <p:cNvCxnSpPr/>
            <p:nvPr/>
          </p:nvCxnSpPr>
          <p:spPr bwMode="auto">
            <a:xfrm>
              <a:off x="684314" y="3922170"/>
              <a:ext cx="7632848" cy="0"/>
            </a:xfrm>
            <a:prstGeom prst="line">
              <a:avLst/>
            </a:prstGeom>
            <a:solidFill>
              <a:schemeClr val="tx2"/>
            </a:solidFill>
            <a:ln w="22225" cap="flat" cmpd="sng" algn="ctr">
              <a:solidFill>
                <a:schemeClr val="bg2"/>
              </a:solidFill>
              <a:prstDash val="solid"/>
              <a:round/>
              <a:headEnd type="none" w="med" len="med"/>
              <a:tailEnd type="none" w="med" len="med"/>
            </a:ln>
            <a:effectLst/>
          </p:spPr>
        </p:cxnSp>
        <p:sp>
          <p:nvSpPr>
            <p:cNvPr id="65" name="Textfeld 64"/>
            <p:cNvSpPr txBox="1"/>
            <p:nvPr/>
          </p:nvSpPr>
          <p:spPr>
            <a:xfrm>
              <a:off x="756322" y="4066186"/>
              <a:ext cx="7488832" cy="738664"/>
            </a:xfrm>
            <a:prstGeom prst="rect">
              <a:avLst/>
            </a:prstGeom>
            <a:noFill/>
          </p:spPr>
          <p:txBody>
            <a:bodyPr wrap="square" rtlCol="0">
              <a:spAutoFit/>
            </a:bodyPr>
            <a:lstStyle/>
            <a:p>
              <a:r>
                <a:rPr lang="en-GB" sz="1400" smtClean="0">
                  <a:solidFill>
                    <a:schemeClr val="bg2"/>
                  </a:solidFill>
                </a:rPr>
                <a:t>German Regulation on the Accounting of Credit Institutions and Financial Institutions (Verordnung über die Rechnungslegung der Kreditinstitute und Finanzdienstleistungsinstitute – RechKredV)</a:t>
              </a:r>
              <a:endParaRPr lang="de-DE" sz="1400">
                <a:solidFill>
                  <a:schemeClr val="bg2"/>
                </a:solidFill>
              </a:endParaRPr>
            </a:p>
          </p:txBody>
        </p:sp>
        <p:sp>
          <p:nvSpPr>
            <p:cNvPr id="67" name="Textfeld 66"/>
            <p:cNvSpPr txBox="1"/>
            <p:nvPr/>
          </p:nvSpPr>
          <p:spPr>
            <a:xfrm>
              <a:off x="1790400" y="4935358"/>
              <a:ext cx="6336704" cy="338554"/>
            </a:xfrm>
            <a:prstGeom prst="rect">
              <a:avLst/>
            </a:prstGeom>
            <a:noFill/>
          </p:spPr>
          <p:txBody>
            <a:bodyPr wrap="square" rtlCol="0">
              <a:spAutoFit/>
            </a:bodyPr>
            <a:lstStyle/>
            <a:p>
              <a:r>
                <a:rPr lang="en-GB" sz="1600" smtClean="0">
                  <a:solidFill>
                    <a:schemeClr val="bg2"/>
                  </a:solidFill>
                </a:rPr>
                <a:t>“liabilities to customers” [liability item 2] in Section 21</a:t>
              </a:r>
              <a:endParaRPr lang="de-DE" sz="1600">
                <a:solidFill>
                  <a:schemeClr val="bg2"/>
                </a:solidFill>
              </a:endParaRPr>
            </a:p>
          </p:txBody>
        </p:sp>
        <p:sp>
          <p:nvSpPr>
            <p:cNvPr id="69" name="Textfeld 68"/>
            <p:cNvSpPr txBox="1"/>
            <p:nvPr/>
          </p:nvSpPr>
          <p:spPr>
            <a:xfrm>
              <a:off x="1789946" y="5658958"/>
              <a:ext cx="6336704" cy="338554"/>
            </a:xfrm>
            <a:prstGeom prst="rect">
              <a:avLst/>
            </a:prstGeom>
            <a:noFill/>
          </p:spPr>
          <p:txBody>
            <a:bodyPr wrap="square" rtlCol="0">
              <a:spAutoFit/>
            </a:bodyPr>
            <a:lstStyle/>
            <a:p>
              <a:r>
                <a:rPr lang="en-GB" sz="1600" smtClean="0">
                  <a:solidFill>
                    <a:schemeClr val="bg2"/>
                  </a:solidFill>
                </a:rPr>
                <a:t>“contingent liabilities” (liability item 1 under the line) in Section 26 </a:t>
              </a:r>
              <a:endParaRPr lang="de-DE" sz="1600">
                <a:solidFill>
                  <a:schemeClr val="bg2"/>
                </a:solidFill>
              </a:endParaRPr>
            </a:p>
          </p:txBody>
        </p:sp>
        <p:sp>
          <p:nvSpPr>
            <p:cNvPr id="70" name="Textfeld 69"/>
            <p:cNvSpPr txBox="1"/>
            <p:nvPr/>
          </p:nvSpPr>
          <p:spPr>
            <a:xfrm>
              <a:off x="1789946" y="5326888"/>
              <a:ext cx="2592288" cy="338554"/>
            </a:xfrm>
            <a:prstGeom prst="rect">
              <a:avLst/>
            </a:prstGeom>
            <a:noFill/>
          </p:spPr>
          <p:txBody>
            <a:bodyPr wrap="square" rtlCol="0">
              <a:spAutoFit/>
            </a:bodyPr>
            <a:lstStyle/>
            <a:p>
              <a:r>
                <a:rPr lang="de-DE" sz="1600" smtClean="0">
                  <a:solidFill>
                    <a:schemeClr val="bg2"/>
                  </a:solidFill>
                </a:rPr>
                <a:t>In addition:</a:t>
              </a:r>
              <a:endParaRPr lang="de-DE" sz="1600">
                <a:solidFill>
                  <a:schemeClr val="bg2"/>
                </a:solidFill>
              </a:endParaRPr>
            </a:p>
          </p:txBody>
        </p:sp>
        <p:sp>
          <p:nvSpPr>
            <p:cNvPr id="72" name="Textfeld 71"/>
            <p:cNvSpPr txBox="1"/>
            <p:nvPr/>
          </p:nvSpPr>
          <p:spPr>
            <a:xfrm>
              <a:off x="1789946" y="6033358"/>
              <a:ext cx="6336704" cy="338554"/>
            </a:xfrm>
            <a:prstGeom prst="rect">
              <a:avLst/>
            </a:prstGeom>
            <a:noFill/>
          </p:spPr>
          <p:txBody>
            <a:bodyPr wrap="square" rtlCol="0">
              <a:spAutoFit/>
            </a:bodyPr>
            <a:lstStyle/>
            <a:p>
              <a:r>
                <a:rPr lang="en-GB" sz="1600" smtClean="0">
                  <a:solidFill>
                    <a:schemeClr val="bg2"/>
                  </a:solidFill>
                </a:rPr>
                <a:t>“claims on customers” (asset item 4) defined in Section 15</a:t>
              </a:r>
              <a:endParaRPr lang="de-DE" sz="1600">
                <a:solidFill>
                  <a:schemeClr val="bg2"/>
                </a:solidFill>
              </a:endParaRPr>
            </a:p>
          </p:txBody>
        </p:sp>
        <p:sp>
          <p:nvSpPr>
            <p:cNvPr id="87" name="Ellipse 86"/>
            <p:cNvSpPr>
              <a:spLocks noChangeAspect="1"/>
            </p:cNvSpPr>
            <p:nvPr/>
          </p:nvSpPr>
          <p:spPr bwMode="auto">
            <a:xfrm>
              <a:off x="1641444" y="5024062"/>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88" name="Ellipse 87"/>
            <p:cNvSpPr>
              <a:spLocks noChangeAspect="1"/>
            </p:cNvSpPr>
            <p:nvPr/>
          </p:nvSpPr>
          <p:spPr bwMode="auto">
            <a:xfrm>
              <a:off x="1641600" y="5755028"/>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89" name="Ellipse 88"/>
            <p:cNvSpPr>
              <a:spLocks noChangeAspect="1"/>
            </p:cNvSpPr>
            <p:nvPr/>
          </p:nvSpPr>
          <p:spPr bwMode="auto">
            <a:xfrm>
              <a:off x="1641600" y="6125970"/>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grpSp>
      <p:grpSp>
        <p:nvGrpSpPr>
          <p:cNvPr id="5" name="Gruppieren 38"/>
          <p:cNvGrpSpPr/>
          <p:nvPr/>
        </p:nvGrpSpPr>
        <p:grpSpPr>
          <a:xfrm>
            <a:off x="147600" y="3286800"/>
            <a:ext cx="8856984" cy="3240360"/>
            <a:chOff x="147600" y="3286800"/>
            <a:chExt cx="8856984" cy="3240360"/>
          </a:xfrm>
        </p:grpSpPr>
        <p:sp>
          <p:nvSpPr>
            <p:cNvPr id="93" name="Abgerundetes Rechteck 92"/>
            <p:cNvSpPr/>
            <p:nvPr/>
          </p:nvSpPr>
          <p:spPr bwMode="auto">
            <a:xfrm>
              <a:off x="147600" y="3286800"/>
              <a:ext cx="8856984" cy="3240360"/>
            </a:xfrm>
            <a:prstGeom prst="roundRect">
              <a:avLst>
                <a:gd name="adj" fmla="val 2893"/>
              </a:avLst>
            </a:prstGeom>
            <a:solidFill>
              <a:srgbClr val="333333">
                <a:alpha val="97000"/>
              </a:srgbClr>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94" name="Textfeld 93"/>
            <p:cNvSpPr txBox="1"/>
            <p:nvPr/>
          </p:nvSpPr>
          <p:spPr>
            <a:xfrm>
              <a:off x="684314" y="3491938"/>
              <a:ext cx="5832648" cy="400110"/>
            </a:xfrm>
            <a:prstGeom prst="rect">
              <a:avLst/>
            </a:prstGeom>
            <a:noFill/>
          </p:spPr>
          <p:txBody>
            <a:bodyPr wrap="square" rtlCol="0">
              <a:spAutoFit/>
            </a:bodyPr>
            <a:lstStyle/>
            <a:p>
              <a:r>
                <a:rPr lang="de-DE" b="1" smtClean="0">
                  <a:solidFill>
                    <a:schemeClr val="bg2"/>
                  </a:solidFill>
                </a:rPr>
                <a:t>Data file format</a:t>
              </a:r>
              <a:endParaRPr lang="de-DE" b="1">
                <a:solidFill>
                  <a:schemeClr val="bg2"/>
                </a:solidFill>
              </a:endParaRPr>
            </a:p>
          </p:txBody>
        </p:sp>
        <p:cxnSp>
          <p:nvCxnSpPr>
            <p:cNvPr id="95" name="Gerade Verbindung 94"/>
            <p:cNvCxnSpPr/>
            <p:nvPr/>
          </p:nvCxnSpPr>
          <p:spPr bwMode="auto">
            <a:xfrm>
              <a:off x="684314" y="3923986"/>
              <a:ext cx="7632848" cy="0"/>
            </a:xfrm>
            <a:prstGeom prst="line">
              <a:avLst/>
            </a:prstGeom>
            <a:solidFill>
              <a:schemeClr val="tx2"/>
            </a:solidFill>
            <a:ln w="22225" cap="flat" cmpd="sng" algn="ctr">
              <a:solidFill>
                <a:schemeClr val="bg2"/>
              </a:solidFill>
              <a:prstDash val="solid"/>
              <a:round/>
              <a:headEnd type="none" w="med" len="med"/>
              <a:tailEnd type="none" w="med" len="med"/>
            </a:ln>
            <a:effectLst/>
          </p:spPr>
        </p:cxnSp>
        <p:sp>
          <p:nvSpPr>
            <p:cNvPr id="98" name="Textfeld 97"/>
            <p:cNvSpPr txBox="1"/>
            <p:nvPr/>
          </p:nvSpPr>
          <p:spPr>
            <a:xfrm>
              <a:off x="1789946" y="4179360"/>
              <a:ext cx="6336704" cy="338554"/>
            </a:xfrm>
            <a:prstGeom prst="rect">
              <a:avLst/>
            </a:prstGeom>
            <a:noFill/>
          </p:spPr>
          <p:txBody>
            <a:bodyPr wrap="square" rtlCol="0">
              <a:spAutoFit/>
            </a:bodyPr>
            <a:lstStyle/>
            <a:p>
              <a:r>
                <a:rPr lang="en-GB" sz="1600" smtClean="0">
                  <a:solidFill>
                    <a:schemeClr val="bg2"/>
                  </a:solidFill>
                </a:rPr>
                <a:t>Storage type		</a:t>
              </a:r>
              <a:r>
                <a:rPr lang="en-US" sz="1600" b="1" smtClean="0">
                  <a:solidFill>
                    <a:schemeClr val="bg2"/>
                  </a:solidFill>
                </a:rPr>
                <a:t>Text file </a:t>
              </a:r>
              <a:r>
                <a:rPr lang="en-US" sz="1600" smtClean="0">
                  <a:solidFill>
                    <a:schemeClr val="bg2"/>
                  </a:solidFill>
                </a:rPr>
                <a:t>with field </a:t>
              </a:r>
              <a:r>
                <a:rPr lang="en-US" sz="1600" b="1" smtClean="0">
                  <a:solidFill>
                    <a:schemeClr val="bg2"/>
                  </a:solidFill>
                </a:rPr>
                <a:t>delimiters</a:t>
              </a:r>
              <a:endParaRPr lang="de-DE" sz="1600" b="1">
                <a:solidFill>
                  <a:schemeClr val="bg2"/>
                </a:solidFill>
              </a:endParaRPr>
            </a:p>
          </p:txBody>
        </p:sp>
        <p:sp>
          <p:nvSpPr>
            <p:cNvPr id="99" name="Textfeld 98"/>
            <p:cNvSpPr txBox="1"/>
            <p:nvPr/>
          </p:nvSpPr>
          <p:spPr>
            <a:xfrm>
              <a:off x="1789946" y="5004106"/>
              <a:ext cx="6455208" cy="369332"/>
            </a:xfrm>
            <a:prstGeom prst="rect">
              <a:avLst/>
            </a:prstGeom>
            <a:noFill/>
          </p:spPr>
          <p:txBody>
            <a:bodyPr wrap="square" rtlCol="0">
              <a:spAutoFit/>
            </a:bodyPr>
            <a:lstStyle/>
            <a:p>
              <a:r>
                <a:rPr lang="de-DE" sz="1600" smtClean="0">
                  <a:solidFill>
                    <a:schemeClr val="bg2"/>
                  </a:solidFill>
                </a:rPr>
                <a:t>Field delimiter		</a:t>
              </a:r>
              <a:r>
                <a:rPr lang="de-DE" sz="1800" b="1" smtClean="0">
                  <a:solidFill>
                    <a:schemeClr val="bg2"/>
                  </a:solidFill>
                </a:rPr>
                <a:t>*</a:t>
              </a:r>
              <a:r>
                <a:rPr lang="de-DE" sz="1600" smtClean="0">
                  <a:solidFill>
                    <a:schemeClr val="bg2"/>
                  </a:solidFill>
                </a:rPr>
                <a:t> </a:t>
              </a:r>
              <a:r>
                <a:rPr lang="de-DE" sz="1400" smtClean="0">
                  <a:solidFill>
                    <a:schemeClr val="bg2"/>
                  </a:solidFill>
                </a:rPr>
                <a:t>("Asterisk" – ASCII Hexcode X'2A')</a:t>
              </a:r>
              <a:endParaRPr lang="de-DE" sz="1400">
                <a:solidFill>
                  <a:schemeClr val="bg2"/>
                </a:solidFill>
              </a:endParaRPr>
            </a:p>
          </p:txBody>
        </p:sp>
        <p:sp>
          <p:nvSpPr>
            <p:cNvPr id="101" name="Textfeld 100"/>
            <p:cNvSpPr txBox="1"/>
            <p:nvPr/>
          </p:nvSpPr>
          <p:spPr>
            <a:xfrm>
              <a:off x="1789946" y="5421074"/>
              <a:ext cx="6336704" cy="1015663"/>
            </a:xfrm>
            <a:prstGeom prst="rect">
              <a:avLst/>
            </a:prstGeom>
            <a:noFill/>
          </p:spPr>
          <p:txBody>
            <a:bodyPr wrap="square" rtlCol="0">
              <a:spAutoFit/>
            </a:bodyPr>
            <a:lstStyle/>
            <a:p>
              <a:r>
                <a:rPr lang="en-US" sz="1600" smtClean="0">
                  <a:solidFill>
                    <a:schemeClr val="bg2"/>
                  </a:solidFill>
                </a:rPr>
                <a:t>End-of-record characters	</a:t>
              </a:r>
              <a:r>
                <a:rPr lang="en-US" sz="1600" b="1" smtClean="0">
                  <a:solidFill>
                    <a:schemeClr val="bg2"/>
                  </a:solidFill>
                </a:rPr>
                <a:t>CRLF</a:t>
              </a:r>
              <a:r>
                <a:rPr lang="en-US" sz="1600" smtClean="0">
                  <a:solidFill>
                    <a:schemeClr val="bg2"/>
                  </a:solidFill>
                </a:rPr>
                <a:t> </a:t>
              </a:r>
              <a:br>
                <a:rPr lang="en-US" sz="1600" smtClean="0">
                  <a:solidFill>
                    <a:schemeClr val="bg2"/>
                  </a:solidFill>
                </a:rPr>
              </a:br>
              <a:r>
                <a:rPr lang="en-US" sz="1600" smtClean="0">
                  <a:solidFill>
                    <a:schemeClr val="bg2"/>
                  </a:solidFill>
                </a:rPr>
                <a:t>			</a:t>
              </a:r>
              <a:r>
                <a:rPr lang="en-US" sz="1400" smtClean="0">
                  <a:solidFill>
                    <a:schemeClr val="bg2"/>
                  </a:solidFill>
                </a:rPr>
                <a:t>["Carriage Return" (ASCII Hexcode 			X'0D'), followed by "Line Feed" (ASCII 			Hexcode X'0A')]</a:t>
              </a:r>
            </a:p>
          </p:txBody>
        </p:sp>
        <p:sp>
          <p:nvSpPr>
            <p:cNvPr id="102" name="Textfeld 101"/>
            <p:cNvSpPr txBox="1"/>
            <p:nvPr/>
          </p:nvSpPr>
          <p:spPr>
            <a:xfrm>
              <a:off x="1789946" y="4582138"/>
              <a:ext cx="6599224" cy="338554"/>
            </a:xfrm>
            <a:prstGeom prst="rect">
              <a:avLst/>
            </a:prstGeom>
            <a:noFill/>
          </p:spPr>
          <p:txBody>
            <a:bodyPr wrap="square" rtlCol="0">
              <a:spAutoFit/>
            </a:bodyPr>
            <a:lstStyle/>
            <a:p>
              <a:r>
                <a:rPr lang="de-DE" sz="1600" smtClean="0">
                  <a:solidFill>
                    <a:schemeClr val="bg2"/>
                  </a:solidFill>
                </a:rPr>
                <a:t>Character set		I</a:t>
              </a:r>
              <a:r>
                <a:rPr lang="en-US" sz="1600" smtClean="0">
                  <a:solidFill>
                    <a:schemeClr val="bg2"/>
                  </a:solidFill>
                </a:rPr>
                <a:t>n accordance with </a:t>
              </a:r>
              <a:r>
                <a:rPr lang="en-US" sz="1600" b="1" smtClean="0">
                  <a:solidFill>
                    <a:schemeClr val="bg2"/>
                  </a:solidFill>
                </a:rPr>
                <a:t>DIN 66003:1999-02</a:t>
              </a:r>
              <a:endParaRPr lang="de-DE" sz="1600" b="1">
                <a:solidFill>
                  <a:schemeClr val="bg2"/>
                </a:solidFill>
              </a:endParaRPr>
            </a:p>
          </p:txBody>
        </p:sp>
        <p:sp>
          <p:nvSpPr>
            <p:cNvPr id="113" name="Ellipse 112"/>
            <p:cNvSpPr>
              <a:spLocks noChangeAspect="1"/>
            </p:cNvSpPr>
            <p:nvPr/>
          </p:nvSpPr>
          <p:spPr bwMode="auto">
            <a:xfrm>
              <a:off x="1627200" y="4271340"/>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14" name="Ellipse 113"/>
            <p:cNvSpPr>
              <a:spLocks noChangeAspect="1"/>
            </p:cNvSpPr>
            <p:nvPr/>
          </p:nvSpPr>
          <p:spPr bwMode="auto">
            <a:xfrm>
              <a:off x="1627200" y="4674908"/>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15" name="Ellipse 114"/>
            <p:cNvSpPr>
              <a:spLocks noChangeAspect="1"/>
            </p:cNvSpPr>
            <p:nvPr/>
          </p:nvSpPr>
          <p:spPr bwMode="auto">
            <a:xfrm>
              <a:off x="1627200" y="5117842"/>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16" name="Ellipse 115"/>
            <p:cNvSpPr>
              <a:spLocks noChangeAspect="1"/>
            </p:cNvSpPr>
            <p:nvPr/>
          </p:nvSpPr>
          <p:spPr bwMode="auto">
            <a:xfrm>
              <a:off x="1627200" y="5506346"/>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grpSp>
      <p:grpSp>
        <p:nvGrpSpPr>
          <p:cNvPr id="6" name="Gruppieren 56"/>
          <p:cNvGrpSpPr/>
          <p:nvPr/>
        </p:nvGrpSpPr>
        <p:grpSpPr>
          <a:xfrm>
            <a:off x="147600" y="3286800"/>
            <a:ext cx="8856984" cy="3240360"/>
            <a:chOff x="147600" y="3286800"/>
            <a:chExt cx="8856984" cy="3240360"/>
          </a:xfrm>
        </p:grpSpPr>
        <p:sp>
          <p:nvSpPr>
            <p:cNvPr id="42" name="Abgerundetes Rechteck 41"/>
            <p:cNvSpPr/>
            <p:nvPr/>
          </p:nvSpPr>
          <p:spPr bwMode="auto">
            <a:xfrm>
              <a:off x="147600" y="3286800"/>
              <a:ext cx="8856984" cy="3240360"/>
            </a:xfrm>
            <a:prstGeom prst="roundRect">
              <a:avLst>
                <a:gd name="adj" fmla="val 2893"/>
              </a:avLst>
            </a:prstGeom>
            <a:solidFill>
              <a:srgbClr val="333333">
                <a:alpha val="97000"/>
              </a:srgbClr>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43" name="Textfeld 42"/>
            <p:cNvSpPr txBox="1"/>
            <p:nvPr/>
          </p:nvSpPr>
          <p:spPr>
            <a:xfrm>
              <a:off x="684314" y="3491938"/>
              <a:ext cx="5832648" cy="400110"/>
            </a:xfrm>
            <a:prstGeom prst="rect">
              <a:avLst/>
            </a:prstGeom>
            <a:noFill/>
          </p:spPr>
          <p:txBody>
            <a:bodyPr wrap="square" rtlCol="0">
              <a:spAutoFit/>
            </a:bodyPr>
            <a:lstStyle/>
            <a:p>
              <a:r>
                <a:rPr lang="de-DE" b="1" smtClean="0">
                  <a:solidFill>
                    <a:schemeClr val="bg2"/>
                  </a:solidFill>
                </a:rPr>
                <a:t>Unique key values</a:t>
              </a:r>
              <a:endParaRPr lang="de-DE" b="1">
                <a:solidFill>
                  <a:schemeClr val="bg2"/>
                </a:solidFill>
              </a:endParaRPr>
            </a:p>
          </p:txBody>
        </p:sp>
        <p:cxnSp>
          <p:nvCxnSpPr>
            <p:cNvPr id="44" name="Gerade Verbindung 43"/>
            <p:cNvCxnSpPr/>
            <p:nvPr/>
          </p:nvCxnSpPr>
          <p:spPr bwMode="auto">
            <a:xfrm>
              <a:off x="684314" y="3923986"/>
              <a:ext cx="7632848" cy="0"/>
            </a:xfrm>
            <a:prstGeom prst="line">
              <a:avLst/>
            </a:prstGeom>
            <a:solidFill>
              <a:schemeClr val="tx2"/>
            </a:solidFill>
            <a:ln w="22225" cap="flat" cmpd="sng" algn="ctr">
              <a:solidFill>
                <a:schemeClr val="bg2"/>
              </a:solidFill>
              <a:prstDash val="solid"/>
              <a:round/>
              <a:headEnd type="none" w="med" len="med"/>
              <a:tailEnd type="none" w="med" len="med"/>
            </a:ln>
            <a:effectLst/>
          </p:spPr>
        </p:cxnSp>
        <p:sp>
          <p:nvSpPr>
            <p:cNvPr id="47" name="Textfeld 46"/>
            <p:cNvSpPr txBox="1"/>
            <p:nvPr/>
          </p:nvSpPr>
          <p:spPr>
            <a:xfrm>
              <a:off x="1789946" y="5036768"/>
              <a:ext cx="6336704" cy="338554"/>
            </a:xfrm>
            <a:prstGeom prst="rect">
              <a:avLst/>
            </a:prstGeom>
            <a:noFill/>
          </p:spPr>
          <p:txBody>
            <a:bodyPr wrap="square" rtlCol="0">
              <a:spAutoFit/>
            </a:bodyPr>
            <a:lstStyle/>
            <a:p>
              <a:r>
                <a:rPr lang="en-US" sz="1600" smtClean="0">
                  <a:solidFill>
                    <a:schemeClr val="bg2"/>
                  </a:solidFill>
                </a:rPr>
                <a:t>Range of values for "Exclusion indicator" </a:t>
              </a:r>
              <a:endParaRPr lang="de-DE" sz="1600">
                <a:solidFill>
                  <a:schemeClr val="bg2"/>
                </a:solidFill>
              </a:endParaRPr>
            </a:p>
          </p:txBody>
        </p:sp>
        <p:sp>
          <p:nvSpPr>
            <p:cNvPr id="48" name="Textfeld 47"/>
            <p:cNvSpPr txBox="1"/>
            <p:nvPr/>
          </p:nvSpPr>
          <p:spPr>
            <a:xfrm>
              <a:off x="1789946" y="5439546"/>
              <a:ext cx="6599224" cy="338554"/>
            </a:xfrm>
            <a:prstGeom prst="rect">
              <a:avLst/>
            </a:prstGeom>
            <a:noFill/>
          </p:spPr>
          <p:txBody>
            <a:bodyPr wrap="square" rtlCol="0">
              <a:spAutoFit/>
            </a:bodyPr>
            <a:lstStyle/>
            <a:p>
              <a:r>
                <a:rPr lang="en-US" sz="1600" smtClean="0">
                  <a:solidFill>
                    <a:schemeClr val="bg2"/>
                  </a:solidFill>
                </a:rPr>
                <a:t>Range of values for "EdB key" data field </a:t>
              </a:r>
              <a:endParaRPr lang="de-DE" sz="1600" b="1">
                <a:solidFill>
                  <a:schemeClr val="bg2"/>
                </a:solidFill>
              </a:endParaRPr>
            </a:p>
          </p:txBody>
        </p:sp>
        <p:sp>
          <p:nvSpPr>
            <p:cNvPr id="49" name="Textfeld 48"/>
            <p:cNvSpPr txBox="1"/>
            <p:nvPr/>
          </p:nvSpPr>
          <p:spPr>
            <a:xfrm>
              <a:off x="1303946" y="4428046"/>
              <a:ext cx="6336704" cy="338554"/>
            </a:xfrm>
            <a:prstGeom prst="rect">
              <a:avLst/>
            </a:prstGeom>
            <a:noFill/>
          </p:spPr>
          <p:txBody>
            <a:bodyPr wrap="square" rtlCol="0">
              <a:spAutoFit/>
            </a:bodyPr>
            <a:lstStyle/>
            <a:p>
              <a:r>
                <a:rPr lang="en-US" sz="1600" smtClean="0">
                  <a:solidFill>
                    <a:schemeClr val="bg2"/>
                  </a:solidFill>
                </a:rPr>
                <a:t>Numerous Unification for certain key values: </a:t>
              </a:r>
              <a:endParaRPr lang="de-DE" sz="1600">
                <a:solidFill>
                  <a:schemeClr val="bg2"/>
                </a:solidFill>
              </a:endParaRPr>
            </a:p>
          </p:txBody>
        </p:sp>
        <p:sp>
          <p:nvSpPr>
            <p:cNvPr id="54" name="Ellipse 53"/>
            <p:cNvSpPr>
              <a:spLocks noChangeAspect="1"/>
            </p:cNvSpPr>
            <p:nvPr/>
          </p:nvSpPr>
          <p:spPr bwMode="auto">
            <a:xfrm>
              <a:off x="1627126" y="5123004"/>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55" name="Ellipse 54"/>
            <p:cNvSpPr>
              <a:spLocks noChangeAspect="1"/>
            </p:cNvSpPr>
            <p:nvPr/>
          </p:nvSpPr>
          <p:spPr bwMode="auto">
            <a:xfrm>
              <a:off x="1627110" y="5533280"/>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EAEG presenter data file</a:t>
            </a:r>
            <a:endParaRPr lang="de-DE"/>
          </a:p>
        </p:txBody>
      </p:sp>
      <p:sp>
        <p:nvSpPr>
          <p:cNvPr id="4" name="Abgerundetes Rechteck 3"/>
          <p:cNvSpPr/>
          <p:nvPr/>
        </p:nvSpPr>
        <p:spPr bwMode="auto">
          <a:xfrm>
            <a:off x="214282" y="3500438"/>
            <a:ext cx="8715436" cy="2928958"/>
          </a:xfrm>
          <a:prstGeom prst="roundRect">
            <a:avLst>
              <a:gd name="adj" fmla="val 2544"/>
            </a:avLst>
          </a:prstGeom>
          <a:solidFill>
            <a:srgbClr val="CCCCCC"/>
          </a:solidFill>
          <a:ln w="15875" cap="flat" cmpd="sng" algn="ctr">
            <a:solidFill>
              <a:srgbClr val="666666"/>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32" name="Grafik 31" descr="y1.png"/>
          <p:cNvPicPr>
            <a:picLocks noChangeAspect="1"/>
          </p:cNvPicPr>
          <p:nvPr/>
        </p:nvPicPr>
        <p:blipFill>
          <a:blip r:embed="rId3" cstate="print">
            <a:duotone>
              <a:prstClr val="black"/>
              <a:schemeClr val="accent5">
                <a:tint val="45000"/>
                <a:satMod val="400000"/>
              </a:schemeClr>
            </a:duotone>
          </a:blip>
          <a:stretch>
            <a:fillRect/>
          </a:stretch>
        </p:blipFill>
        <p:spPr>
          <a:xfrm>
            <a:off x="2327963" y="980728"/>
            <a:ext cx="4476285" cy="1656184"/>
          </a:xfrm>
          <a:prstGeom prst="rect">
            <a:avLst/>
          </a:prstGeom>
          <a:ln>
            <a:noFill/>
          </a:ln>
          <a:effectLst>
            <a:outerShdw blurRad="292100" dist="139700" dir="2700000" algn="tl" rotWithShape="0">
              <a:srgbClr val="333333">
                <a:alpha val="65000"/>
              </a:srgbClr>
            </a:outerShdw>
          </a:effectLst>
        </p:spPr>
      </p:pic>
      <p:pic>
        <p:nvPicPr>
          <p:cNvPr id="33" name="Grafik 32" descr="yxyx1.png"/>
          <p:cNvPicPr>
            <a:picLocks noChangeAspect="1"/>
          </p:cNvPicPr>
          <p:nvPr/>
        </p:nvPicPr>
        <p:blipFill>
          <a:blip r:embed="rId4" cstate="print"/>
          <a:stretch>
            <a:fillRect/>
          </a:stretch>
        </p:blipFill>
        <p:spPr>
          <a:xfrm>
            <a:off x="5757513" y="836712"/>
            <a:ext cx="1202105" cy="1195536"/>
          </a:xfrm>
          <a:prstGeom prst="rect">
            <a:avLst/>
          </a:prstGeom>
        </p:spPr>
      </p:pic>
      <p:sp>
        <p:nvSpPr>
          <p:cNvPr id="34" name="Textfeld 33"/>
          <p:cNvSpPr txBox="1"/>
          <p:nvPr/>
        </p:nvSpPr>
        <p:spPr>
          <a:xfrm rot="2700646">
            <a:off x="5984596" y="1196749"/>
            <a:ext cx="1013827" cy="261610"/>
          </a:xfrm>
          <a:prstGeom prst="rect">
            <a:avLst/>
          </a:prstGeom>
          <a:noFill/>
        </p:spPr>
        <p:txBody>
          <a:bodyPr wrap="square" rtlCol="0">
            <a:spAutoFit/>
          </a:bodyPr>
          <a:lstStyle/>
          <a:p>
            <a:pPr algn="ctr"/>
            <a:r>
              <a:rPr lang="de-DE" sz="1100" b="1" smtClean="0">
                <a:solidFill>
                  <a:schemeClr val="bg2"/>
                </a:solidFill>
              </a:rPr>
              <a:t>Version 3.0</a:t>
            </a:r>
            <a:endParaRPr lang="de-DE" sz="1100" b="1">
              <a:solidFill>
                <a:schemeClr val="bg2"/>
              </a:solidFill>
            </a:endParaRPr>
          </a:p>
        </p:txBody>
      </p:sp>
      <p:pic>
        <p:nvPicPr>
          <p:cNvPr id="35" name="Grafik 34" descr="bankxxxx.png"/>
          <p:cNvPicPr>
            <a:picLocks noChangeAspect="1"/>
          </p:cNvPicPr>
          <p:nvPr/>
        </p:nvPicPr>
        <p:blipFill>
          <a:blip r:embed="rId5" cstate="print"/>
          <a:stretch>
            <a:fillRect/>
          </a:stretch>
        </p:blipFill>
        <p:spPr>
          <a:xfrm>
            <a:off x="4024520" y="2957602"/>
            <a:ext cx="1080000" cy="1080000"/>
          </a:xfrm>
          <a:prstGeom prst="rect">
            <a:avLst/>
          </a:prstGeom>
          <a:ln>
            <a:noFill/>
          </a:ln>
          <a:effectLst>
            <a:outerShdw blurRad="292100" dist="139700" dir="2700000" algn="tl" rotWithShape="0">
              <a:srgbClr val="333333">
                <a:alpha val="65000"/>
              </a:srgbClr>
            </a:outerShdw>
          </a:effectLst>
        </p:spPr>
      </p:pic>
      <p:pic>
        <p:nvPicPr>
          <p:cNvPr id="37" name="Grafik 36" descr="bankxxxx.png"/>
          <p:cNvPicPr>
            <a:picLocks noChangeAspect="1"/>
          </p:cNvPicPr>
          <p:nvPr/>
        </p:nvPicPr>
        <p:blipFill>
          <a:blip r:embed="rId6" cstate="print"/>
          <a:srcRect r="52362" b="50000"/>
          <a:stretch>
            <a:fillRect/>
          </a:stretch>
        </p:blipFill>
        <p:spPr>
          <a:xfrm>
            <a:off x="289174" y="3515300"/>
            <a:ext cx="2573937" cy="540000"/>
          </a:xfrm>
          <a:prstGeom prst="rect">
            <a:avLst/>
          </a:prstGeom>
        </p:spPr>
      </p:pic>
      <p:pic>
        <p:nvPicPr>
          <p:cNvPr id="38" name="Grafik 37" descr="recorda.png"/>
          <p:cNvPicPr>
            <a:picLocks noChangeAspect="1"/>
          </p:cNvPicPr>
          <p:nvPr/>
        </p:nvPicPr>
        <p:blipFill>
          <a:blip r:embed="rId7" cstate="print"/>
          <a:stretch>
            <a:fillRect/>
          </a:stretch>
        </p:blipFill>
        <p:spPr>
          <a:xfrm>
            <a:off x="359034" y="5416760"/>
            <a:ext cx="1438736" cy="900000"/>
          </a:xfrm>
          <a:prstGeom prst="rect">
            <a:avLst/>
          </a:prstGeom>
          <a:ln w="25400">
            <a:solidFill>
              <a:srgbClr val="336699"/>
            </a:solidFill>
          </a:ln>
        </p:spPr>
      </p:pic>
      <p:grpSp>
        <p:nvGrpSpPr>
          <p:cNvPr id="3" name="Gruppieren 54"/>
          <p:cNvGrpSpPr/>
          <p:nvPr/>
        </p:nvGrpSpPr>
        <p:grpSpPr>
          <a:xfrm>
            <a:off x="2113990" y="4369298"/>
            <a:ext cx="5148000" cy="1332000"/>
            <a:chOff x="1857468" y="4748036"/>
            <a:chExt cx="5148000" cy="1332000"/>
          </a:xfrm>
        </p:grpSpPr>
        <p:sp>
          <p:nvSpPr>
            <p:cNvPr id="56" name="Rechteck 55"/>
            <p:cNvSpPr/>
            <p:nvPr/>
          </p:nvSpPr>
          <p:spPr bwMode="auto">
            <a:xfrm>
              <a:off x="1857468" y="4748036"/>
              <a:ext cx="5148000" cy="1332000"/>
            </a:xfrm>
            <a:prstGeom prst="rect">
              <a:avLst/>
            </a:prstGeom>
            <a:solidFill>
              <a:srgbClr val="999999"/>
            </a:solidFill>
            <a:ln w="19050" cap="flat" cmpd="sng" algn="ctr">
              <a:solidFill>
                <a:srgbClr val="333333"/>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57" name="Grafik 56" descr="recordb.png"/>
            <p:cNvPicPr>
              <a:picLocks noChangeAspect="1"/>
            </p:cNvPicPr>
            <p:nvPr/>
          </p:nvPicPr>
          <p:blipFill>
            <a:blip r:embed="rId8" cstate="print"/>
            <a:stretch>
              <a:fillRect/>
            </a:stretch>
          </p:blipFill>
          <p:spPr>
            <a:xfrm>
              <a:off x="2033255" y="5099516"/>
              <a:ext cx="1438736" cy="900000"/>
            </a:xfrm>
            <a:prstGeom prst="rect">
              <a:avLst/>
            </a:prstGeom>
            <a:ln w="25400">
              <a:solidFill>
                <a:srgbClr val="990000"/>
              </a:solidFill>
            </a:ln>
          </p:spPr>
        </p:pic>
        <p:grpSp>
          <p:nvGrpSpPr>
            <p:cNvPr id="5" name="Gruppieren 42"/>
            <p:cNvGrpSpPr/>
            <p:nvPr/>
          </p:nvGrpSpPr>
          <p:grpSpPr>
            <a:xfrm>
              <a:off x="3650089" y="4808038"/>
              <a:ext cx="1645566" cy="1105138"/>
              <a:chOff x="3852632" y="4808038"/>
              <a:chExt cx="1645566" cy="1105138"/>
            </a:xfrm>
          </p:grpSpPr>
          <p:pic>
            <p:nvPicPr>
              <p:cNvPr id="60" name="Grafik 59" descr="recordc.png"/>
              <p:cNvPicPr>
                <a:picLocks noChangeAspect="1"/>
              </p:cNvPicPr>
              <p:nvPr/>
            </p:nvPicPr>
            <p:blipFill>
              <a:blip r:embed="rId9" cstate="print"/>
              <a:stretch>
                <a:fillRect/>
              </a:stretch>
            </p:blipFill>
            <p:spPr>
              <a:xfrm>
                <a:off x="4059462" y="4808038"/>
                <a:ext cx="1438736" cy="900000"/>
              </a:xfrm>
              <a:prstGeom prst="rect">
                <a:avLst/>
              </a:prstGeom>
              <a:ln w="25400">
                <a:solidFill>
                  <a:srgbClr val="FFCC00"/>
                </a:solidFill>
              </a:ln>
            </p:spPr>
          </p:pic>
          <p:pic>
            <p:nvPicPr>
              <p:cNvPr id="61" name="Grafik 60" descr="recordc.png"/>
              <p:cNvPicPr>
                <a:picLocks noChangeAspect="1"/>
              </p:cNvPicPr>
              <p:nvPr/>
            </p:nvPicPr>
            <p:blipFill>
              <a:blip r:embed="rId9" cstate="print"/>
              <a:stretch>
                <a:fillRect/>
              </a:stretch>
            </p:blipFill>
            <p:spPr>
              <a:xfrm>
                <a:off x="3852632" y="5013176"/>
                <a:ext cx="1438736" cy="900000"/>
              </a:xfrm>
              <a:prstGeom prst="rect">
                <a:avLst/>
              </a:prstGeom>
              <a:ln w="25400">
                <a:solidFill>
                  <a:srgbClr val="FFCC00"/>
                </a:solidFill>
              </a:ln>
            </p:spPr>
          </p:pic>
        </p:grpSp>
        <p:pic>
          <p:nvPicPr>
            <p:cNvPr id="59" name="Grafik 58" descr="recordd.png"/>
            <p:cNvPicPr>
              <a:picLocks noChangeAspect="1"/>
            </p:cNvPicPr>
            <p:nvPr/>
          </p:nvPicPr>
          <p:blipFill>
            <a:blip r:embed="rId10" cstate="print"/>
            <a:stretch>
              <a:fillRect/>
            </a:stretch>
          </p:blipFill>
          <p:spPr>
            <a:xfrm>
              <a:off x="5435209" y="5101200"/>
              <a:ext cx="1438736" cy="900000"/>
            </a:xfrm>
            <a:prstGeom prst="rect">
              <a:avLst/>
            </a:prstGeom>
            <a:ln w="25400">
              <a:solidFill>
                <a:srgbClr val="990000"/>
              </a:solidFill>
            </a:ln>
          </p:spPr>
        </p:pic>
      </p:grpSp>
      <p:grpSp>
        <p:nvGrpSpPr>
          <p:cNvPr id="6" name="Gruppieren 53"/>
          <p:cNvGrpSpPr/>
          <p:nvPr/>
        </p:nvGrpSpPr>
        <p:grpSpPr>
          <a:xfrm>
            <a:off x="1891550" y="4791580"/>
            <a:ext cx="5148000" cy="1332000"/>
            <a:chOff x="1857468" y="4748036"/>
            <a:chExt cx="5148000" cy="1332000"/>
          </a:xfrm>
        </p:grpSpPr>
        <p:sp>
          <p:nvSpPr>
            <p:cNvPr id="10" name="Rechteck 9"/>
            <p:cNvSpPr/>
            <p:nvPr/>
          </p:nvSpPr>
          <p:spPr bwMode="auto">
            <a:xfrm>
              <a:off x="1857468" y="4748036"/>
              <a:ext cx="5148000" cy="1332000"/>
            </a:xfrm>
            <a:prstGeom prst="rect">
              <a:avLst/>
            </a:prstGeom>
            <a:solidFill>
              <a:srgbClr val="999999"/>
            </a:solidFill>
            <a:ln w="19050" cap="flat" cmpd="sng" algn="ctr">
              <a:solidFill>
                <a:srgbClr val="333333"/>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40" name="Grafik 39" descr="recordb.png"/>
            <p:cNvPicPr>
              <a:picLocks noChangeAspect="1"/>
            </p:cNvPicPr>
            <p:nvPr/>
          </p:nvPicPr>
          <p:blipFill>
            <a:blip r:embed="rId8" cstate="print"/>
            <a:stretch>
              <a:fillRect/>
            </a:stretch>
          </p:blipFill>
          <p:spPr>
            <a:xfrm>
              <a:off x="2033255" y="5099516"/>
              <a:ext cx="1438736" cy="900000"/>
            </a:xfrm>
            <a:prstGeom prst="rect">
              <a:avLst/>
            </a:prstGeom>
            <a:ln w="25400">
              <a:solidFill>
                <a:srgbClr val="990000"/>
              </a:solidFill>
            </a:ln>
          </p:spPr>
        </p:pic>
        <p:grpSp>
          <p:nvGrpSpPr>
            <p:cNvPr id="7" name="Gruppieren 42"/>
            <p:cNvGrpSpPr/>
            <p:nvPr/>
          </p:nvGrpSpPr>
          <p:grpSpPr>
            <a:xfrm>
              <a:off x="3650089" y="4808038"/>
              <a:ext cx="1645566" cy="1105138"/>
              <a:chOff x="3852632" y="4808038"/>
              <a:chExt cx="1645566" cy="1105138"/>
            </a:xfrm>
          </p:grpSpPr>
          <p:pic>
            <p:nvPicPr>
              <p:cNvPr id="42" name="Grafik 41" descr="recordc.png"/>
              <p:cNvPicPr>
                <a:picLocks noChangeAspect="1"/>
              </p:cNvPicPr>
              <p:nvPr/>
            </p:nvPicPr>
            <p:blipFill>
              <a:blip r:embed="rId9" cstate="print"/>
              <a:stretch>
                <a:fillRect/>
              </a:stretch>
            </p:blipFill>
            <p:spPr>
              <a:xfrm>
                <a:off x="4059462" y="4808038"/>
                <a:ext cx="1438736" cy="900000"/>
              </a:xfrm>
              <a:prstGeom prst="rect">
                <a:avLst/>
              </a:prstGeom>
              <a:ln w="25400">
                <a:solidFill>
                  <a:srgbClr val="FFCC00"/>
                </a:solidFill>
              </a:ln>
            </p:spPr>
          </p:pic>
          <p:pic>
            <p:nvPicPr>
              <p:cNvPr id="41" name="Grafik 40" descr="recordc.png"/>
              <p:cNvPicPr>
                <a:picLocks noChangeAspect="1"/>
              </p:cNvPicPr>
              <p:nvPr/>
            </p:nvPicPr>
            <p:blipFill>
              <a:blip r:embed="rId9" cstate="print"/>
              <a:stretch>
                <a:fillRect/>
              </a:stretch>
            </p:blipFill>
            <p:spPr>
              <a:xfrm>
                <a:off x="3852632" y="5013176"/>
                <a:ext cx="1438736" cy="900000"/>
              </a:xfrm>
              <a:prstGeom prst="rect">
                <a:avLst/>
              </a:prstGeom>
              <a:ln w="25400">
                <a:solidFill>
                  <a:srgbClr val="FFCC00"/>
                </a:solidFill>
              </a:ln>
            </p:spPr>
          </p:pic>
        </p:grpSp>
        <p:pic>
          <p:nvPicPr>
            <p:cNvPr id="44" name="Grafik 43" descr="recordd.png"/>
            <p:cNvPicPr>
              <a:picLocks noChangeAspect="1"/>
            </p:cNvPicPr>
            <p:nvPr/>
          </p:nvPicPr>
          <p:blipFill>
            <a:blip r:embed="rId10" cstate="print"/>
            <a:stretch>
              <a:fillRect/>
            </a:stretch>
          </p:blipFill>
          <p:spPr>
            <a:xfrm>
              <a:off x="5435209" y="5101200"/>
              <a:ext cx="1438736" cy="900000"/>
            </a:xfrm>
            <a:prstGeom prst="rect">
              <a:avLst/>
            </a:prstGeom>
            <a:ln w="25400">
              <a:solidFill>
                <a:srgbClr val="990000"/>
              </a:solidFill>
            </a:ln>
          </p:spPr>
        </p:pic>
      </p:grpSp>
      <p:pic>
        <p:nvPicPr>
          <p:cNvPr id="62" name="Grafik 61" descr="recorde.png"/>
          <p:cNvPicPr>
            <a:picLocks noChangeAspect="1"/>
          </p:cNvPicPr>
          <p:nvPr/>
        </p:nvPicPr>
        <p:blipFill>
          <a:blip r:embed="rId11" cstate="print"/>
          <a:stretch>
            <a:fillRect/>
          </a:stretch>
        </p:blipFill>
        <p:spPr>
          <a:xfrm>
            <a:off x="7359964" y="5416760"/>
            <a:ext cx="1438736" cy="900000"/>
          </a:xfrm>
          <a:prstGeom prst="rect">
            <a:avLst/>
          </a:prstGeom>
          <a:ln w="25400">
            <a:solidFill>
              <a:srgbClr val="336699"/>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EAEG presenter data file</a:t>
            </a:r>
            <a:endParaRPr lang="de-DE"/>
          </a:p>
        </p:txBody>
      </p:sp>
      <p:graphicFrame>
        <p:nvGraphicFramePr>
          <p:cNvPr id="33" name="Tabelle 32"/>
          <p:cNvGraphicFramePr>
            <a:graphicFrameLocks noGrp="1"/>
          </p:cNvGraphicFramePr>
          <p:nvPr/>
        </p:nvGraphicFramePr>
        <p:xfrm>
          <a:off x="179512" y="1271417"/>
          <a:ext cx="8856983" cy="744474"/>
        </p:xfrm>
        <a:graphic>
          <a:graphicData uri="http://schemas.openxmlformats.org/drawingml/2006/table">
            <a:tbl>
              <a:tblPr>
                <a:tableStyleId>{8EC20E35-A176-4012-BC5E-935CFFF8708E}</a:tableStyleId>
              </a:tblPr>
              <a:tblGrid>
                <a:gridCol w="936942"/>
                <a:gridCol w="2327699"/>
                <a:gridCol w="741872"/>
                <a:gridCol w="4850470"/>
              </a:tblGrid>
              <a:tr h="0">
                <a:tc>
                  <a:txBody>
                    <a:bodyPr/>
                    <a:lstStyle/>
                    <a:p>
                      <a:pPr algn="just">
                        <a:lnSpc>
                          <a:spcPct val="115000"/>
                        </a:lnSpc>
                        <a:spcAft>
                          <a:spcPts val="0"/>
                        </a:spcAft>
                      </a:pPr>
                      <a:r>
                        <a:rPr lang="en-GB" sz="800" b="1">
                          <a:solidFill>
                            <a:srgbClr val="990000"/>
                          </a:solidFill>
                        </a:rPr>
                        <a:t>Field no.</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b="1">
                          <a:solidFill>
                            <a:srgbClr val="990000"/>
                          </a:solidFill>
                        </a:rPr>
                        <a:t>Field</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b="1">
                          <a:solidFill>
                            <a:srgbClr val="990000"/>
                          </a:solidFill>
                        </a:rPr>
                        <a:t>Type</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b="1">
                          <a:solidFill>
                            <a:srgbClr val="990000"/>
                          </a:solidFill>
                        </a:rPr>
                        <a:t>Explanation</a:t>
                      </a:r>
                      <a:endParaRPr lang="de-DE" sz="800" b="1">
                        <a:solidFill>
                          <a:srgbClr val="990000"/>
                        </a:solidFill>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A1</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Record identifier</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1A</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Constant "A"</a:t>
                      </a:r>
                      <a:endParaRPr lang="de-DE" sz="800">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A2</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Presenter</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4A</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Identification of presenting institution. Constant in accordance with value table in Appendix 2 </a:t>
                      </a:r>
                      <a:endParaRPr lang="de-DE" sz="800">
                        <a:latin typeface="Calibri"/>
                        <a:ea typeface="Times New Roman"/>
                        <a:cs typeface="Times New Roman"/>
                      </a:endParaRPr>
                    </a:p>
                  </a:txBody>
                  <a:tcPr marL="90170" marR="90170" marT="53975" marB="53975">
                    <a:solidFill>
                      <a:srgbClr val="CCCCCC"/>
                    </a:solidFill>
                  </a:tcPr>
                </a:tc>
              </a:tr>
            </a:tbl>
          </a:graphicData>
        </a:graphic>
      </p:graphicFrame>
      <p:sp>
        <p:nvSpPr>
          <p:cNvPr id="2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cs typeface="Arial" pitchFamily="34" charset="0"/>
              </a:rPr>
              <a:t/>
            </a:r>
            <a:br>
              <a:rPr kumimoji="0" lang="de-DE" sz="1800" b="0" i="0" u="none" strike="noStrike" cap="none" normalizeH="0" baseline="0" smtClean="0">
                <a:ln>
                  <a:noFill/>
                </a:ln>
                <a:solidFill>
                  <a:schemeClr val="tx1"/>
                </a:solidFill>
                <a:effectLst/>
                <a:latin typeface="Arial" pitchFamily="34" charset="0"/>
                <a:cs typeface="Arial" pitchFamily="34" charset="0"/>
              </a:rPr>
            </a:b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7" name="Tabelle 36"/>
          <p:cNvGraphicFramePr>
            <a:graphicFrameLocks noGrp="1"/>
          </p:cNvGraphicFramePr>
          <p:nvPr/>
        </p:nvGraphicFramePr>
        <p:xfrm>
          <a:off x="179512" y="2456833"/>
          <a:ext cx="8856983" cy="3894728"/>
        </p:xfrm>
        <a:graphic>
          <a:graphicData uri="http://schemas.openxmlformats.org/drawingml/2006/table">
            <a:tbl>
              <a:tblPr>
                <a:tableStyleId>{8EC20E35-A176-4012-BC5E-935CFFF8708E}</a:tableStyleId>
              </a:tblPr>
              <a:tblGrid>
                <a:gridCol w="936942"/>
                <a:gridCol w="2327700"/>
                <a:gridCol w="741871"/>
                <a:gridCol w="4850470"/>
              </a:tblGrid>
              <a:tr h="358881">
                <a:tc>
                  <a:txBody>
                    <a:bodyPr/>
                    <a:lstStyle/>
                    <a:p>
                      <a:pPr algn="just">
                        <a:lnSpc>
                          <a:spcPct val="115000"/>
                        </a:lnSpc>
                        <a:spcAft>
                          <a:spcPts val="0"/>
                        </a:spcAft>
                      </a:pPr>
                      <a:r>
                        <a:rPr lang="en-GB" sz="800" b="1">
                          <a:solidFill>
                            <a:srgbClr val="990000"/>
                          </a:solidFill>
                        </a:rPr>
                        <a:t>Field no.</a:t>
                      </a:r>
                      <a:endParaRPr lang="de-DE" sz="900" b="1">
                        <a:solidFill>
                          <a:srgbClr val="990000"/>
                        </a:solidFill>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b="1">
                          <a:solidFill>
                            <a:srgbClr val="990000"/>
                          </a:solidFill>
                        </a:rPr>
                        <a:t>Field</a:t>
                      </a:r>
                      <a:endParaRPr lang="de-DE" sz="900" b="1">
                        <a:solidFill>
                          <a:srgbClr val="990000"/>
                        </a:solidFill>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b="1">
                          <a:solidFill>
                            <a:srgbClr val="990000"/>
                          </a:solidFill>
                        </a:rPr>
                        <a:t>Type</a:t>
                      </a:r>
                      <a:endParaRPr lang="de-DE" sz="900" b="1">
                        <a:solidFill>
                          <a:srgbClr val="990000"/>
                        </a:solidFill>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b="1">
                          <a:solidFill>
                            <a:srgbClr val="990000"/>
                          </a:solidFill>
                        </a:rPr>
                        <a:t>Explanation</a:t>
                      </a:r>
                      <a:endParaRPr lang="de-DE" sz="900" b="1">
                        <a:solidFill>
                          <a:srgbClr val="990000"/>
                        </a:solidFill>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B1</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Record identifier</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Constant "B"</a:t>
                      </a:r>
                      <a:endParaRPr lang="de-DE" sz="900">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B2</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Sequence number</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40A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Number identifying customer (natural or legal persons).</a:t>
                      </a:r>
                      <a:endParaRPr lang="de-DE" sz="900">
                        <a:latin typeface="Calibri"/>
                        <a:ea typeface="Times New Roman"/>
                        <a:cs typeface="Times New Roman"/>
                      </a:endParaRPr>
                    </a:p>
                  </a:txBody>
                  <a:tcPr marL="70583" marR="70583" marT="42250" marB="42250">
                    <a:solidFill>
                      <a:srgbClr val="CCCCCC"/>
                    </a:solidFill>
                  </a:tcPr>
                </a:tc>
              </a:tr>
              <a:tr h="381420">
                <a:tc>
                  <a:txBody>
                    <a:bodyPr/>
                    <a:lstStyle/>
                    <a:p>
                      <a:pPr algn="just">
                        <a:lnSpc>
                          <a:spcPct val="115000"/>
                        </a:lnSpc>
                        <a:spcAft>
                          <a:spcPts val="0"/>
                        </a:spcAft>
                      </a:pPr>
                      <a:r>
                        <a:rPr lang="en-GB" sz="800"/>
                        <a:t>B3</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Last name</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150A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Last name of customer. Where legal persons or groups of persons are involved, corresponding </a:t>
                      </a:r>
                      <a:r>
                        <a:rPr lang="en-GB" sz="800" smtClean="0"/>
                        <a:t>designation </a:t>
                      </a:r>
                      <a:r>
                        <a:rPr lang="en-GB" sz="800"/>
                        <a:t>pursuant to Section 154 German Fiscal Code (Abgabenordnung – AO).</a:t>
                      </a:r>
                      <a:endParaRPr lang="de-DE" sz="900">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B4</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First name</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100A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First name of customer.</a:t>
                      </a:r>
                      <a:endParaRPr lang="de-DE" sz="900">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B5</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Name affix</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100A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Any other information additionally identifying customer.</a:t>
                      </a:r>
                      <a:endParaRPr lang="de-DE" sz="900">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B6</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Title</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1N</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Title key in accordance with Annex 3.</a:t>
                      </a:r>
                      <a:endParaRPr lang="de-DE" sz="900">
                        <a:latin typeface="Calibri"/>
                        <a:ea typeface="Times New Roman"/>
                        <a:cs typeface="Times New Roman"/>
                      </a:endParaRPr>
                    </a:p>
                  </a:txBody>
                  <a:tcPr marL="70583" marR="70583" marT="42250" marB="42250">
                    <a:solidFill>
                      <a:srgbClr val="CCCCCC"/>
                    </a:solidFill>
                  </a:tcPr>
                </a:tc>
              </a:tr>
              <a:tr h="358881">
                <a:tc>
                  <a:txBody>
                    <a:bodyPr/>
                    <a:lstStyle/>
                    <a:p>
                      <a:pPr algn="just">
                        <a:lnSpc>
                          <a:spcPct val="115000"/>
                        </a:lnSpc>
                        <a:spcAft>
                          <a:spcPts val="0"/>
                        </a:spcAft>
                      </a:pPr>
                      <a:r>
                        <a:rPr lang="en-GB" sz="800"/>
                        <a:t>B7</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Street and house number</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100A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Street and house number, plus – if applicable – post office box, where customer can be reached by post. </a:t>
                      </a:r>
                      <a:endParaRPr lang="de-DE" sz="900">
                        <a:latin typeface="Calibri"/>
                        <a:ea typeface="Times New Roman"/>
                        <a:cs typeface="Times New Roman"/>
                      </a:endParaRPr>
                    </a:p>
                  </a:txBody>
                  <a:tcPr marL="70583" marR="70583" marT="42250" marB="42250">
                    <a:solidFill>
                      <a:srgbClr val="CCCCCC"/>
                    </a:solidFill>
                  </a:tcPr>
                </a:tc>
              </a:tr>
              <a:tr h="358881">
                <a:tc>
                  <a:txBody>
                    <a:bodyPr/>
                    <a:lstStyle/>
                    <a:p>
                      <a:pPr algn="just">
                        <a:lnSpc>
                          <a:spcPct val="115000"/>
                        </a:lnSpc>
                        <a:spcAft>
                          <a:spcPts val="0"/>
                        </a:spcAft>
                      </a:pPr>
                      <a:r>
                        <a:rPr lang="en-GB" sz="800"/>
                        <a:t>B8</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Street affix</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100A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Other pertinent information, particularly for correct postal delivery, e.g. name of district, apartment number, etc.</a:t>
                      </a:r>
                      <a:endParaRPr lang="de-DE" sz="900">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B9</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Postcode </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Postcode</a:t>
                      </a:r>
                      <a:endParaRPr lang="de-DE" sz="900">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B10</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Place</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100A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Customer’s place of residence.</a:t>
                      </a:r>
                      <a:endParaRPr lang="de-DE" sz="900">
                        <a:latin typeface="Calibri"/>
                        <a:ea typeface="Times New Roman"/>
                        <a:cs typeface="Times New Roman"/>
                      </a:endParaRPr>
                    </a:p>
                  </a:txBody>
                  <a:tcPr marL="70583" marR="70583" marT="42250" marB="42250">
                    <a:solidFill>
                      <a:srgbClr val="CCCCCC"/>
                    </a:solidFill>
                  </a:tcPr>
                </a:tc>
              </a:tr>
              <a:tr h="262015">
                <a:tc>
                  <a:txBody>
                    <a:bodyPr/>
                    <a:lstStyle/>
                    <a:p>
                      <a:pPr algn="just">
                        <a:lnSpc>
                          <a:spcPct val="115000"/>
                        </a:lnSpc>
                        <a:spcAft>
                          <a:spcPts val="0"/>
                        </a:spcAft>
                      </a:pPr>
                      <a:r>
                        <a:rPr lang="en-GB" sz="800"/>
                        <a:t>B11</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Country</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2A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Indication of country key in accordance with coding list ISO-3166-1-alpha2.</a:t>
                      </a:r>
                      <a:endParaRPr lang="de-DE" sz="900">
                        <a:latin typeface="Calibri"/>
                        <a:ea typeface="Times New Roman"/>
                        <a:cs typeface="Times New Roman"/>
                      </a:endParaRPr>
                    </a:p>
                  </a:txBody>
                  <a:tcPr marL="70583" marR="70583" marT="42250" marB="42250">
                    <a:solidFill>
                      <a:srgbClr val="CCCCCC"/>
                    </a:solidFill>
                  </a:tcPr>
                </a:tc>
              </a:tr>
              <a:tr h="221691">
                <a:tc>
                  <a:txBody>
                    <a:bodyPr/>
                    <a:lstStyle/>
                    <a:p>
                      <a:pPr algn="just">
                        <a:lnSpc>
                          <a:spcPct val="115000"/>
                        </a:lnSpc>
                        <a:spcAft>
                          <a:spcPts val="0"/>
                        </a:spcAft>
                      </a:pPr>
                      <a:r>
                        <a:rPr lang="en-GB" sz="800"/>
                        <a:t>B12</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Date of birth</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8N</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Date of birth or date of incorporation: DDMMYYYY.</a:t>
                      </a:r>
                      <a:endParaRPr lang="de-DE" sz="900">
                        <a:latin typeface="Calibri"/>
                        <a:ea typeface="Times New Roman"/>
                        <a:cs typeface="Times New Roman"/>
                      </a:endParaRPr>
                    </a:p>
                  </a:txBody>
                  <a:tcPr marL="70583" marR="70583" marT="42250" marB="42250">
                    <a:solidFill>
                      <a:srgbClr val="CCCCCC"/>
                    </a:solidFill>
                  </a:tcPr>
                </a:tc>
              </a:tr>
              <a:tr h="358881">
                <a:tc>
                  <a:txBody>
                    <a:bodyPr/>
                    <a:lstStyle/>
                    <a:p>
                      <a:pPr algn="just">
                        <a:lnSpc>
                          <a:spcPct val="115000"/>
                        </a:lnSpc>
                        <a:spcAft>
                          <a:spcPts val="0"/>
                        </a:spcAft>
                      </a:pPr>
                      <a:r>
                        <a:rPr lang="en-GB" sz="800"/>
                        <a:t>B13</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Industry/sector</a:t>
                      </a:r>
                      <a:endParaRPr lang="de-DE" sz="900">
                        <a:latin typeface="Calibri"/>
                        <a:ea typeface="Times New Roman"/>
                        <a:cs typeface="Times New Roman"/>
                      </a:endParaRPr>
                    </a:p>
                  </a:txBody>
                  <a:tcPr marL="70583" marR="70583" marT="42250" marB="42250">
                    <a:solidFill>
                      <a:srgbClr val="CCCCCC"/>
                    </a:solidFill>
                  </a:tcPr>
                </a:tc>
                <a:tc>
                  <a:txBody>
                    <a:bodyPr/>
                    <a:lstStyle/>
                    <a:p>
                      <a:pPr algn="r">
                        <a:lnSpc>
                          <a:spcPct val="115000"/>
                        </a:lnSpc>
                        <a:spcAft>
                          <a:spcPts val="0"/>
                        </a:spcAft>
                      </a:pPr>
                      <a:r>
                        <a:rPr lang="en-GB" sz="800"/>
                        <a:t>3A</a:t>
                      </a:r>
                      <a:endParaRPr lang="de-DE" sz="900">
                        <a:latin typeface="Calibri"/>
                        <a:ea typeface="Times New Roman"/>
                        <a:cs typeface="Times New Roman"/>
                      </a:endParaRPr>
                    </a:p>
                  </a:txBody>
                  <a:tcPr marL="70583" marR="70583" marT="42250" marB="42250">
                    <a:solidFill>
                      <a:srgbClr val="CCCCCC"/>
                    </a:solidFill>
                  </a:tcPr>
                </a:tc>
                <a:tc>
                  <a:txBody>
                    <a:bodyPr/>
                    <a:lstStyle/>
                    <a:p>
                      <a:pPr algn="just">
                        <a:lnSpc>
                          <a:spcPct val="115000"/>
                        </a:lnSpc>
                        <a:spcAft>
                          <a:spcPts val="0"/>
                        </a:spcAft>
                      </a:pPr>
                      <a:r>
                        <a:rPr lang="en-GB" sz="800"/>
                        <a:t>Values in accordance with Deutsche Bundesbank "Banking statistics guidelines and customer classification".</a:t>
                      </a:r>
                      <a:endParaRPr lang="de-DE" sz="900">
                        <a:latin typeface="Calibri"/>
                        <a:ea typeface="Times New Roman"/>
                        <a:cs typeface="Times New Roman"/>
                      </a:endParaRPr>
                    </a:p>
                  </a:txBody>
                  <a:tcPr marL="70583" marR="70583" marT="42250" marB="42250">
                    <a:solidFill>
                      <a:srgbClr val="CCCCCC"/>
                    </a:solidFill>
                  </a:tcPr>
                </a:tc>
              </a:tr>
            </a:tbl>
          </a:graphicData>
        </a:graphic>
      </p:graphicFrame>
      <p:pic>
        <p:nvPicPr>
          <p:cNvPr id="15" name="Grafik 14" descr="reca.png"/>
          <p:cNvPicPr>
            <a:picLocks noChangeAspect="1"/>
          </p:cNvPicPr>
          <p:nvPr/>
        </p:nvPicPr>
        <p:blipFill>
          <a:blip r:embed="rId3" cstate="print"/>
          <a:stretch>
            <a:fillRect/>
          </a:stretch>
        </p:blipFill>
        <p:spPr>
          <a:xfrm>
            <a:off x="7920377" y="991614"/>
            <a:ext cx="863243" cy="540000"/>
          </a:xfrm>
          <a:prstGeom prst="rect">
            <a:avLst/>
          </a:prstGeom>
          <a:ln w="25400">
            <a:solidFill>
              <a:srgbClr val="333333"/>
            </a:solidFill>
          </a:ln>
        </p:spPr>
      </p:pic>
      <p:pic>
        <p:nvPicPr>
          <p:cNvPr id="16" name="Grafik 15" descr="recb.png"/>
          <p:cNvPicPr>
            <a:picLocks noChangeAspect="1"/>
          </p:cNvPicPr>
          <p:nvPr/>
        </p:nvPicPr>
        <p:blipFill>
          <a:blip r:embed="rId4" cstate="print"/>
          <a:stretch>
            <a:fillRect/>
          </a:stretch>
        </p:blipFill>
        <p:spPr>
          <a:xfrm>
            <a:off x="7920000" y="2183092"/>
            <a:ext cx="863243" cy="540000"/>
          </a:xfrm>
          <a:prstGeom prst="rect">
            <a:avLst/>
          </a:prstGeom>
          <a:ln w="25400">
            <a:solidFill>
              <a:srgbClr val="333333"/>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EAEG presenter data file</a:t>
            </a:r>
            <a:endParaRPr lang="de-DE"/>
          </a:p>
        </p:txBody>
      </p:sp>
      <p:graphicFrame>
        <p:nvGraphicFramePr>
          <p:cNvPr id="18" name="Tabelle 17"/>
          <p:cNvGraphicFramePr>
            <a:graphicFrameLocks noGrp="1"/>
          </p:cNvGraphicFramePr>
          <p:nvPr/>
        </p:nvGraphicFramePr>
        <p:xfrm>
          <a:off x="201284" y="1124744"/>
          <a:ext cx="8784975" cy="5583810"/>
        </p:xfrm>
        <a:graphic>
          <a:graphicData uri="http://schemas.openxmlformats.org/drawingml/2006/table">
            <a:tbl>
              <a:tblPr>
                <a:tableStyleId>{8EC20E35-A176-4012-BC5E-935CFFF8708E}</a:tableStyleId>
              </a:tblPr>
              <a:tblGrid>
                <a:gridCol w="927736"/>
                <a:gridCol w="2304828"/>
                <a:gridCol w="749597"/>
                <a:gridCol w="4802814"/>
              </a:tblGrid>
              <a:tr h="132954">
                <a:tc>
                  <a:txBody>
                    <a:bodyPr/>
                    <a:lstStyle/>
                    <a:p>
                      <a:pPr algn="just">
                        <a:lnSpc>
                          <a:spcPct val="115000"/>
                        </a:lnSpc>
                        <a:spcAft>
                          <a:spcPts val="0"/>
                        </a:spcAft>
                      </a:pPr>
                      <a:r>
                        <a:rPr lang="en-GB" sz="800" b="1">
                          <a:solidFill>
                            <a:srgbClr val="990000"/>
                          </a:solidFill>
                        </a:rPr>
                        <a:t>Field no.</a:t>
                      </a:r>
                      <a:endParaRPr lang="de-DE" sz="800" b="1">
                        <a:solidFill>
                          <a:srgbClr val="990000"/>
                        </a:solidFill>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b="1">
                          <a:solidFill>
                            <a:srgbClr val="990000"/>
                          </a:solidFill>
                        </a:rPr>
                        <a:t>Field</a:t>
                      </a:r>
                      <a:endParaRPr lang="de-DE" sz="800" b="1">
                        <a:solidFill>
                          <a:srgbClr val="990000"/>
                        </a:solidFill>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b="1">
                          <a:solidFill>
                            <a:srgbClr val="990000"/>
                          </a:solidFill>
                        </a:rPr>
                        <a:t>Type</a:t>
                      </a:r>
                      <a:endParaRPr lang="de-DE" sz="800" b="1">
                        <a:solidFill>
                          <a:srgbClr val="990000"/>
                        </a:solidFill>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b="1">
                          <a:solidFill>
                            <a:srgbClr val="990000"/>
                          </a:solidFill>
                        </a:rPr>
                        <a:t>Explanation</a:t>
                      </a:r>
                      <a:endParaRPr lang="de-DE" sz="800" b="1">
                        <a:solidFill>
                          <a:srgbClr val="990000"/>
                        </a:solidFill>
                        <a:latin typeface="Arial Narrow" pitchFamily="34" charset="0"/>
                        <a:ea typeface="Times New Roman"/>
                        <a:cs typeface="Times New Roman"/>
                      </a:endParaRPr>
                    </a:p>
                  </a:txBody>
                  <a:tcPr marL="33970" marR="33970" marT="20334" marB="20334">
                    <a:solidFill>
                      <a:srgbClr val="CCCCCC"/>
                    </a:solidFill>
                  </a:tcPr>
                </a:tc>
              </a:tr>
              <a:tr h="131194">
                <a:tc>
                  <a:txBody>
                    <a:bodyPr/>
                    <a:lstStyle/>
                    <a:p>
                      <a:pPr algn="just">
                        <a:lnSpc>
                          <a:spcPct val="115000"/>
                        </a:lnSpc>
                        <a:spcAft>
                          <a:spcPts val="0"/>
                        </a:spcAft>
                      </a:pPr>
                      <a:r>
                        <a:rPr lang="en-GB" sz="800"/>
                        <a:t>C1</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Record identifier</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1A</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Constant "C"</a:t>
                      </a:r>
                      <a:endParaRPr lang="de-DE" sz="800">
                        <a:latin typeface="Arial Narrow" pitchFamily="34" charset="0"/>
                        <a:ea typeface="Times New Roman"/>
                        <a:cs typeface="Times New Roman"/>
                      </a:endParaRPr>
                    </a:p>
                  </a:txBody>
                  <a:tcPr marL="33970" marR="33970" marT="20334" marB="20334">
                    <a:solidFill>
                      <a:srgbClr val="CCCCCC"/>
                    </a:solidFill>
                  </a:tcPr>
                </a:tc>
              </a:tr>
              <a:tr h="140792">
                <a:tc>
                  <a:txBody>
                    <a:bodyPr/>
                    <a:lstStyle/>
                    <a:p>
                      <a:pPr algn="just">
                        <a:lnSpc>
                          <a:spcPct val="115000"/>
                        </a:lnSpc>
                        <a:spcAft>
                          <a:spcPts val="0"/>
                        </a:spcAft>
                      </a:pPr>
                      <a:r>
                        <a:rPr lang="en-GB" sz="800"/>
                        <a:t>C2</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Account number</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40A</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endParaRPr lang="en-GB" sz="800">
                        <a:latin typeface="Arial Narrow" pitchFamily="34" charset="0"/>
                        <a:ea typeface="Times New Roman"/>
                        <a:cs typeface="Arial"/>
                      </a:endParaRPr>
                    </a:p>
                  </a:txBody>
                  <a:tcPr marL="33970" marR="33970" marT="20334" marB="20334">
                    <a:solidFill>
                      <a:srgbClr val="CCCCCC"/>
                    </a:solidFill>
                  </a:tcPr>
                </a:tc>
              </a:tr>
              <a:tr h="243126">
                <a:tc>
                  <a:txBody>
                    <a:bodyPr/>
                    <a:lstStyle/>
                    <a:p>
                      <a:pPr algn="just">
                        <a:lnSpc>
                          <a:spcPct val="115000"/>
                        </a:lnSpc>
                        <a:spcAft>
                          <a:spcPts val="0"/>
                        </a:spcAft>
                      </a:pPr>
                      <a:r>
                        <a:rPr lang="en-GB" sz="800"/>
                        <a:t>C3</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nSpc>
                          <a:spcPct val="115000"/>
                        </a:lnSpc>
                        <a:spcAft>
                          <a:spcPts val="0"/>
                        </a:spcAft>
                      </a:pPr>
                      <a:r>
                        <a:rPr lang="en-GB" sz="800"/>
                        <a:t>Additional account designation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50A</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Where available, other information specifying intended use of account (e.g. joint account, rent account, escrow account)</a:t>
                      </a:r>
                      <a:endParaRPr lang="de-DE" sz="800">
                        <a:latin typeface="Arial Narrow" pitchFamily="34" charset="0"/>
                        <a:ea typeface="Times New Roman"/>
                        <a:cs typeface="Times New Roman"/>
                      </a:endParaRPr>
                    </a:p>
                  </a:txBody>
                  <a:tcPr marL="33970" marR="33970" marT="20334" marB="20334">
                    <a:solidFill>
                      <a:srgbClr val="CCCCCC"/>
                    </a:solidFill>
                  </a:tcPr>
                </a:tc>
              </a:tr>
              <a:tr h="355059">
                <a:tc>
                  <a:txBody>
                    <a:bodyPr/>
                    <a:lstStyle/>
                    <a:p>
                      <a:pPr algn="just">
                        <a:lnSpc>
                          <a:spcPct val="115000"/>
                        </a:lnSpc>
                        <a:spcAft>
                          <a:spcPts val="0"/>
                        </a:spcAft>
                      </a:pPr>
                      <a:r>
                        <a:rPr lang="en-GB" sz="800"/>
                        <a:t>C4</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Beneficial owner</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100A</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First name, last name and date of birth/incorporation of person(s) for whom business relationship was established from an economic perspective. For rent deposit(s) invested by a landlord, corresponding details of tenant(s).</a:t>
                      </a:r>
                      <a:endParaRPr lang="de-DE" sz="800">
                        <a:latin typeface="Arial Narrow" pitchFamily="34" charset="0"/>
                        <a:ea typeface="Times New Roman"/>
                        <a:cs typeface="Times New Roman"/>
                      </a:endParaRPr>
                    </a:p>
                  </a:txBody>
                  <a:tcPr marL="33970" marR="33970" marT="20334" marB="20334">
                    <a:solidFill>
                      <a:srgbClr val="CCCCCC"/>
                    </a:solidFill>
                  </a:tcPr>
                </a:tc>
              </a:tr>
              <a:tr h="131194">
                <a:tc>
                  <a:txBody>
                    <a:bodyPr/>
                    <a:lstStyle/>
                    <a:p>
                      <a:pPr algn="just">
                        <a:lnSpc>
                          <a:spcPct val="115000"/>
                        </a:lnSpc>
                        <a:spcAft>
                          <a:spcPts val="0"/>
                        </a:spcAft>
                      </a:pPr>
                      <a:r>
                        <a:rPr lang="en-GB" sz="800"/>
                        <a:t>C5</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Number of account holders</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Necessary to correctly split up deposits held in joint accounts.</a:t>
                      </a:r>
                      <a:endParaRPr lang="de-DE" sz="800">
                        <a:latin typeface="Arial Narrow" pitchFamily="34" charset="0"/>
                        <a:ea typeface="Times New Roman"/>
                        <a:cs typeface="Times New Roman"/>
                      </a:endParaRPr>
                    </a:p>
                  </a:txBody>
                  <a:tcPr marL="33970" marR="33970" marT="20334" marB="20334">
                    <a:solidFill>
                      <a:srgbClr val="CCCCCC"/>
                    </a:solidFill>
                  </a:tcPr>
                </a:tc>
              </a:tr>
              <a:tr h="131194">
                <a:tc>
                  <a:txBody>
                    <a:bodyPr/>
                    <a:lstStyle/>
                    <a:p>
                      <a:pPr algn="just">
                        <a:lnSpc>
                          <a:spcPct val="115000"/>
                        </a:lnSpc>
                        <a:spcAft>
                          <a:spcPts val="0"/>
                        </a:spcAft>
                      </a:pPr>
                      <a:r>
                        <a:rPr lang="en-GB" sz="800"/>
                        <a:t>C6</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Opening of account </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8N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Date when account was opened: DDMMYYYY.</a:t>
                      </a:r>
                      <a:endParaRPr lang="de-DE" sz="800">
                        <a:latin typeface="Arial Narrow" pitchFamily="34" charset="0"/>
                        <a:ea typeface="Times New Roman"/>
                        <a:cs typeface="Times New Roman"/>
                      </a:endParaRPr>
                    </a:p>
                  </a:txBody>
                  <a:tcPr marL="33970" marR="33970" marT="20334" marB="20334">
                    <a:solidFill>
                      <a:srgbClr val="CCCCCC"/>
                    </a:solidFill>
                  </a:tcPr>
                </a:tc>
              </a:tr>
              <a:tr h="132954">
                <a:tc>
                  <a:txBody>
                    <a:bodyPr/>
                    <a:lstStyle/>
                    <a:p>
                      <a:pPr algn="just">
                        <a:lnSpc>
                          <a:spcPct val="115000"/>
                        </a:lnSpc>
                        <a:spcAft>
                          <a:spcPts val="0"/>
                        </a:spcAft>
                      </a:pPr>
                      <a:r>
                        <a:rPr lang="en-GB" sz="800"/>
                        <a:t>C7</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Type of account</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20A</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Documentation of product (current account, time deposit account, etc.).</a:t>
                      </a:r>
                      <a:endParaRPr lang="de-DE" sz="800">
                        <a:latin typeface="Arial Narrow" pitchFamily="34" charset="0"/>
                        <a:ea typeface="Times New Roman"/>
                        <a:cs typeface="Times New Roman"/>
                      </a:endParaRPr>
                    </a:p>
                  </a:txBody>
                  <a:tcPr marL="33970" marR="33970" marT="20334" marB="20334">
                    <a:solidFill>
                      <a:srgbClr val="CCCCCC"/>
                    </a:solidFill>
                  </a:tcPr>
                </a:tc>
              </a:tr>
              <a:tr h="131194">
                <a:tc>
                  <a:txBody>
                    <a:bodyPr/>
                    <a:lstStyle/>
                    <a:p>
                      <a:pPr algn="just">
                        <a:lnSpc>
                          <a:spcPct val="115000"/>
                        </a:lnSpc>
                        <a:spcAft>
                          <a:spcPts val="0"/>
                        </a:spcAft>
                      </a:pPr>
                      <a:r>
                        <a:rPr lang="en-GB" sz="800"/>
                        <a:t>C8</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Currency</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3A</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Entry of currency key in accordance with ISO-4217 code table.</a:t>
                      </a:r>
                      <a:endParaRPr lang="de-DE" sz="800">
                        <a:latin typeface="Arial Narrow" pitchFamily="34" charset="0"/>
                        <a:ea typeface="Times New Roman"/>
                        <a:cs typeface="Times New Roman"/>
                      </a:endParaRPr>
                    </a:p>
                  </a:txBody>
                  <a:tcPr marL="33970" marR="33970" marT="20334" marB="20334">
                    <a:solidFill>
                      <a:srgbClr val="CCCCCC"/>
                    </a:solidFill>
                  </a:tcPr>
                </a:tc>
              </a:tr>
              <a:tr h="132954">
                <a:tc>
                  <a:txBody>
                    <a:bodyPr/>
                    <a:lstStyle/>
                    <a:p>
                      <a:pPr algn="just">
                        <a:lnSpc>
                          <a:spcPct val="115000"/>
                        </a:lnSpc>
                        <a:spcAft>
                          <a:spcPts val="0"/>
                        </a:spcAft>
                      </a:pPr>
                      <a:r>
                        <a:rPr lang="en-GB" sz="800"/>
                        <a:t>C9</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Capital balance in currency</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20.2N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Where debit balance is displayed, "-" (minus) sign should be placed in front of amount.</a:t>
                      </a:r>
                      <a:endParaRPr lang="de-DE" sz="800">
                        <a:latin typeface="Arial Narrow" pitchFamily="34" charset="0"/>
                        <a:ea typeface="Times New Roman"/>
                        <a:cs typeface="Times New Roman"/>
                      </a:endParaRPr>
                    </a:p>
                  </a:txBody>
                  <a:tcPr marL="33970" marR="33970" marT="20334" marB="20334">
                    <a:solidFill>
                      <a:srgbClr val="CCCCCC"/>
                    </a:solidFill>
                  </a:tcPr>
                </a:tc>
              </a:tr>
              <a:tr h="132954">
                <a:tc>
                  <a:txBody>
                    <a:bodyPr/>
                    <a:lstStyle/>
                    <a:p>
                      <a:pPr algn="just">
                        <a:lnSpc>
                          <a:spcPct val="115000"/>
                        </a:lnSpc>
                        <a:spcAft>
                          <a:spcPts val="0"/>
                        </a:spcAft>
                      </a:pPr>
                      <a:r>
                        <a:rPr lang="en-GB" sz="800"/>
                        <a:t>C10</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Conversion rate</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5.5N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ECB reference rate published on cutoff date; for euro deposits, value "1.0".</a:t>
                      </a:r>
                      <a:endParaRPr lang="de-DE" sz="800">
                        <a:latin typeface="Arial Narrow" pitchFamily="34" charset="0"/>
                        <a:ea typeface="Times New Roman"/>
                        <a:cs typeface="Times New Roman"/>
                      </a:endParaRPr>
                    </a:p>
                  </a:txBody>
                  <a:tcPr marL="33970" marR="33970" marT="20334" marB="20334">
                    <a:solidFill>
                      <a:srgbClr val="CCCCCC"/>
                    </a:solidFill>
                  </a:tcPr>
                </a:tc>
              </a:tr>
              <a:tr h="132954">
                <a:tc>
                  <a:txBody>
                    <a:bodyPr/>
                    <a:lstStyle/>
                    <a:p>
                      <a:pPr algn="just">
                        <a:lnSpc>
                          <a:spcPct val="115000"/>
                        </a:lnSpc>
                        <a:spcAft>
                          <a:spcPts val="0"/>
                        </a:spcAft>
                      </a:pPr>
                      <a:r>
                        <a:rPr lang="en-GB" sz="800"/>
                        <a:t>C11</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Capital balance in EUR</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20.2N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Where debit balance is displayed, "-" (minus) sign should be placed in front of amount.</a:t>
                      </a:r>
                      <a:endParaRPr lang="de-DE" sz="800">
                        <a:latin typeface="Arial Narrow" pitchFamily="34" charset="0"/>
                        <a:ea typeface="Times New Roman"/>
                        <a:cs typeface="Times New Roman"/>
                      </a:endParaRPr>
                    </a:p>
                  </a:txBody>
                  <a:tcPr marL="33970" marR="33970" marT="20334" marB="20334">
                    <a:solidFill>
                      <a:srgbClr val="CCCCCC"/>
                    </a:solidFill>
                  </a:tcPr>
                </a:tc>
              </a:tr>
              <a:tr h="466991">
                <a:tc>
                  <a:txBody>
                    <a:bodyPr/>
                    <a:lstStyle/>
                    <a:p>
                      <a:pPr algn="just">
                        <a:lnSpc>
                          <a:spcPct val="115000"/>
                        </a:lnSpc>
                        <a:spcAft>
                          <a:spcPts val="0"/>
                        </a:spcAft>
                      </a:pPr>
                      <a:r>
                        <a:rPr lang="en-GB" sz="800"/>
                        <a:t>C12</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Interest rate</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5.5N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Percentage interest rate on credit balance applying on cutoff date. For products with a sliding rate of interest, this field should be filled in with the figure “9” (99999.99999"). For current accounts, interest rate paid on credit balance should be applied.</a:t>
                      </a:r>
                      <a:endParaRPr lang="de-DE" sz="800"/>
                    </a:p>
                    <a:p>
                      <a:pPr algn="just">
                        <a:lnSpc>
                          <a:spcPct val="115000"/>
                        </a:lnSpc>
                        <a:spcAft>
                          <a:spcPts val="0"/>
                        </a:spcAft>
                      </a:pPr>
                      <a:r>
                        <a:rPr lang="en-GB" sz="800"/>
                        <a:t>For asset accounts, provision of an interest rate is not required.</a:t>
                      </a:r>
                      <a:endParaRPr lang="de-DE" sz="800">
                        <a:latin typeface="Arial Narrow" pitchFamily="34" charset="0"/>
                        <a:ea typeface="Times New Roman"/>
                        <a:cs typeface="Times New Roman"/>
                      </a:endParaRPr>
                    </a:p>
                  </a:txBody>
                  <a:tcPr marL="33970" marR="33970" marT="20334" marB="20334">
                    <a:solidFill>
                      <a:srgbClr val="CCCCCC"/>
                    </a:solidFill>
                  </a:tcPr>
                </a:tc>
              </a:tr>
              <a:tr h="132954">
                <a:tc>
                  <a:txBody>
                    <a:bodyPr/>
                    <a:lstStyle/>
                    <a:p>
                      <a:pPr algn="just">
                        <a:lnSpc>
                          <a:spcPct val="115000"/>
                        </a:lnSpc>
                        <a:spcAft>
                          <a:spcPts val="0"/>
                        </a:spcAft>
                      </a:pPr>
                      <a:r>
                        <a:rPr lang="en-GB" sz="800"/>
                        <a:t>C13</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Last payment of interest</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8N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Date of last payment of interest on deposit accounts: DDMMYYYY.</a:t>
                      </a:r>
                      <a:endParaRPr lang="de-DE" sz="800">
                        <a:latin typeface="Arial Narrow" pitchFamily="34" charset="0"/>
                        <a:ea typeface="Times New Roman"/>
                        <a:cs typeface="Times New Roman"/>
                      </a:endParaRPr>
                    </a:p>
                  </a:txBody>
                  <a:tcPr marL="33970" marR="33970" marT="20334" marB="20334">
                    <a:solidFill>
                      <a:srgbClr val="CCCCCC"/>
                    </a:solidFill>
                  </a:tcPr>
                </a:tc>
              </a:tr>
              <a:tr h="132954">
                <a:tc>
                  <a:txBody>
                    <a:bodyPr/>
                    <a:lstStyle/>
                    <a:p>
                      <a:pPr algn="just">
                        <a:lnSpc>
                          <a:spcPct val="115000"/>
                        </a:lnSpc>
                        <a:spcAft>
                          <a:spcPts val="0"/>
                        </a:spcAft>
                      </a:pPr>
                      <a:r>
                        <a:rPr lang="en-GB" sz="800"/>
                        <a:t>C14</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Next payment of interest</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8N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Date of next payment of interest on deposit accounts:  DDMMYYYY.</a:t>
                      </a:r>
                      <a:endParaRPr lang="de-DE" sz="800">
                        <a:latin typeface="Arial Narrow" pitchFamily="34" charset="0"/>
                        <a:ea typeface="Times New Roman"/>
                        <a:cs typeface="Times New Roman"/>
                      </a:endParaRPr>
                    </a:p>
                  </a:txBody>
                  <a:tcPr marL="33970" marR="33970" marT="20334" marB="20334">
                    <a:solidFill>
                      <a:srgbClr val="CCCCCC"/>
                    </a:solidFill>
                  </a:tcPr>
                </a:tc>
              </a:tr>
              <a:tr h="131194">
                <a:tc>
                  <a:txBody>
                    <a:bodyPr/>
                    <a:lstStyle/>
                    <a:p>
                      <a:pPr algn="just">
                        <a:lnSpc>
                          <a:spcPct val="115000"/>
                        </a:lnSpc>
                        <a:spcAft>
                          <a:spcPts val="0"/>
                        </a:spcAft>
                      </a:pPr>
                      <a:r>
                        <a:rPr lang="en-GB" sz="800"/>
                        <a:t>C15</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Final maturity </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8N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Date of repayment of deposit: DDMMYYYY.</a:t>
                      </a:r>
                      <a:endParaRPr lang="de-DE" sz="800">
                        <a:latin typeface="Arial Narrow" pitchFamily="34" charset="0"/>
                        <a:ea typeface="Times New Roman"/>
                        <a:cs typeface="Times New Roman"/>
                      </a:endParaRPr>
                    </a:p>
                  </a:txBody>
                  <a:tcPr marL="33970" marR="33970" marT="20334" marB="20334">
                    <a:solidFill>
                      <a:srgbClr val="CCCCCC"/>
                    </a:solidFill>
                  </a:tcPr>
                </a:tc>
              </a:tr>
              <a:tr h="132954">
                <a:tc>
                  <a:txBody>
                    <a:bodyPr/>
                    <a:lstStyle/>
                    <a:p>
                      <a:pPr algn="just">
                        <a:lnSpc>
                          <a:spcPct val="115000"/>
                        </a:lnSpc>
                        <a:spcAft>
                          <a:spcPts val="0"/>
                        </a:spcAft>
                      </a:pPr>
                      <a:r>
                        <a:rPr lang="en-GB" sz="800"/>
                        <a:t>C16</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nSpc>
                          <a:spcPct val="115000"/>
                        </a:lnSpc>
                        <a:spcAft>
                          <a:spcPts val="0"/>
                        </a:spcAft>
                      </a:pPr>
                      <a:r>
                        <a:rPr lang="en-GB" sz="800"/>
                        <a:t>Interest calculation method </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1N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Method used to calculate interest in accordance with key table in Annex 4.</a:t>
                      </a:r>
                      <a:endParaRPr lang="de-DE" sz="800">
                        <a:latin typeface="Arial Narrow" pitchFamily="34" charset="0"/>
                        <a:ea typeface="Times New Roman"/>
                        <a:cs typeface="Times New Roman"/>
                      </a:endParaRPr>
                    </a:p>
                  </a:txBody>
                  <a:tcPr marL="33970" marR="33970" marT="20334" marB="20334">
                    <a:solidFill>
                      <a:srgbClr val="CCCCCC"/>
                    </a:solidFill>
                  </a:tcPr>
                </a:tc>
              </a:tr>
              <a:tr h="243126">
                <a:tc>
                  <a:txBody>
                    <a:bodyPr/>
                    <a:lstStyle/>
                    <a:p>
                      <a:pPr algn="just">
                        <a:lnSpc>
                          <a:spcPct val="115000"/>
                        </a:lnSpc>
                        <a:spcAft>
                          <a:spcPts val="0"/>
                        </a:spcAft>
                      </a:pPr>
                      <a:r>
                        <a:rPr lang="en-GB" sz="800"/>
                        <a:t>C17</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Interest balance in account currency</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20.2N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Interest balance on deposit accounts on cut-off date set by EdB. This cut-off date may be any working day of a month.</a:t>
                      </a:r>
                      <a:endParaRPr lang="de-DE" sz="800">
                        <a:latin typeface="Arial Narrow" pitchFamily="34" charset="0"/>
                        <a:ea typeface="Times New Roman"/>
                        <a:cs typeface="Times New Roman"/>
                      </a:endParaRPr>
                    </a:p>
                  </a:txBody>
                  <a:tcPr marL="33970" marR="33970" marT="20334" marB="20334">
                    <a:solidFill>
                      <a:srgbClr val="CCCCCC"/>
                    </a:solidFill>
                  </a:tcPr>
                </a:tc>
              </a:tr>
              <a:tr h="243126">
                <a:tc>
                  <a:txBody>
                    <a:bodyPr/>
                    <a:lstStyle/>
                    <a:p>
                      <a:pPr algn="just">
                        <a:lnSpc>
                          <a:spcPct val="115000"/>
                        </a:lnSpc>
                        <a:spcAft>
                          <a:spcPts val="0"/>
                        </a:spcAft>
                      </a:pPr>
                      <a:r>
                        <a:rPr lang="en-GB" sz="800"/>
                        <a:t>C18</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Interest balance in EUR</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20.2N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Interest balance on deposit accounts on cutoff date set by EdB. This cut-off date may be any working day of a month.</a:t>
                      </a:r>
                      <a:endParaRPr lang="de-DE" sz="800">
                        <a:latin typeface="Arial Narrow" pitchFamily="34" charset="0"/>
                        <a:ea typeface="Times New Roman"/>
                        <a:cs typeface="Times New Roman"/>
                      </a:endParaRPr>
                    </a:p>
                  </a:txBody>
                  <a:tcPr marL="33970" marR="33970" marT="20334" marB="20334">
                    <a:solidFill>
                      <a:srgbClr val="CCCCCC"/>
                    </a:solidFill>
                  </a:tcPr>
                </a:tc>
              </a:tr>
              <a:tr h="243126">
                <a:tc>
                  <a:txBody>
                    <a:bodyPr/>
                    <a:lstStyle/>
                    <a:p>
                      <a:pPr algn="just">
                        <a:lnSpc>
                          <a:spcPct val="115000"/>
                        </a:lnSpc>
                        <a:spcAft>
                          <a:spcPts val="0"/>
                        </a:spcAft>
                      </a:pPr>
                      <a:r>
                        <a:rPr lang="en-GB" sz="800"/>
                        <a:t>C19</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Account balance</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20.2N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Sum of capital balance in EUR (field C11) and interest balance in EUR (field C18). Debit balances should be indicated with a "-" (minus) sign.</a:t>
                      </a:r>
                      <a:endParaRPr lang="de-DE" sz="800">
                        <a:latin typeface="Arial Narrow" pitchFamily="34" charset="0"/>
                        <a:ea typeface="Times New Roman"/>
                        <a:cs typeface="Times New Roman"/>
                      </a:endParaRPr>
                    </a:p>
                  </a:txBody>
                  <a:tcPr marL="33970" marR="33970" marT="20334" marB="20334">
                    <a:solidFill>
                      <a:srgbClr val="CCCCCC"/>
                    </a:solidFill>
                  </a:tcPr>
                </a:tc>
              </a:tr>
              <a:tr h="355059">
                <a:tc>
                  <a:txBody>
                    <a:bodyPr/>
                    <a:lstStyle/>
                    <a:p>
                      <a:pPr algn="just">
                        <a:lnSpc>
                          <a:spcPct val="115000"/>
                        </a:lnSpc>
                        <a:spcAft>
                          <a:spcPts val="0"/>
                        </a:spcAft>
                      </a:pPr>
                      <a:r>
                        <a:rPr lang="en-GB" sz="800"/>
                        <a:t>C20</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Exclusion indicator</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nSpc>
                          <a:spcPct val="115000"/>
                        </a:lnSpc>
                        <a:spcAft>
                          <a:spcPts val="0"/>
                        </a:spcAft>
                      </a:pPr>
                      <a:r>
                        <a:rPr lang="en-GB" sz="800"/>
                        <a:t>Indicator which, under the EAEG, excludes account or customer from compensation. Values that may have to be used are defined in Annex 5. Where more than one value is applicable, lowest value should be entered.</a:t>
                      </a:r>
                      <a:endParaRPr lang="de-DE" sz="800">
                        <a:latin typeface="Arial Narrow" pitchFamily="34" charset="0"/>
                        <a:ea typeface="Times New Roman"/>
                        <a:cs typeface="Times New Roman"/>
                      </a:endParaRPr>
                    </a:p>
                  </a:txBody>
                  <a:tcPr marL="33970" marR="33970" marT="20334" marB="20334">
                    <a:solidFill>
                      <a:srgbClr val="CCCCCC"/>
                    </a:solidFill>
                  </a:tcPr>
                </a:tc>
              </a:tr>
              <a:tr h="243126">
                <a:tc>
                  <a:txBody>
                    <a:bodyPr/>
                    <a:lstStyle/>
                    <a:p>
                      <a:pPr algn="just">
                        <a:lnSpc>
                          <a:spcPct val="115000"/>
                        </a:lnSpc>
                        <a:spcAft>
                          <a:spcPts val="0"/>
                        </a:spcAft>
                      </a:pPr>
                      <a:r>
                        <a:rPr lang="en-GB" sz="800"/>
                        <a:t>C21</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EdB key</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r">
                        <a:lnSpc>
                          <a:spcPct val="115000"/>
                        </a:lnSpc>
                        <a:spcAft>
                          <a:spcPts val="0"/>
                        </a:spcAft>
                      </a:pPr>
                      <a:r>
                        <a:rPr lang="en-GB" sz="800"/>
                        <a:t>2N</a:t>
                      </a:r>
                      <a:endParaRPr lang="de-DE" sz="800">
                        <a:latin typeface="Arial Narrow" pitchFamily="34" charset="0"/>
                        <a:ea typeface="Times New Roman"/>
                        <a:cs typeface="Times New Roman"/>
                      </a:endParaRPr>
                    </a:p>
                  </a:txBody>
                  <a:tcPr marL="33970" marR="33970" marT="20334" marB="20334">
                    <a:solidFill>
                      <a:srgbClr val="CCCCCC"/>
                    </a:solidFill>
                  </a:tcPr>
                </a:tc>
                <a:tc>
                  <a:txBody>
                    <a:bodyPr/>
                    <a:lstStyle/>
                    <a:p>
                      <a:pPr algn="just">
                        <a:lnSpc>
                          <a:spcPct val="115000"/>
                        </a:lnSpc>
                        <a:spcAft>
                          <a:spcPts val="0"/>
                        </a:spcAft>
                      </a:pPr>
                      <a:r>
                        <a:rPr lang="en-GB" sz="800"/>
                        <a:t>Blocking notice entered on institution side, which should be coded in accordance with Annex 6.</a:t>
                      </a:r>
                      <a:endParaRPr lang="de-DE" sz="800">
                        <a:latin typeface="Arial Narrow" pitchFamily="34" charset="0"/>
                        <a:ea typeface="Times New Roman"/>
                        <a:cs typeface="Times New Roman"/>
                      </a:endParaRPr>
                    </a:p>
                  </a:txBody>
                  <a:tcPr marL="33970" marR="33970" marT="20334" marB="20334">
                    <a:solidFill>
                      <a:srgbClr val="CCCCCC"/>
                    </a:solidFill>
                  </a:tcPr>
                </a:tc>
              </a:tr>
            </a:tbl>
          </a:graphicData>
        </a:graphic>
      </p:graphicFrame>
      <p:pic>
        <p:nvPicPr>
          <p:cNvPr id="7" name="Grafik 6" descr="recc.png"/>
          <p:cNvPicPr>
            <a:picLocks noChangeAspect="1"/>
          </p:cNvPicPr>
          <p:nvPr/>
        </p:nvPicPr>
        <p:blipFill>
          <a:blip r:embed="rId3" cstate="print"/>
          <a:stretch>
            <a:fillRect/>
          </a:stretch>
        </p:blipFill>
        <p:spPr>
          <a:xfrm>
            <a:off x="7920000" y="919606"/>
            <a:ext cx="863239" cy="540000"/>
          </a:xfrm>
          <a:prstGeom prst="rect">
            <a:avLst/>
          </a:prstGeom>
          <a:ln w="25400">
            <a:solidFill>
              <a:srgbClr val="333333"/>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grpSp>
        <p:nvGrpSpPr>
          <p:cNvPr id="13" name="Gruppieren 12"/>
          <p:cNvGrpSpPr/>
          <p:nvPr/>
        </p:nvGrpSpPr>
        <p:grpSpPr>
          <a:xfrm>
            <a:off x="1285852" y="1857364"/>
            <a:ext cx="6072230" cy="1323439"/>
            <a:chOff x="-32" y="1062021"/>
            <a:chExt cx="6072230" cy="1323439"/>
          </a:xfrm>
        </p:grpSpPr>
        <p:sp>
          <p:nvSpPr>
            <p:cNvPr id="6" name="Abgerundetes Rechteck 5"/>
            <p:cNvSpPr/>
            <p:nvPr/>
          </p:nvSpPr>
          <p:spPr bwMode="auto">
            <a:xfrm>
              <a:off x="428596" y="1285860"/>
              <a:ext cx="5214942" cy="92869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endParaRPr lang="de-DE" dirty="0" smtClean="0"/>
            </a:p>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p:txBody>
        </p:sp>
        <p:sp>
          <p:nvSpPr>
            <p:cNvPr id="7" name="Textfeld 6"/>
            <p:cNvSpPr txBox="1"/>
            <p:nvPr/>
          </p:nvSpPr>
          <p:spPr>
            <a:xfrm>
              <a:off x="-32" y="1062021"/>
              <a:ext cx="6072230" cy="1323439"/>
            </a:xfrm>
            <a:prstGeom prst="rect">
              <a:avLst/>
            </a:prstGeom>
            <a:noFill/>
          </p:spPr>
          <p:txBody>
            <a:bodyPr wrap="square" rtlCol="0">
              <a:spAutoFit/>
            </a:bodyPr>
            <a:lstStyle/>
            <a:p>
              <a:endParaRPr lang="de-DE" dirty="0" smtClean="0"/>
            </a:p>
            <a:p>
              <a:pPr algn="ctr"/>
              <a:r>
                <a:rPr lang="de-DE" dirty="0" smtClean="0"/>
                <a:t>Short </a:t>
              </a:r>
              <a:r>
                <a:rPr lang="de-DE" dirty="0" err="1" smtClean="0"/>
                <a:t>overview</a:t>
              </a:r>
              <a:r>
                <a:rPr lang="de-DE" dirty="0" smtClean="0"/>
                <a:t> </a:t>
              </a:r>
              <a:r>
                <a:rPr lang="de-DE" dirty="0" err="1" smtClean="0"/>
                <a:t>of</a:t>
              </a:r>
              <a:r>
                <a:rPr lang="de-DE" dirty="0" smtClean="0"/>
                <a:t> </a:t>
              </a:r>
              <a:r>
                <a:rPr lang="de-DE" dirty="0" err="1" smtClean="0"/>
                <a:t>reimbursement</a:t>
              </a:r>
              <a:r>
                <a:rPr lang="de-DE" dirty="0" smtClean="0"/>
                <a:t> in Germany</a:t>
              </a:r>
            </a:p>
            <a:p>
              <a:endParaRPr lang="de-DE" dirty="0"/>
            </a:p>
          </p:txBody>
        </p:sp>
      </p:grpSp>
      <p:grpSp>
        <p:nvGrpSpPr>
          <p:cNvPr id="15" name="Gruppieren 14"/>
          <p:cNvGrpSpPr/>
          <p:nvPr/>
        </p:nvGrpSpPr>
        <p:grpSpPr>
          <a:xfrm>
            <a:off x="571472" y="1214422"/>
            <a:ext cx="5214942" cy="928694"/>
            <a:chOff x="2571736" y="2786058"/>
            <a:chExt cx="5214942" cy="928694"/>
          </a:xfrm>
        </p:grpSpPr>
        <p:sp>
          <p:nvSpPr>
            <p:cNvPr id="11" name="Abgerundetes Rechteck 10"/>
            <p:cNvSpPr/>
            <p:nvPr/>
          </p:nvSpPr>
          <p:spPr bwMode="auto">
            <a:xfrm>
              <a:off x="2571736" y="2786058"/>
              <a:ext cx="5214942" cy="92869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endParaRPr lang="de-DE" dirty="0" smtClean="0"/>
            </a:p>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p:txBody>
        </p:sp>
        <p:sp>
          <p:nvSpPr>
            <p:cNvPr id="14" name="Textfeld 13"/>
            <p:cNvSpPr txBox="1"/>
            <p:nvPr/>
          </p:nvSpPr>
          <p:spPr>
            <a:xfrm>
              <a:off x="2643174" y="3000372"/>
              <a:ext cx="4714908" cy="400110"/>
            </a:xfrm>
            <a:prstGeom prst="rect">
              <a:avLst/>
            </a:prstGeom>
            <a:noFill/>
          </p:spPr>
          <p:txBody>
            <a:bodyPr wrap="square" rtlCol="0">
              <a:spAutoFit/>
            </a:bodyPr>
            <a:lstStyle/>
            <a:p>
              <a:r>
                <a:rPr lang="de-DE" dirty="0" smtClean="0"/>
                <a:t>Basics </a:t>
              </a:r>
              <a:r>
                <a:rPr lang="de-DE" dirty="0" err="1" smtClean="0"/>
                <a:t>about</a:t>
              </a:r>
              <a:r>
                <a:rPr lang="de-DE" dirty="0" smtClean="0"/>
                <a:t> </a:t>
              </a:r>
              <a:r>
                <a:rPr lang="de-DE" dirty="0" err="1" smtClean="0"/>
                <a:t>safety</a:t>
              </a:r>
              <a:r>
                <a:rPr lang="de-DE" dirty="0" smtClean="0"/>
                <a:t> </a:t>
              </a:r>
              <a:r>
                <a:rPr lang="de-DE" dirty="0" err="1" smtClean="0"/>
                <a:t>net</a:t>
              </a:r>
              <a:r>
                <a:rPr lang="de-DE" dirty="0" smtClean="0"/>
                <a:t> in Germany </a:t>
              </a:r>
              <a:endParaRPr lang="de-DE" dirty="0"/>
            </a:p>
          </p:txBody>
        </p:sp>
      </p:grpSp>
      <p:grpSp>
        <p:nvGrpSpPr>
          <p:cNvPr id="17" name="Gruppieren 16"/>
          <p:cNvGrpSpPr/>
          <p:nvPr/>
        </p:nvGrpSpPr>
        <p:grpSpPr>
          <a:xfrm>
            <a:off x="2500298" y="2928934"/>
            <a:ext cx="5214942" cy="928694"/>
            <a:chOff x="2428860" y="2214554"/>
            <a:chExt cx="5214942" cy="928694"/>
          </a:xfrm>
        </p:grpSpPr>
        <p:sp>
          <p:nvSpPr>
            <p:cNvPr id="9" name="Abgerundetes Rechteck 8"/>
            <p:cNvSpPr/>
            <p:nvPr/>
          </p:nvSpPr>
          <p:spPr bwMode="auto">
            <a:xfrm>
              <a:off x="2428860" y="2214554"/>
              <a:ext cx="5214942" cy="92869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endParaRPr lang="de-DE" dirty="0" smtClean="0"/>
            </a:p>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p:txBody>
        </p:sp>
        <p:sp>
          <p:nvSpPr>
            <p:cNvPr id="16" name="Textfeld 15"/>
            <p:cNvSpPr txBox="1"/>
            <p:nvPr/>
          </p:nvSpPr>
          <p:spPr>
            <a:xfrm>
              <a:off x="2700325" y="2490781"/>
              <a:ext cx="1024896" cy="400110"/>
            </a:xfrm>
            <a:prstGeom prst="rect">
              <a:avLst/>
            </a:prstGeom>
            <a:noFill/>
          </p:spPr>
          <p:txBody>
            <a:bodyPr wrap="none" rtlCol="0">
              <a:spAutoFit/>
            </a:bodyPr>
            <a:lstStyle/>
            <a:p>
              <a:r>
                <a:rPr lang="de-DE" dirty="0" smtClean="0"/>
                <a:t>IT-</a:t>
              </a:r>
              <a:r>
                <a:rPr lang="de-DE" dirty="0" err="1" smtClean="0"/>
                <a:t>tools</a:t>
              </a:r>
              <a:endParaRPr lang="de-DE" dirty="0"/>
            </a:p>
          </p:txBody>
        </p:sp>
      </p:grpSp>
      <p:grpSp>
        <p:nvGrpSpPr>
          <p:cNvPr id="19" name="Gruppieren 18"/>
          <p:cNvGrpSpPr/>
          <p:nvPr/>
        </p:nvGrpSpPr>
        <p:grpSpPr>
          <a:xfrm>
            <a:off x="642910" y="4071942"/>
            <a:ext cx="5214942" cy="928694"/>
            <a:chOff x="1214414" y="3071810"/>
            <a:chExt cx="5214942" cy="928694"/>
          </a:xfrm>
        </p:grpSpPr>
        <p:sp>
          <p:nvSpPr>
            <p:cNvPr id="10" name="Abgerundetes Rechteck 9"/>
            <p:cNvSpPr/>
            <p:nvPr/>
          </p:nvSpPr>
          <p:spPr bwMode="auto">
            <a:xfrm>
              <a:off x="1214414" y="3071810"/>
              <a:ext cx="5214942" cy="92869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endParaRPr lang="de-DE" dirty="0" smtClean="0"/>
            </a:p>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p:txBody>
        </p:sp>
        <p:sp>
          <p:nvSpPr>
            <p:cNvPr id="18" name="Textfeld 17"/>
            <p:cNvSpPr txBox="1"/>
            <p:nvPr/>
          </p:nvSpPr>
          <p:spPr>
            <a:xfrm>
              <a:off x="1414443" y="3309939"/>
              <a:ext cx="3195105" cy="400110"/>
            </a:xfrm>
            <a:prstGeom prst="rect">
              <a:avLst/>
            </a:prstGeom>
            <a:noFill/>
          </p:spPr>
          <p:txBody>
            <a:bodyPr wrap="none" rtlCol="0">
              <a:spAutoFit/>
            </a:bodyPr>
            <a:lstStyle/>
            <a:p>
              <a:r>
                <a:rPr lang="de-DE" dirty="0" smtClean="0"/>
                <a:t>„EAEG </a:t>
              </a:r>
              <a:r>
                <a:rPr lang="de-DE" dirty="0" err="1" smtClean="0"/>
                <a:t>presenter</a:t>
              </a:r>
              <a:r>
                <a:rPr lang="de-DE" dirty="0" smtClean="0"/>
                <a:t> </a:t>
              </a:r>
              <a:r>
                <a:rPr lang="de-DE" dirty="0" err="1" smtClean="0"/>
                <a:t>data</a:t>
              </a:r>
              <a:r>
                <a:rPr lang="de-DE" dirty="0" smtClean="0"/>
                <a:t> </a:t>
              </a:r>
              <a:r>
                <a:rPr lang="de-DE" dirty="0" err="1" smtClean="0"/>
                <a:t>file</a:t>
              </a:r>
              <a:r>
                <a:rPr lang="de-DE" dirty="0" smtClean="0"/>
                <a:t>“</a:t>
              </a:r>
              <a:endParaRPr lang="de-DE" dirty="0"/>
            </a:p>
          </p:txBody>
        </p:sp>
      </p:grpSp>
      <p:grpSp>
        <p:nvGrpSpPr>
          <p:cNvPr id="21" name="Gruppieren 20"/>
          <p:cNvGrpSpPr/>
          <p:nvPr/>
        </p:nvGrpSpPr>
        <p:grpSpPr>
          <a:xfrm>
            <a:off x="1643042" y="5072074"/>
            <a:ext cx="5214942" cy="928694"/>
            <a:chOff x="785786" y="4071942"/>
            <a:chExt cx="5214942" cy="928694"/>
          </a:xfrm>
        </p:grpSpPr>
        <p:sp>
          <p:nvSpPr>
            <p:cNvPr id="12" name="Abgerundetes Rechteck 11"/>
            <p:cNvSpPr/>
            <p:nvPr/>
          </p:nvSpPr>
          <p:spPr bwMode="auto">
            <a:xfrm>
              <a:off x="785786" y="4071942"/>
              <a:ext cx="5214942" cy="92869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endParaRPr lang="de-DE" dirty="0" smtClean="0"/>
            </a:p>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p:txBody>
        </p:sp>
        <p:sp>
          <p:nvSpPr>
            <p:cNvPr id="20" name="Textfeld 19"/>
            <p:cNvSpPr txBox="1"/>
            <p:nvPr/>
          </p:nvSpPr>
          <p:spPr>
            <a:xfrm>
              <a:off x="985411" y="4314774"/>
              <a:ext cx="4443845" cy="400110"/>
            </a:xfrm>
            <a:prstGeom prst="rect">
              <a:avLst/>
            </a:prstGeom>
            <a:noFill/>
          </p:spPr>
          <p:txBody>
            <a:bodyPr wrap="none" rtlCol="0">
              <a:spAutoFit/>
            </a:bodyPr>
            <a:lstStyle/>
            <a:p>
              <a:pPr algn="ctr"/>
              <a:r>
                <a:rPr lang="de-DE" dirty="0" smtClean="0"/>
                <a:t>Auditing </a:t>
              </a:r>
              <a:r>
                <a:rPr lang="de-DE" dirty="0" err="1" smtClean="0"/>
                <a:t>the</a:t>
              </a:r>
              <a:r>
                <a:rPr lang="de-DE" dirty="0" smtClean="0"/>
                <a:t> EAEG </a:t>
              </a:r>
              <a:r>
                <a:rPr lang="de-DE" dirty="0" err="1" smtClean="0"/>
                <a:t>presenter</a:t>
              </a:r>
              <a:r>
                <a:rPr lang="de-DE" dirty="0" smtClean="0"/>
                <a:t> </a:t>
              </a:r>
              <a:r>
                <a:rPr lang="de-DE" dirty="0" err="1" smtClean="0"/>
                <a:t>data</a:t>
              </a:r>
              <a:r>
                <a:rPr lang="de-DE" dirty="0" smtClean="0"/>
                <a:t> </a:t>
              </a:r>
              <a:r>
                <a:rPr lang="de-DE" dirty="0" err="1" smtClean="0"/>
                <a:t>file</a:t>
              </a:r>
              <a:endParaRPr lang="de-DE"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EAEG presenter data file</a:t>
            </a:r>
            <a:endParaRPr lang="de-DE"/>
          </a:p>
        </p:txBody>
      </p:sp>
      <p:sp>
        <p:nvSpPr>
          <p:cNvPr id="2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cs typeface="Arial" pitchFamily="34" charset="0"/>
              </a:rPr>
              <a:t/>
            </a:r>
            <a:br>
              <a:rPr kumimoji="0" lang="de-DE" sz="1800" b="0" i="0" u="none" strike="noStrike" cap="none" normalizeH="0" baseline="0" smtClean="0">
                <a:ln>
                  <a:noFill/>
                </a:ln>
                <a:solidFill>
                  <a:schemeClr val="tx1"/>
                </a:solidFill>
                <a:effectLst/>
                <a:latin typeface="Arial" pitchFamily="34" charset="0"/>
                <a:cs typeface="Arial" pitchFamily="34" charset="0"/>
              </a:rPr>
            </a:b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elle 11"/>
          <p:cNvGraphicFramePr>
            <a:graphicFrameLocks noGrp="1"/>
          </p:cNvGraphicFramePr>
          <p:nvPr/>
        </p:nvGraphicFramePr>
        <p:xfrm>
          <a:off x="179512" y="1272784"/>
          <a:ext cx="8856984" cy="2265680"/>
        </p:xfrm>
        <a:graphic>
          <a:graphicData uri="http://schemas.openxmlformats.org/drawingml/2006/table">
            <a:tbl>
              <a:tblPr>
                <a:tableStyleId>{8EC20E35-A176-4012-BC5E-935CFFF8708E}</a:tableStyleId>
              </a:tblPr>
              <a:tblGrid>
                <a:gridCol w="790569"/>
                <a:gridCol w="2107514"/>
                <a:gridCol w="737329"/>
                <a:gridCol w="3518886"/>
                <a:gridCol w="1702686"/>
              </a:tblGrid>
              <a:tr h="0">
                <a:tc>
                  <a:txBody>
                    <a:bodyPr/>
                    <a:lstStyle/>
                    <a:p>
                      <a:pPr algn="just">
                        <a:lnSpc>
                          <a:spcPct val="115000"/>
                        </a:lnSpc>
                        <a:spcAft>
                          <a:spcPts val="0"/>
                        </a:spcAft>
                      </a:pPr>
                      <a:r>
                        <a:rPr lang="en-GB" sz="800" b="1">
                          <a:solidFill>
                            <a:srgbClr val="990000"/>
                          </a:solidFill>
                        </a:rPr>
                        <a:t>Field no.</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b="1">
                          <a:solidFill>
                            <a:srgbClr val="990000"/>
                          </a:solidFill>
                        </a:rPr>
                        <a:t>Field</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b="1">
                          <a:solidFill>
                            <a:srgbClr val="990000"/>
                          </a:solidFill>
                        </a:rPr>
                        <a:t>Type</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gridSpan="2">
                  <a:txBody>
                    <a:bodyPr/>
                    <a:lstStyle/>
                    <a:p>
                      <a:pPr algn="just">
                        <a:lnSpc>
                          <a:spcPct val="115000"/>
                        </a:lnSpc>
                        <a:spcAft>
                          <a:spcPts val="0"/>
                        </a:spcAft>
                      </a:pPr>
                      <a:r>
                        <a:rPr lang="en-GB" sz="800" b="1">
                          <a:solidFill>
                            <a:srgbClr val="990000"/>
                          </a:solidFill>
                        </a:rPr>
                        <a:t>Explanation</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hMerge="1">
                  <a:txBody>
                    <a:bodyPr/>
                    <a:lstStyle/>
                    <a:p>
                      <a:endParaRPr lang="de-DE"/>
                    </a:p>
                  </a:txBody>
                  <a:tcPr/>
                </a:tc>
              </a:tr>
              <a:tr h="0">
                <a:tc>
                  <a:txBody>
                    <a:bodyPr/>
                    <a:lstStyle/>
                    <a:p>
                      <a:pPr algn="just">
                        <a:lnSpc>
                          <a:spcPct val="115000"/>
                        </a:lnSpc>
                        <a:spcAft>
                          <a:spcPts val="0"/>
                        </a:spcAft>
                      </a:pPr>
                      <a:r>
                        <a:rPr lang="en-GB" sz="800"/>
                        <a:t>D1</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Record identifier</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1A</a:t>
                      </a:r>
                      <a:endParaRPr lang="de-DE" sz="800">
                        <a:latin typeface="Calibri"/>
                        <a:ea typeface="Times New Roman"/>
                        <a:cs typeface="Times New Roman"/>
                      </a:endParaRPr>
                    </a:p>
                  </a:txBody>
                  <a:tcPr marL="90170" marR="90170" marT="53975" marB="53975">
                    <a:solidFill>
                      <a:srgbClr val="CCCCCC"/>
                    </a:solidFill>
                  </a:tcPr>
                </a:tc>
                <a:tc gridSpan="2">
                  <a:txBody>
                    <a:bodyPr/>
                    <a:lstStyle/>
                    <a:p>
                      <a:pPr algn="just">
                        <a:lnSpc>
                          <a:spcPct val="115000"/>
                        </a:lnSpc>
                        <a:spcAft>
                          <a:spcPts val="0"/>
                        </a:spcAft>
                      </a:pPr>
                      <a:r>
                        <a:rPr lang="en-GB" sz="800"/>
                        <a:t>Constant "D"</a:t>
                      </a:r>
                      <a:endParaRPr lang="de-DE" sz="800">
                        <a:latin typeface="Calibri"/>
                        <a:ea typeface="Times New Roman"/>
                        <a:cs typeface="Times New Roman"/>
                      </a:endParaRPr>
                    </a:p>
                  </a:txBody>
                  <a:tcPr marL="90170" marR="90170" marT="53975" marB="53975">
                    <a:solidFill>
                      <a:srgbClr val="CCCCCC"/>
                    </a:solidFill>
                  </a:tcPr>
                </a:tc>
                <a:tc hMerge="1">
                  <a:txBody>
                    <a:bodyPr/>
                    <a:lstStyle/>
                    <a:p>
                      <a:endParaRPr lang="de-DE"/>
                    </a:p>
                  </a:txBody>
                  <a:tcPr/>
                </a:tc>
              </a:tr>
              <a:tr h="0">
                <a:tc>
                  <a:txBody>
                    <a:bodyPr/>
                    <a:lstStyle/>
                    <a:p>
                      <a:pPr algn="just">
                        <a:lnSpc>
                          <a:spcPct val="115000"/>
                        </a:lnSpc>
                        <a:spcAft>
                          <a:spcPts val="0"/>
                        </a:spcAft>
                      </a:pPr>
                      <a:r>
                        <a:rPr lang="en-GB" sz="800"/>
                        <a:t>D2</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Sequence number</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40A</a:t>
                      </a:r>
                      <a:endParaRPr lang="de-DE" sz="800">
                        <a:latin typeface="Calibri"/>
                        <a:ea typeface="Times New Roman"/>
                        <a:cs typeface="Times New Roman"/>
                      </a:endParaRPr>
                    </a:p>
                  </a:txBody>
                  <a:tcPr marL="90170" marR="90170" marT="53975" marB="53975">
                    <a:solidFill>
                      <a:srgbClr val="CCCCCC"/>
                    </a:solidFill>
                  </a:tcPr>
                </a:tc>
                <a:tc gridSpan="2">
                  <a:txBody>
                    <a:bodyPr/>
                    <a:lstStyle/>
                    <a:p>
                      <a:pPr algn="just">
                        <a:lnSpc>
                          <a:spcPct val="115000"/>
                        </a:lnSpc>
                        <a:spcAft>
                          <a:spcPts val="0"/>
                        </a:spcAft>
                      </a:pPr>
                      <a:r>
                        <a:rPr lang="en-GB" sz="800"/>
                        <a:t>Number identifying customer (natural or legal person, group of persons, etc.)</a:t>
                      </a:r>
                      <a:endParaRPr lang="de-DE" sz="800">
                        <a:latin typeface="Calibri"/>
                        <a:ea typeface="Times New Roman"/>
                        <a:cs typeface="Times New Roman"/>
                      </a:endParaRPr>
                    </a:p>
                  </a:txBody>
                  <a:tcPr marL="90170" marR="90170" marT="53975" marB="53975">
                    <a:solidFill>
                      <a:srgbClr val="CCCCCC"/>
                    </a:solidFill>
                  </a:tcPr>
                </a:tc>
                <a:tc hMerge="1">
                  <a:txBody>
                    <a:bodyPr/>
                    <a:lstStyle/>
                    <a:p>
                      <a:endParaRPr lang="de-DE"/>
                    </a:p>
                  </a:txBody>
                  <a:tcPr/>
                </a:tc>
              </a:tr>
              <a:tr h="0">
                <a:tc>
                  <a:txBody>
                    <a:bodyPr/>
                    <a:lstStyle/>
                    <a:p>
                      <a:pPr algn="just">
                        <a:lnSpc>
                          <a:spcPct val="115000"/>
                        </a:lnSpc>
                        <a:spcAft>
                          <a:spcPts val="0"/>
                        </a:spcAft>
                      </a:pPr>
                      <a:r>
                        <a:rPr lang="en-GB" sz="800"/>
                        <a:t>D3</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customer balance</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Sum of account balances in data field C19</a:t>
                      </a:r>
                      <a:endParaRPr lang="de-DE" sz="800">
                        <a:latin typeface="Calibri"/>
                        <a:ea typeface="Times New Roman"/>
                        <a:cs typeface="Times New Roman"/>
                      </a:endParaRPr>
                    </a:p>
                  </a:txBody>
                  <a:tcPr marL="90170" marR="90170" marT="53975" marB="53975">
                    <a:solidFill>
                      <a:srgbClr val="CCCCCC"/>
                    </a:solidFill>
                  </a:tcPr>
                </a:tc>
                <a:tc rowSpan="2">
                  <a:txBody>
                    <a:bodyPr/>
                    <a:lstStyle/>
                    <a:p>
                      <a:pPr>
                        <a:lnSpc>
                          <a:spcPct val="115000"/>
                        </a:lnSpc>
                        <a:spcAft>
                          <a:spcPts val="0"/>
                        </a:spcAft>
                      </a:pPr>
                      <a:r>
                        <a:rPr lang="en-GB" sz="800"/>
                        <a:t>Excluding account balances with values "09" or "10" in data field C21.</a:t>
                      </a:r>
                      <a:endParaRPr lang="de-DE" sz="800">
                        <a:latin typeface="Calibri"/>
                        <a:ea typeface="Times New Roman"/>
                        <a:cs typeface="Times New Roman"/>
                      </a:endParaRPr>
                    </a:p>
                  </a:txBody>
                  <a:tcPr marL="68580" marR="68580" marT="0" marB="0">
                    <a:solidFill>
                      <a:srgbClr val="CCCCCC"/>
                    </a:solidFill>
                  </a:tcPr>
                </a:tc>
              </a:tr>
              <a:tr h="0">
                <a:tc>
                  <a:txBody>
                    <a:bodyPr/>
                    <a:lstStyle/>
                    <a:p>
                      <a:pPr algn="just">
                        <a:lnSpc>
                          <a:spcPct val="115000"/>
                        </a:lnSpc>
                        <a:spcAft>
                          <a:spcPts val="0"/>
                        </a:spcAft>
                      </a:pPr>
                      <a:r>
                        <a:rPr lang="en-GB" sz="800"/>
                        <a:t>D4</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balance Exclusion</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Sum of account balances for accounts with value entry in data field C20</a:t>
                      </a:r>
                      <a:endParaRPr lang="de-DE" sz="800">
                        <a:latin typeface="Calibri"/>
                        <a:ea typeface="Times New Roman"/>
                        <a:cs typeface="Times New Roman"/>
                      </a:endParaRPr>
                    </a:p>
                  </a:txBody>
                  <a:tcPr marL="90170" marR="90170" marT="53975" marB="53975">
                    <a:solidFill>
                      <a:srgbClr val="CCCCCC"/>
                    </a:solidFill>
                  </a:tcPr>
                </a:tc>
                <a:tc vMerge="1">
                  <a:txBody>
                    <a:bodyPr/>
                    <a:lstStyle/>
                    <a:p>
                      <a:endParaRPr lang="de-DE"/>
                    </a:p>
                  </a:txBody>
                  <a:tcPr/>
                </a:tc>
              </a:tr>
              <a:tr h="0">
                <a:tc>
                  <a:txBody>
                    <a:bodyPr/>
                    <a:lstStyle/>
                    <a:p>
                      <a:pPr algn="just">
                        <a:lnSpc>
                          <a:spcPct val="115000"/>
                        </a:lnSpc>
                        <a:spcAft>
                          <a:spcPts val="0"/>
                        </a:spcAft>
                      </a:pPr>
                      <a:r>
                        <a:rPr lang="en-GB" sz="800"/>
                        <a:t>D5</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Compensation balance</a:t>
                      </a:r>
                      <a:endParaRPr lang="de-DE" sz="800"/>
                    </a:p>
                    <a:p>
                      <a:pPr algn="just">
                        <a:lnSpc>
                          <a:spcPct val="115000"/>
                        </a:lnSpc>
                        <a:spcAft>
                          <a:spcPts val="0"/>
                        </a:spcAft>
                      </a:pPr>
                      <a:r>
                        <a:rPr lang="en-GB" sz="800"/>
                        <a:t>Customer</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gridSpan="2">
                  <a:txBody>
                    <a:bodyPr/>
                    <a:lstStyle/>
                    <a:p>
                      <a:pPr algn="just">
                        <a:lnSpc>
                          <a:spcPct val="115000"/>
                        </a:lnSpc>
                        <a:spcAft>
                          <a:spcPts val="0"/>
                        </a:spcAft>
                      </a:pPr>
                      <a:r>
                        <a:rPr lang="en-GB" sz="800"/>
                        <a:t>Data field D3 ./. data field D4; data field D5 should contain value "0.00" if result is negative and value "100,000.00" if result exceeds EUR 100,000. Amount in excess of EUR 100,000 should be entered in data field D6.</a:t>
                      </a:r>
                      <a:endParaRPr lang="de-DE" sz="800">
                        <a:latin typeface="Calibri"/>
                        <a:ea typeface="Times New Roman"/>
                        <a:cs typeface="Times New Roman"/>
                      </a:endParaRPr>
                    </a:p>
                  </a:txBody>
                  <a:tcPr marL="90170" marR="90170" marT="53975" marB="53975">
                    <a:solidFill>
                      <a:srgbClr val="CCCCCC"/>
                    </a:solidFill>
                  </a:tcPr>
                </a:tc>
                <a:tc hMerge="1">
                  <a:txBody>
                    <a:bodyPr/>
                    <a:lstStyle/>
                    <a:p>
                      <a:endParaRPr lang="de-DE"/>
                    </a:p>
                  </a:txBody>
                  <a:tcPr/>
                </a:tc>
              </a:tr>
              <a:tr h="0">
                <a:tc>
                  <a:txBody>
                    <a:bodyPr/>
                    <a:lstStyle/>
                    <a:p>
                      <a:pPr algn="just">
                        <a:lnSpc>
                          <a:spcPct val="115000"/>
                        </a:lnSpc>
                        <a:spcAft>
                          <a:spcPts val="0"/>
                        </a:spcAft>
                      </a:pPr>
                      <a:r>
                        <a:rPr lang="en-GB" sz="800"/>
                        <a:t>D6</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balance Capping</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gridSpan="2">
                  <a:txBody>
                    <a:bodyPr/>
                    <a:lstStyle/>
                    <a:p>
                      <a:pPr algn="just">
                        <a:lnSpc>
                          <a:spcPct val="115000"/>
                        </a:lnSpc>
                        <a:spcAft>
                          <a:spcPts val="0"/>
                        </a:spcAft>
                      </a:pPr>
                      <a:r>
                        <a:rPr lang="en-GB" sz="800"/>
                        <a:t>Amount exceeding “100,000.00" from data field D5.</a:t>
                      </a:r>
                      <a:endParaRPr lang="de-DE" sz="800">
                        <a:latin typeface="Calibri"/>
                        <a:ea typeface="Times New Roman"/>
                        <a:cs typeface="Times New Roman"/>
                      </a:endParaRPr>
                    </a:p>
                  </a:txBody>
                  <a:tcPr marL="90170" marR="90170" marT="53975" marB="53975">
                    <a:solidFill>
                      <a:srgbClr val="CCCCCC"/>
                    </a:solidFill>
                  </a:tcPr>
                </a:tc>
                <a:tc hMerge="1">
                  <a:txBody>
                    <a:bodyPr/>
                    <a:lstStyle/>
                    <a:p>
                      <a:endParaRPr lang="de-DE"/>
                    </a:p>
                  </a:txBody>
                  <a:tcPr/>
                </a:tc>
              </a:tr>
              <a:tr h="0">
                <a:tc>
                  <a:txBody>
                    <a:bodyPr/>
                    <a:lstStyle/>
                    <a:p>
                      <a:pPr algn="just">
                        <a:lnSpc>
                          <a:spcPct val="115000"/>
                        </a:lnSpc>
                        <a:spcAft>
                          <a:spcPts val="0"/>
                        </a:spcAft>
                      </a:pPr>
                      <a:r>
                        <a:rPr lang="en-GB" sz="800"/>
                        <a:t>D7</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Balance not eligible for compensation</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gridSpan="2">
                  <a:txBody>
                    <a:bodyPr/>
                    <a:lstStyle/>
                    <a:p>
                      <a:pPr algn="just">
                        <a:lnSpc>
                          <a:spcPct val="115000"/>
                        </a:lnSpc>
                        <a:spcAft>
                          <a:spcPts val="0"/>
                        </a:spcAft>
                      </a:pPr>
                      <a:r>
                        <a:rPr lang="en-GB" sz="800"/>
                        <a:t>Data field D4 + data field D6</a:t>
                      </a:r>
                      <a:endParaRPr lang="de-DE" sz="800">
                        <a:latin typeface="Calibri"/>
                        <a:ea typeface="Times New Roman"/>
                        <a:cs typeface="Times New Roman"/>
                      </a:endParaRPr>
                    </a:p>
                  </a:txBody>
                  <a:tcPr marL="90170" marR="90170" marT="53975" marB="53975">
                    <a:solidFill>
                      <a:srgbClr val="CCCCCC"/>
                    </a:solidFill>
                  </a:tcPr>
                </a:tc>
                <a:tc hMerge="1">
                  <a:txBody>
                    <a:bodyPr/>
                    <a:lstStyle/>
                    <a:p>
                      <a:endParaRPr lang="de-DE"/>
                    </a:p>
                  </a:txBody>
                  <a:tcPr/>
                </a:tc>
              </a:tr>
            </a:tbl>
          </a:graphicData>
        </a:graphic>
      </p:graphicFrame>
      <p:graphicFrame>
        <p:nvGraphicFramePr>
          <p:cNvPr id="14" name="Tabelle 13"/>
          <p:cNvGraphicFramePr>
            <a:graphicFrameLocks noGrp="1"/>
          </p:cNvGraphicFramePr>
          <p:nvPr/>
        </p:nvGraphicFramePr>
        <p:xfrm>
          <a:off x="179512" y="3933056"/>
          <a:ext cx="8856984" cy="2405888"/>
        </p:xfrm>
        <a:graphic>
          <a:graphicData uri="http://schemas.openxmlformats.org/drawingml/2006/table">
            <a:tbl>
              <a:tblPr>
                <a:tableStyleId>{8EC20E35-A176-4012-BC5E-935CFFF8708E}</a:tableStyleId>
              </a:tblPr>
              <a:tblGrid>
                <a:gridCol w="792088"/>
                <a:gridCol w="2232248"/>
                <a:gridCol w="648072"/>
                <a:gridCol w="5184576"/>
              </a:tblGrid>
              <a:tr h="0">
                <a:tc>
                  <a:txBody>
                    <a:bodyPr/>
                    <a:lstStyle/>
                    <a:p>
                      <a:pPr algn="just">
                        <a:lnSpc>
                          <a:spcPct val="115000"/>
                        </a:lnSpc>
                        <a:spcAft>
                          <a:spcPts val="0"/>
                        </a:spcAft>
                      </a:pPr>
                      <a:r>
                        <a:rPr lang="en-GB" sz="800" b="1">
                          <a:solidFill>
                            <a:srgbClr val="990000"/>
                          </a:solidFill>
                        </a:rPr>
                        <a:t>Field no.</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b="1">
                          <a:solidFill>
                            <a:srgbClr val="990000"/>
                          </a:solidFill>
                        </a:rPr>
                        <a:t>Field</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b="1">
                          <a:solidFill>
                            <a:srgbClr val="990000"/>
                          </a:solidFill>
                        </a:rPr>
                        <a:t>Type</a:t>
                      </a:r>
                      <a:endParaRPr lang="de-DE" sz="800" b="1">
                        <a:solidFill>
                          <a:srgbClr val="990000"/>
                        </a:solidFill>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b="1">
                          <a:solidFill>
                            <a:srgbClr val="990000"/>
                          </a:solidFill>
                        </a:rPr>
                        <a:t>Explanation</a:t>
                      </a:r>
                      <a:endParaRPr lang="de-DE" sz="800" b="1">
                        <a:solidFill>
                          <a:srgbClr val="990000"/>
                        </a:solidFill>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E1</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Record identifier</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1A</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Constant "E"</a:t>
                      </a:r>
                      <a:endParaRPr lang="de-DE" sz="800">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E2</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Presenter</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4A</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Identification of presenting institution. Constant in accordance with value table in Annex 2. </a:t>
                      </a:r>
                      <a:endParaRPr lang="de-DE" sz="800">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E3</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presenter balance</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Sum of values from data field D3</a:t>
                      </a:r>
                      <a:endParaRPr lang="de-DE" sz="800">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E4</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presenter balance </a:t>
                      </a:r>
                      <a:endParaRPr lang="de-DE" sz="800"/>
                    </a:p>
                    <a:p>
                      <a:pPr>
                        <a:lnSpc>
                          <a:spcPct val="115000"/>
                        </a:lnSpc>
                        <a:spcAft>
                          <a:spcPts val="0"/>
                        </a:spcAft>
                      </a:pPr>
                      <a:r>
                        <a:rPr lang="en-GB" sz="800"/>
                        <a:t>Exclusion</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Sum of values from data field D4</a:t>
                      </a:r>
                      <a:endParaRPr lang="de-DE" sz="800">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E5</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presenter balance </a:t>
                      </a:r>
                      <a:endParaRPr lang="de-DE" sz="800"/>
                    </a:p>
                    <a:p>
                      <a:pPr>
                        <a:lnSpc>
                          <a:spcPct val="115000"/>
                        </a:lnSpc>
                        <a:spcAft>
                          <a:spcPts val="0"/>
                        </a:spcAft>
                      </a:pPr>
                      <a:r>
                        <a:rPr lang="en-GB" sz="800"/>
                        <a:t>Compensation </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Sum of values from data field D5</a:t>
                      </a:r>
                      <a:endParaRPr lang="de-DE" sz="800">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E6</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presenter balance Capping</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Sum of values from data field D6</a:t>
                      </a:r>
                      <a:endParaRPr lang="de-DE" sz="800">
                        <a:latin typeface="Calibri"/>
                        <a:ea typeface="Times New Roman"/>
                        <a:cs typeface="Times New Roman"/>
                      </a:endParaRPr>
                    </a:p>
                  </a:txBody>
                  <a:tcPr marL="90170" marR="90170" marT="53975" marB="53975">
                    <a:solidFill>
                      <a:srgbClr val="CCCCCC"/>
                    </a:solidFill>
                  </a:tcPr>
                </a:tc>
              </a:tr>
              <a:tr h="0">
                <a:tc>
                  <a:txBody>
                    <a:bodyPr/>
                    <a:lstStyle/>
                    <a:p>
                      <a:pPr algn="just">
                        <a:lnSpc>
                          <a:spcPct val="115000"/>
                        </a:lnSpc>
                        <a:spcAft>
                          <a:spcPts val="0"/>
                        </a:spcAft>
                      </a:pPr>
                      <a:r>
                        <a:rPr lang="en-GB" sz="800"/>
                        <a:t>E7</a:t>
                      </a:r>
                      <a:endParaRPr lang="de-DE" sz="800">
                        <a:latin typeface="Calibri"/>
                        <a:ea typeface="Times New Roman"/>
                        <a:cs typeface="Times New Roman"/>
                      </a:endParaRPr>
                    </a:p>
                  </a:txBody>
                  <a:tcPr marL="90170" marR="90170" marT="53975" marB="53975">
                    <a:solidFill>
                      <a:srgbClr val="CCCCCC"/>
                    </a:solidFill>
                  </a:tcPr>
                </a:tc>
                <a:tc>
                  <a:txBody>
                    <a:bodyPr/>
                    <a:lstStyle/>
                    <a:p>
                      <a:pPr>
                        <a:lnSpc>
                          <a:spcPct val="115000"/>
                        </a:lnSpc>
                        <a:spcAft>
                          <a:spcPts val="0"/>
                        </a:spcAft>
                      </a:pPr>
                      <a:r>
                        <a:rPr lang="en-GB" sz="800"/>
                        <a:t>Aggregate presenter balance not eligible for compensation </a:t>
                      </a:r>
                      <a:endParaRPr lang="de-DE" sz="800">
                        <a:latin typeface="Calibri"/>
                        <a:ea typeface="Times New Roman"/>
                        <a:cs typeface="Times New Roman"/>
                      </a:endParaRPr>
                    </a:p>
                  </a:txBody>
                  <a:tcPr marL="90170" marR="90170" marT="53975" marB="53975">
                    <a:solidFill>
                      <a:srgbClr val="CCCCCC"/>
                    </a:solidFill>
                  </a:tcPr>
                </a:tc>
                <a:tc>
                  <a:txBody>
                    <a:bodyPr/>
                    <a:lstStyle/>
                    <a:p>
                      <a:pPr algn="r">
                        <a:lnSpc>
                          <a:spcPct val="115000"/>
                        </a:lnSpc>
                        <a:spcAft>
                          <a:spcPts val="0"/>
                        </a:spcAft>
                      </a:pPr>
                      <a:r>
                        <a:rPr lang="en-GB" sz="800"/>
                        <a:t>20,2N</a:t>
                      </a:r>
                      <a:endParaRPr lang="de-DE" sz="800">
                        <a:latin typeface="Calibri"/>
                        <a:ea typeface="Times New Roman"/>
                        <a:cs typeface="Times New Roman"/>
                      </a:endParaRPr>
                    </a:p>
                  </a:txBody>
                  <a:tcPr marL="90170" marR="90170" marT="53975" marB="53975">
                    <a:solidFill>
                      <a:srgbClr val="CCCCCC"/>
                    </a:solidFill>
                  </a:tcPr>
                </a:tc>
                <a:tc>
                  <a:txBody>
                    <a:bodyPr/>
                    <a:lstStyle/>
                    <a:p>
                      <a:pPr algn="just">
                        <a:lnSpc>
                          <a:spcPct val="115000"/>
                        </a:lnSpc>
                        <a:spcAft>
                          <a:spcPts val="0"/>
                        </a:spcAft>
                      </a:pPr>
                      <a:r>
                        <a:rPr lang="en-GB" sz="800"/>
                        <a:t>Sum of values from data field D7</a:t>
                      </a:r>
                      <a:endParaRPr lang="de-DE" sz="800">
                        <a:latin typeface="Calibri"/>
                        <a:ea typeface="Times New Roman"/>
                        <a:cs typeface="Times New Roman"/>
                      </a:endParaRPr>
                    </a:p>
                  </a:txBody>
                  <a:tcPr marL="90170" marR="90170" marT="53975" marB="53975">
                    <a:solidFill>
                      <a:srgbClr val="CCCCCC"/>
                    </a:solidFill>
                  </a:tcPr>
                </a:tc>
              </a:tr>
            </a:tbl>
          </a:graphicData>
        </a:graphic>
      </p:graphicFrame>
      <p:cxnSp>
        <p:nvCxnSpPr>
          <p:cNvPr id="20" name="Gerade Verbindung 19"/>
          <p:cNvCxnSpPr/>
          <p:nvPr/>
        </p:nvCxnSpPr>
        <p:spPr bwMode="auto">
          <a:xfrm rot="5400000">
            <a:off x="7020272" y="2204864"/>
            <a:ext cx="432048" cy="0"/>
          </a:xfrm>
          <a:prstGeom prst="line">
            <a:avLst/>
          </a:prstGeom>
          <a:solidFill>
            <a:schemeClr val="tx2"/>
          </a:solidFill>
          <a:ln w="9525" cap="flat" cmpd="sng" algn="ctr">
            <a:solidFill>
              <a:srgbClr val="333333"/>
            </a:solidFill>
            <a:prstDash val="solid"/>
            <a:round/>
            <a:headEnd type="none" w="med" len="med"/>
            <a:tailEnd type="none" w="med" len="med"/>
          </a:ln>
          <a:effectLst/>
        </p:spPr>
      </p:cxnSp>
      <p:pic>
        <p:nvPicPr>
          <p:cNvPr id="13" name="Grafik 12" descr="recd.png"/>
          <p:cNvPicPr>
            <a:picLocks noChangeAspect="1"/>
          </p:cNvPicPr>
          <p:nvPr/>
        </p:nvPicPr>
        <p:blipFill>
          <a:blip r:embed="rId3" cstate="print"/>
          <a:stretch>
            <a:fillRect/>
          </a:stretch>
        </p:blipFill>
        <p:spPr>
          <a:xfrm>
            <a:off x="7920000" y="984134"/>
            <a:ext cx="863239" cy="540000"/>
          </a:xfrm>
          <a:prstGeom prst="rect">
            <a:avLst/>
          </a:prstGeom>
          <a:ln w="25400">
            <a:solidFill>
              <a:srgbClr val="333333"/>
            </a:solidFill>
          </a:ln>
        </p:spPr>
      </p:pic>
      <p:pic>
        <p:nvPicPr>
          <p:cNvPr id="15" name="Grafik 14" descr="rece.png"/>
          <p:cNvPicPr>
            <a:picLocks noChangeAspect="1"/>
          </p:cNvPicPr>
          <p:nvPr/>
        </p:nvPicPr>
        <p:blipFill>
          <a:blip r:embed="rId4" cstate="print"/>
          <a:stretch>
            <a:fillRect/>
          </a:stretch>
        </p:blipFill>
        <p:spPr>
          <a:xfrm>
            <a:off x="7920000" y="3645024"/>
            <a:ext cx="863239" cy="540000"/>
          </a:xfrm>
          <a:prstGeom prst="rect">
            <a:avLst/>
          </a:prstGeom>
          <a:ln w="25400">
            <a:solidFill>
              <a:srgbClr val="333333"/>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EAEG presenter data file</a:t>
            </a:r>
            <a:endParaRPr lang="de-DE"/>
          </a:p>
        </p:txBody>
      </p:sp>
      <p:pic>
        <p:nvPicPr>
          <p:cNvPr id="30723" name="Picture 3"/>
          <p:cNvPicPr>
            <a:picLocks noChangeAspect="1" noChangeArrowheads="1"/>
          </p:cNvPicPr>
          <p:nvPr/>
        </p:nvPicPr>
        <p:blipFill>
          <a:blip r:embed="rId3" cstate="print"/>
          <a:srcRect/>
          <a:stretch>
            <a:fillRect/>
          </a:stretch>
        </p:blipFill>
        <p:spPr bwMode="auto">
          <a:xfrm>
            <a:off x="3203848" y="2132856"/>
            <a:ext cx="5688632" cy="4173436"/>
          </a:xfrm>
          <a:prstGeom prst="rect">
            <a:avLst/>
          </a:prstGeom>
          <a:noFill/>
          <a:ln w="9525">
            <a:noFill/>
            <a:miter lim="800000"/>
            <a:headEnd/>
            <a:tailEnd/>
          </a:ln>
        </p:spPr>
      </p:pic>
      <p:cxnSp>
        <p:nvCxnSpPr>
          <p:cNvPr id="7" name="Gewinkelte Verbindung 6"/>
          <p:cNvCxnSpPr/>
          <p:nvPr/>
        </p:nvCxnSpPr>
        <p:spPr bwMode="auto">
          <a:xfrm rot="16200000" flipH="1">
            <a:off x="1368004" y="2528540"/>
            <a:ext cx="1798686" cy="1583382"/>
          </a:xfrm>
          <a:prstGeom prst="bentConnector3">
            <a:avLst>
              <a:gd name="adj1" fmla="val 99820"/>
            </a:avLst>
          </a:prstGeom>
          <a:solidFill>
            <a:schemeClr val="tx2"/>
          </a:solidFill>
          <a:ln w="38100" cap="flat" cmpd="sng" algn="ctr">
            <a:solidFill>
              <a:srgbClr val="336699"/>
            </a:solidFill>
            <a:prstDash val="solid"/>
            <a:round/>
            <a:headEnd type="none" w="med" len="med"/>
            <a:tailEnd type="arrow"/>
          </a:ln>
          <a:effectLst/>
        </p:spPr>
      </p:cxnSp>
      <p:sp>
        <p:nvSpPr>
          <p:cNvPr id="9" name="Abgerundetes Rechteck 8"/>
          <p:cNvSpPr/>
          <p:nvPr/>
        </p:nvSpPr>
        <p:spPr bwMode="auto">
          <a:xfrm>
            <a:off x="3120954" y="2078880"/>
            <a:ext cx="5832648" cy="270000"/>
          </a:xfrm>
          <a:prstGeom prst="roundRect">
            <a:avLst/>
          </a:prstGeom>
          <a:solidFill>
            <a:srgbClr val="990000">
              <a:alpha val="35000"/>
            </a:srgbClr>
          </a:soli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0" name="Abgerundetes Rechteck 9"/>
          <p:cNvSpPr/>
          <p:nvPr/>
        </p:nvSpPr>
        <p:spPr bwMode="auto">
          <a:xfrm>
            <a:off x="3121200" y="3638332"/>
            <a:ext cx="5832648" cy="756000"/>
          </a:xfrm>
          <a:prstGeom prst="roundRect">
            <a:avLst/>
          </a:prstGeom>
          <a:solidFill>
            <a:srgbClr val="990000">
              <a:alpha val="35000"/>
            </a:srgbClr>
          </a:soli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1" name="Abgerundetes Rechteck 10"/>
          <p:cNvSpPr/>
          <p:nvPr/>
        </p:nvSpPr>
        <p:spPr bwMode="auto">
          <a:xfrm>
            <a:off x="3121200" y="6021742"/>
            <a:ext cx="5832648" cy="270000"/>
          </a:xfrm>
          <a:prstGeom prst="roundRect">
            <a:avLst/>
          </a:prstGeom>
          <a:solidFill>
            <a:srgbClr val="990000">
              <a:alpha val="35000"/>
            </a:srgbClr>
          </a:soli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grpSp>
        <p:nvGrpSpPr>
          <p:cNvPr id="3" name="Gruppieren 15"/>
          <p:cNvGrpSpPr>
            <a:grpSpLocks noChangeAspect="1"/>
          </p:cNvGrpSpPr>
          <p:nvPr/>
        </p:nvGrpSpPr>
        <p:grpSpPr>
          <a:xfrm>
            <a:off x="179512" y="836713"/>
            <a:ext cx="2954173" cy="1368151"/>
            <a:chOff x="2327963" y="1046792"/>
            <a:chExt cx="4631655" cy="1806144"/>
          </a:xfrm>
        </p:grpSpPr>
        <p:pic>
          <p:nvPicPr>
            <p:cNvPr id="13" name="Grafik 12" descr="y1.png"/>
            <p:cNvPicPr>
              <a:picLocks noChangeAspect="1"/>
            </p:cNvPicPr>
            <p:nvPr/>
          </p:nvPicPr>
          <p:blipFill>
            <a:blip r:embed="rId4" cstate="print">
              <a:duotone>
                <a:prstClr val="black"/>
                <a:schemeClr val="accent5">
                  <a:tint val="45000"/>
                  <a:satMod val="400000"/>
                </a:schemeClr>
              </a:duotone>
            </a:blip>
            <a:stretch>
              <a:fillRect/>
            </a:stretch>
          </p:blipFill>
          <p:spPr>
            <a:xfrm>
              <a:off x="2327963" y="1196752"/>
              <a:ext cx="4476285" cy="1656184"/>
            </a:xfrm>
            <a:prstGeom prst="rect">
              <a:avLst/>
            </a:prstGeom>
            <a:ln>
              <a:noFill/>
            </a:ln>
            <a:effectLst>
              <a:outerShdw blurRad="292100" dist="139700" dir="2700000" algn="tl" rotWithShape="0">
                <a:srgbClr val="333333">
                  <a:alpha val="65000"/>
                </a:srgbClr>
              </a:outerShdw>
            </a:effectLst>
          </p:spPr>
        </p:pic>
        <p:pic>
          <p:nvPicPr>
            <p:cNvPr id="14" name="Grafik 13" descr="yxyx1.png"/>
            <p:cNvPicPr>
              <a:picLocks noChangeAspect="1"/>
            </p:cNvPicPr>
            <p:nvPr/>
          </p:nvPicPr>
          <p:blipFill>
            <a:blip r:embed="rId5" cstate="print"/>
            <a:stretch>
              <a:fillRect/>
            </a:stretch>
          </p:blipFill>
          <p:spPr>
            <a:xfrm>
              <a:off x="5757513" y="1062863"/>
              <a:ext cx="1202105" cy="1195536"/>
            </a:xfrm>
            <a:prstGeom prst="rect">
              <a:avLst/>
            </a:prstGeom>
          </p:spPr>
        </p:pic>
        <p:sp>
          <p:nvSpPr>
            <p:cNvPr id="15" name="Textfeld 14"/>
            <p:cNvSpPr txBox="1"/>
            <p:nvPr/>
          </p:nvSpPr>
          <p:spPr>
            <a:xfrm rot="3025919">
              <a:off x="5984596" y="1384815"/>
              <a:ext cx="1013827" cy="337781"/>
            </a:xfrm>
            <a:prstGeom prst="rect">
              <a:avLst/>
            </a:prstGeom>
            <a:noFill/>
          </p:spPr>
          <p:txBody>
            <a:bodyPr wrap="square" rtlCol="0">
              <a:spAutoFit/>
            </a:bodyPr>
            <a:lstStyle/>
            <a:p>
              <a:pPr algn="ctr"/>
              <a:r>
                <a:rPr lang="de-DE" sz="800" b="1" smtClean="0">
                  <a:solidFill>
                    <a:schemeClr val="bg2"/>
                  </a:solidFill>
                </a:rPr>
                <a:t>Version 3.0</a:t>
              </a:r>
              <a:endParaRPr lang="de-DE" sz="800" b="1">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Outlook for future</a:t>
            </a:r>
            <a:endParaRPr lang="de-DE"/>
          </a:p>
        </p:txBody>
      </p:sp>
      <p:grpSp>
        <p:nvGrpSpPr>
          <p:cNvPr id="6" name="Gruppieren 13"/>
          <p:cNvGrpSpPr/>
          <p:nvPr/>
        </p:nvGrpSpPr>
        <p:grpSpPr>
          <a:xfrm>
            <a:off x="755576" y="980728"/>
            <a:ext cx="3284699" cy="1707683"/>
            <a:chOff x="35496" y="1083698"/>
            <a:chExt cx="3284699" cy="1707683"/>
          </a:xfrm>
        </p:grpSpPr>
        <p:pic>
          <p:nvPicPr>
            <p:cNvPr id="3" name="Grafik 2" descr="LogoEuropäischeKommission.png"/>
            <p:cNvPicPr>
              <a:picLocks noChangeAspect="1"/>
            </p:cNvPicPr>
            <p:nvPr/>
          </p:nvPicPr>
          <p:blipFill>
            <a:blip r:embed="rId3" cstate="print">
              <a:duotone>
                <a:schemeClr val="accent4">
                  <a:shade val="45000"/>
                  <a:satMod val="135000"/>
                </a:schemeClr>
                <a:prstClr val="white"/>
              </a:duotone>
            </a:blip>
            <a:stretch>
              <a:fillRect/>
            </a:stretch>
          </p:blipFill>
          <p:spPr>
            <a:xfrm>
              <a:off x="1145407" y="1083698"/>
              <a:ext cx="1082987" cy="723690"/>
            </a:xfrm>
            <a:prstGeom prst="rect">
              <a:avLst/>
            </a:prstGeom>
            <a:effectLst>
              <a:outerShdw blurRad="50800" dist="38100" dir="2700000" algn="tl" rotWithShape="0">
                <a:prstClr val="black">
                  <a:alpha val="40000"/>
                </a:prstClr>
              </a:outerShdw>
            </a:effectLst>
          </p:spPr>
        </p:pic>
        <p:sp>
          <p:nvSpPr>
            <p:cNvPr id="4" name="Textfeld 3"/>
            <p:cNvSpPr txBox="1"/>
            <p:nvPr/>
          </p:nvSpPr>
          <p:spPr>
            <a:xfrm>
              <a:off x="35496" y="1883440"/>
              <a:ext cx="3284699" cy="907941"/>
            </a:xfrm>
            <a:prstGeom prst="rect">
              <a:avLst/>
            </a:prstGeom>
            <a:noFill/>
          </p:spPr>
          <p:txBody>
            <a:bodyPr wrap="square" rtlCol="0">
              <a:spAutoFit/>
            </a:bodyPr>
            <a:lstStyle/>
            <a:p>
              <a:pPr algn="ctr">
                <a:spcBef>
                  <a:spcPts val="600"/>
                </a:spcBef>
              </a:pPr>
              <a:r>
                <a:rPr lang="en-US" sz="1600" b="1" smtClean="0">
                  <a:solidFill>
                    <a:srgbClr val="333333"/>
                  </a:solidFill>
                </a:rPr>
                <a:t>Proposal for a directive on Guarantee Schemes</a:t>
              </a:r>
            </a:p>
            <a:p>
              <a:pPr algn="ctr">
                <a:spcBef>
                  <a:spcPts val="600"/>
                </a:spcBef>
              </a:pPr>
              <a:r>
                <a:rPr lang="de-DE" sz="1400" smtClean="0">
                  <a:solidFill>
                    <a:srgbClr val="333333"/>
                  </a:solidFill>
                </a:rPr>
                <a:t>COM(2010) 369 / July 2010</a:t>
              </a:r>
              <a:endParaRPr lang="de-DE" sz="1400">
                <a:solidFill>
                  <a:srgbClr val="333333"/>
                </a:solidFill>
              </a:endParaRPr>
            </a:p>
          </p:txBody>
        </p:sp>
      </p:grpSp>
      <p:grpSp>
        <p:nvGrpSpPr>
          <p:cNvPr id="10" name="Gruppieren 14"/>
          <p:cNvGrpSpPr/>
          <p:nvPr/>
        </p:nvGrpSpPr>
        <p:grpSpPr>
          <a:xfrm>
            <a:off x="5098360" y="980728"/>
            <a:ext cx="3252559" cy="1693939"/>
            <a:chOff x="4954344" y="1115452"/>
            <a:chExt cx="3252559" cy="1693939"/>
          </a:xfrm>
        </p:grpSpPr>
        <p:sp>
          <p:nvSpPr>
            <p:cNvPr id="5" name="Textfeld 4"/>
            <p:cNvSpPr txBox="1"/>
            <p:nvPr/>
          </p:nvSpPr>
          <p:spPr>
            <a:xfrm>
              <a:off x="4954344" y="1115452"/>
              <a:ext cx="3139001" cy="338554"/>
            </a:xfrm>
            <a:prstGeom prst="rect">
              <a:avLst/>
            </a:prstGeom>
            <a:noFill/>
          </p:spPr>
          <p:txBody>
            <a:bodyPr wrap="none" rtlCol="0">
              <a:spAutoFit/>
            </a:bodyPr>
            <a:lstStyle/>
            <a:p>
              <a:r>
                <a:rPr lang="de-DE" sz="1600" b="1" smtClean="0"/>
                <a:t>Realisation and/or support by </a:t>
              </a:r>
              <a:endParaRPr lang="de-DE" sz="1600" b="1"/>
            </a:p>
          </p:txBody>
        </p:sp>
        <p:grpSp>
          <p:nvGrpSpPr>
            <p:cNvPr id="12" name="Gruppieren 15"/>
            <p:cNvGrpSpPr>
              <a:grpSpLocks noChangeAspect="1"/>
            </p:cNvGrpSpPr>
            <p:nvPr/>
          </p:nvGrpSpPr>
          <p:grpSpPr>
            <a:xfrm>
              <a:off x="5252730" y="1441240"/>
              <a:ext cx="2954173" cy="1368151"/>
              <a:chOff x="2327963" y="1046792"/>
              <a:chExt cx="4631655" cy="1806144"/>
            </a:xfrm>
          </p:grpSpPr>
          <p:pic>
            <p:nvPicPr>
              <p:cNvPr id="7" name="Grafik 6" descr="y1.png"/>
              <p:cNvPicPr>
                <a:picLocks noChangeAspect="1"/>
              </p:cNvPicPr>
              <p:nvPr/>
            </p:nvPicPr>
            <p:blipFill>
              <a:blip r:embed="rId4" cstate="print">
                <a:duotone>
                  <a:prstClr val="black"/>
                  <a:schemeClr val="accent5">
                    <a:tint val="45000"/>
                    <a:satMod val="400000"/>
                  </a:schemeClr>
                </a:duotone>
              </a:blip>
              <a:stretch>
                <a:fillRect/>
              </a:stretch>
            </p:blipFill>
            <p:spPr>
              <a:xfrm>
                <a:off x="2327963" y="1196752"/>
                <a:ext cx="4476285" cy="1656184"/>
              </a:xfrm>
              <a:prstGeom prst="rect">
                <a:avLst/>
              </a:prstGeom>
              <a:ln>
                <a:noFill/>
              </a:ln>
              <a:effectLst>
                <a:outerShdw blurRad="292100" dist="139700" dir="2700000" algn="tl" rotWithShape="0">
                  <a:srgbClr val="333333">
                    <a:alpha val="65000"/>
                  </a:srgbClr>
                </a:outerShdw>
              </a:effectLst>
            </p:spPr>
          </p:pic>
          <p:pic>
            <p:nvPicPr>
              <p:cNvPr id="8" name="Grafik 7" descr="yxyx1.png"/>
              <p:cNvPicPr>
                <a:picLocks noChangeAspect="1"/>
              </p:cNvPicPr>
              <p:nvPr/>
            </p:nvPicPr>
            <p:blipFill>
              <a:blip r:embed="rId5" cstate="print"/>
              <a:stretch>
                <a:fillRect/>
              </a:stretch>
            </p:blipFill>
            <p:spPr>
              <a:xfrm>
                <a:off x="5757513" y="1062863"/>
                <a:ext cx="1202105" cy="1195536"/>
              </a:xfrm>
              <a:prstGeom prst="rect">
                <a:avLst/>
              </a:prstGeom>
            </p:spPr>
          </p:pic>
          <p:sp>
            <p:nvSpPr>
              <p:cNvPr id="9" name="Textfeld 8"/>
              <p:cNvSpPr txBox="1"/>
              <p:nvPr/>
            </p:nvSpPr>
            <p:spPr>
              <a:xfrm rot="3025919">
                <a:off x="5984596" y="1384815"/>
                <a:ext cx="1013827" cy="337781"/>
              </a:xfrm>
              <a:prstGeom prst="rect">
                <a:avLst/>
              </a:prstGeom>
              <a:noFill/>
            </p:spPr>
            <p:txBody>
              <a:bodyPr wrap="square" rtlCol="0">
                <a:spAutoFit/>
              </a:bodyPr>
              <a:lstStyle/>
              <a:p>
                <a:pPr algn="ctr"/>
                <a:r>
                  <a:rPr lang="de-DE" sz="800" b="1" smtClean="0">
                    <a:solidFill>
                      <a:schemeClr val="bg2"/>
                    </a:solidFill>
                  </a:rPr>
                  <a:t>Version 3.0</a:t>
                </a:r>
                <a:endParaRPr lang="de-DE" sz="800" b="1">
                  <a:solidFill>
                    <a:schemeClr val="bg2"/>
                  </a:solidFill>
                </a:endParaRPr>
              </a:p>
            </p:txBody>
          </p:sp>
        </p:grpSp>
      </p:grpSp>
      <p:grpSp>
        <p:nvGrpSpPr>
          <p:cNvPr id="13" name="Gruppieren 17"/>
          <p:cNvGrpSpPr/>
          <p:nvPr/>
        </p:nvGrpSpPr>
        <p:grpSpPr>
          <a:xfrm>
            <a:off x="3986411" y="1899254"/>
            <a:ext cx="1152128" cy="1134552"/>
            <a:chOff x="3995936" y="2582480"/>
            <a:chExt cx="1152128" cy="1134552"/>
          </a:xfrm>
        </p:grpSpPr>
        <p:sp>
          <p:nvSpPr>
            <p:cNvPr id="11" name="Pfeil nach unten 10"/>
            <p:cNvSpPr/>
            <p:nvPr/>
          </p:nvSpPr>
          <p:spPr bwMode="auto">
            <a:xfrm>
              <a:off x="4360738" y="3212976"/>
              <a:ext cx="432048" cy="504056"/>
            </a:xfrm>
            <a:prstGeom prst="downArrow">
              <a:avLst>
                <a:gd name="adj1" fmla="val 43071"/>
                <a:gd name="adj2" fmla="val 50000"/>
              </a:avLst>
            </a:prstGeom>
            <a:solidFill>
              <a:srgbClr val="336699"/>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6" name="L-Form 15"/>
            <p:cNvSpPr/>
            <p:nvPr/>
          </p:nvSpPr>
          <p:spPr bwMode="auto">
            <a:xfrm rot="5400000">
              <a:off x="4499992" y="2582480"/>
              <a:ext cx="648072" cy="648072"/>
            </a:xfrm>
            <a:prstGeom prst="corner">
              <a:avLst>
                <a:gd name="adj1" fmla="val 26484"/>
                <a:gd name="adj2" fmla="val 21445"/>
              </a:avLst>
            </a:prstGeom>
            <a:solidFill>
              <a:srgbClr val="336699"/>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7" name="L-Form 16"/>
            <p:cNvSpPr/>
            <p:nvPr/>
          </p:nvSpPr>
          <p:spPr bwMode="auto">
            <a:xfrm rot="16200000" flipH="1">
              <a:off x="3995936" y="2582481"/>
              <a:ext cx="648072" cy="648072"/>
            </a:xfrm>
            <a:prstGeom prst="corner">
              <a:avLst>
                <a:gd name="adj1" fmla="val 24804"/>
                <a:gd name="adj2" fmla="val 23125"/>
              </a:avLst>
            </a:prstGeom>
            <a:solidFill>
              <a:srgbClr val="336699"/>
            </a:solidFill>
            <a:ln w="9525"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grpSp>
      <p:sp>
        <p:nvSpPr>
          <p:cNvPr id="27" name="Rechteck 26"/>
          <p:cNvSpPr/>
          <p:nvPr/>
        </p:nvSpPr>
        <p:spPr bwMode="auto">
          <a:xfrm>
            <a:off x="827584" y="3501008"/>
            <a:ext cx="7488832" cy="2880000"/>
          </a:xfrm>
          <a:prstGeom prst="rect">
            <a:avLst/>
          </a:prstGeom>
          <a:solidFill>
            <a:srgbClr val="CCCCCC"/>
          </a:soli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28" name="Ellipse 27"/>
          <p:cNvSpPr>
            <a:spLocks noChangeAspect="1"/>
          </p:cNvSpPr>
          <p:nvPr/>
        </p:nvSpPr>
        <p:spPr bwMode="auto">
          <a:xfrm>
            <a:off x="1370545" y="4087958"/>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29" name="Textfeld 28"/>
          <p:cNvSpPr txBox="1"/>
          <p:nvPr/>
        </p:nvSpPr>
        <p:spPr>
          <a:xfrm>
            <a:off x="1680349" y="4005064"/>
            <a:ext cx="5339923" cy="338554"/>
          </a:xfrm>
          <a:prstGeom prst="rect">
            <a:avLst/>
          </a:prstGeom>
          <a:noFill/>
        </p:spPr>
        <p:txBody>
          <a:bodyPr wrap="none" rtlCol="0">
            <a:spAutoFit/>
          </a:bodyPr>
          <a:lstStyle/>
          <a:p>
            <a:r>
              <a:rPr lang="en-US" sz="1600" smtClean="0">
                <a:solidFill>
                  <a:srgbClr val="333333"/>
                </a:solidFill>
              </a:rPr>
              <a:t>Reducing the payout deadline from twenty to seven days</a:t>
            </a:r>
            <a:endParaRPr lang="de-DE" sz="1600">
              <a:solidFill>
                <a:srgbClr val="333333"/>
              </a:solidFill>
            </a:endParaRPr>
          </a:p>
        </p:txBody>
      </p:sp>
      <p:sp>
        <p:nvSpPr>
          <p:cNvPr id="30" name="Textfeld 29"/>
          <p:cNvSpPr txBox="1"/>
          <p:nvPr/>
        </p:nvSpPr>
        <p:spPr>
          <a:xfrm>
            <a:off x="1681200" y="4471466"/>
            <a:ext cx="5655715" cy="584775"/>
          </a:xfrm>
          <a:prstGeom prst="rect">
            <a:avLst/>
          </a:prstGeom>
          <a:noFill/>
        </p:spPr>
        <p:txBody>
          <a:bodyPr wrap="none" rtlCol="0">
            <a:spAutoFit/>
          </a:bodyPr>
          <a:lstStyle/>
          <a:p>
            <a:r>
              <a:rPr lang="en-US" sz="1600" smtClean="0">
                <a:solidFill>
                  <a:srgbClr val="333333"/>
                </a:solidFill>
              </a:rPr>
              <a:t>Provision of information about eligible and covered deposits </a:t>
            </a:r>
            <a:br>
              <a:rPr lang="en-US" sz="1600" smtClean="0">
                <a:solidFill>
                  <a:srgbClr val="333333"/>
                </a:solidFill>
              </a:rPr>
            </a:br>
            <a:r>
              <a:rPr lang="en-US" sz="1600" smtClean="0">
                <a:solidFill>
                  <a:srgbClr val="333333"/>
                </a:solidFill>
              </a:rPr>
              <a:t>at any time after request of DGS</a:t>
            </a:r>
            <a:endParaRPr lang="de-DE" sz="1600">
              <a:solidFill>
                <a:srgbClr val="333333"/>
              </a:solidFill>
            </a:endParaRPr>
          </a:p>
        </p:txBody>
      </p:sp>
      <p:sp>
        <p:nvSpPr>
          <p:cNvPr id="31" name="Ellipse 30"/>
          <p:cNvSpPr>
            <a:spLocks noChangeAspect="1"/>
          </p:cNvSpPr>
          <p:nvPr/>
        </p:nvSpPr>
        <p:spPr bwMode="auto">
          <a:xfrm>
            <a:off x="1371600" y="4559356"/>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32" name="Textfeld 31"/>
          <p:cNvSpPr txBox="1"/>
          <p:nvPr/>
        </p:nvSpPr>
        <p:spPr>
          <a:xfrm>
            <a:off x="1681200" y="5191260"/>
            <a:ext cx="4504438" cy="338554"/>
          </a:xfrm>
          <a:prstGeom prst="rect">
            <a:avLst/>
          </a:prstGeom>
          <a:noFill/>
        </p:spPr>
        <p:txBody>
          <a:bodyPr wrap="none" rtlCol="0">
            <a:spAutoFit/>
          </a:bodyPr>
          <a:lstStyle/>
          <a:p>
            <a:r>
              <a:rPr lang="de-DE" sz="1600" smtClean="0">
                <a:solidFill>
                  <a:srgbClr val="333333"/>
                </a:solidFill>
              </a:rPr>
              <a:t>Tagging of all non-repayable deposits in system</a:t>
            </a:r>
            <a:endParaRPr lang="de-DE" sz="1600">
              <a:solidFill>
                <a:srgbClr val="333333"/>
              </a:solidFill>
            </a:endParaRPr>
          </a:p>
        </p:txBody>
      </p:sp>
      <p:sp>
        <p:nvSpPr>
          <p:cNvPr id="33" name="Ellipse 32"/>
          <p:cNvSpPr>
            <a:spLocks noChangeAspect="1"/>
          </p:cNvSpPr>
          <p:nvPr/>
        </p:nvSpPr>
        <p:spPr bwMode="auto">
          <a:xfrm>
            <a:off x="1371600" y="5290322"/>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36" name="Textfeld 35"/>
          <p:cNvSpPr txBox="1"/>
          <p:nvPr/>
        </p:nvSpPr>
        <p:spPr>
          <a:xfrm>
            <a:off x="1681200" y="5651772"/>
            <a:ext cx="5312673" cy="338554"/>
          </a:xfrm>
          <a:prstGeom prst="rect">
            <a:avLst/>
          </a:prstGeom>
          <a:noFill/>
        </p:spPr>
        <p:txBody>
          <a:bodyPr wrap="none" rtlCol="0">
            <a:spAutoFit/>
          </a:bodyPr>
          <a:lstStyle/>
          <a:p>
            <a:r>
              <a:rPr lang="de-DE" sz="1600" smtClean="0">
                <a:solidFill>
                  <a:srgbClr val="333333"/>
                </a:solidFill>
              </a:rPr>
              <a:t>Possibly </a:t>
            </a:r>
            <a:r>
              <a:rPr lang="en-US" sz="1600" smtClean="0">
                <a:solidFill>
                  <a:srgbClr val="333333"/>
                </a:solidFill>
              </a:rPr>
              <a:t>benefits when calculating contributions for DGS</a:t>
            </a:r>
            <a:endParaRPr lang="de-DE" sz="1600">
              <a:solidFill>
                <a:srgbClr val="333333"/>
              </a:solidFill>
            </a:endParaRPr>
          </a:p>
        </p:txBody>
      </p:sp>
      <p:sp>
        <p:nvSpPr>
          <p:cNvPr id="37" name="Ellipse 36"/>
          <p:cNvSpPr>
            <a:spLocks noChangeAspect="1"/>
          </p:cNvSpPr>
          <p:nvPr/>
        </p:nvSpPr>
        <p:spPr bwMode="auto">
          <a:xfrm>
            <a:off x="1371600" y="5733272"/>
            <a:ext cx="144000" cy="144000"/>
          </a:xfrm>
          <a:prstGeom prst="ellipse">
            <a:avLst/>
          </a:prstGeom>
          <a:solidFill>
            <a:srgbClr val="6699CC"/>
          </a:solidFill>
          <a:ln w="25400" cap="flat" cmpd="sng" algn="ctr">
            <a:solidFill>
              <a:schemeClr val="bg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Implementation</a:t>
            </a:r>
            <a:r>
              <a:rPr lang="de-DE" dirty="0" smtClean="0"/>
              <a:t> </a:t>
            </a:r>
            <a:r>
              <a:rPr lang="de-DE" dirty="0" err="1" smtClean="0"/>
              <a:t>of</a:t>
            </a:r>
            <a:r>
              <a:rPr lang="de-DE" dirty="0" smtClean="0"/>
              <a:t> </a:t>
            </a:r>
            <a:r>
              <a:rPr lang="de-DE" dirty="0" err="1" smtClean="0"/>
              <a:t>the</a:t>
            </a:r>
            <a:r>
              <a:rPr lang="de-DE" dirty="0" smtClean="0"/>
              <a:t> EAEG </a:t>
            </a:r>
            <a:r>
              <a:rPr lang="de-DE" dirty="0" err="1" smtClean="0"/>
              <a:t>presenter</a:t>
            </a:r>
            <a:r>
              <a:rPr lang="de-DE" dirty="0" smtClean="0"/>
              <a:t> </a:t>
            </a:r>
            <a:r>
              <a:rPr lang="de-DE" dirty="0" err="1" smtClean="0"/>
              <a:t>data</a:t>
            </a:r>
            <a:r>
              <a:rPr lang="de-DE" dirty="0" smtClean="0"/>
              <a:t> </a:t>
            </a:r>
            <a:r>
              <a:rPr lang="de-DE" dirty="0" err="1" smtClean="0"/>
              <a:t>file</a:t>
            </a:r>
            <a:endParaRPr lang="de-DE" dirty="0"/>
          </a:p>
        </p:txBody>
      </p:sp>
      <p:graphicFrame>
        <p:nvGraphicFramePr>
          <p:cNvPr id="5" name="Diagramm 4"/>
          <p:cNvGraphicFramePr/>
          <p:nvPr/>
        </p:nvGraphicFramePr>
        <p:xfrm>
          <a:off x="357158" y="1397000"/>
          <a:ext cx="84296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bgerundetes Rechteck 9"/>
          <p:cNvSpPr>
            <a:spLocks noChangeArrowheads="1"/>
          </p:cNvSpPr>
          <p:nvPr/>
        </p:nvSpPr>
        <p:spPr bwMode="auto">
          <a:xfrm>
            <a:off x="500063" y="2143125"/>
            <a:ext cx="8137525" cy="4392613"/>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6147" name="Abgerundetes Rechteck 24"/>
          <p:cNvSpPr>
            <a:spLocks noChangeArrowheads="1"/>
          </p:cNvSpPr>
          <p:nvPr/>
        </p:nvSpPr>
        <p:spPr bwMode="auto">
          <a:xfrm>
            <a:off x="3779838" y="2185988"/>
            <a:ext cx="4824412" cy="4283075"/>
          </a:xfrm>
          <a:prstGeom prst="roundRect">
            <a:avLst>
              <a:gd name="adj" fmla="val 838"/>
            </a:avLst>
          </a:prstGeom>
          <a:solidFill>
            <a:srgbClr val="999999"/>
          </a:solidFill>
          <a:ln w="9525" algn="ctr">
            <a:solidFill>
              <a:schemeClr val="tx2"/>
            </a:solidFill>
            <a:round/>
            <a:headEnd/>
            <a:tailEnd/>
          </a:ln>
        </p:spPr>
        <p:txBody>
          <a:bodyPr lIns="36000" tIns="36000" rIns="36000" bIns="36000" anchor="ctr">
            <a:spAutoFit/>
          </a:bodyPr>
          <a:lstStyle/>
          <a:p>
            <a:endParaRPr lang="de-DE"/>
          </a:p>
        </p:txBody>
      </p:sp>
      <p:sp>
        <p:nvSpPr>
          <p:cNvPr id="6148" name="Titel 1"/>
          <p:cNvSpPr>
            <a:spLocks noGrp="1"/>
          </p:cNvSpPr>
          <p:nvPr>
            <p:ph type="title"/>
          </p:nvPr>
        </p:nvSpPr>
        <p:spPr/>
        <p:txBody>
          <a:bodyPr/>
          <a:lstStyle/>
          <a:p>
            <a:r>
              <a:rPr lang="de-DE" dirty="0" smtClean="0"/>
              <a:t>Information</a:t>
            </a:r>
          </a:p>
        </p:txBody>
      </p:sp>
      <p:sp>
        <p:nvSpPr>
          <p:cNvPr id="6149" name="Textfeld 10"/>
          <p:cNvSpPr txBox="1">
            <a:spLocks noChangeArrowheads="1"/>
          </p:cNvSpPr>
          <p:nvPr/>
        </p:nvSpPr>
        <p:spPr bwMode="auto">
          <a:xfrm>
            <a:off x="3786188" y="2273300"/>
            <a:ext cx="4929187" cy="1323439"/>
          </a:xfrm>
          <a:prstGeom prst="rect">
            <a:avLst/>
          </a:prstGeom>
          <a:noFill/>
          <a:ln w="9525">
            <a:noFill/>
            <a:miter lim="800000"/>
            <a:headEnd/>
            <a:tailEnd/>
          </a:ln>
        </p:spPr>
        <p:txBody>
          <a:bodyPr>
            <a:spAutoFit/>
          </a:bodyPr>
          <a:lstStyle/>
          <a:p>
            <a:r>
              <a:rPr lang="de-DE" b="1" dirty="0" smtClean="0"/>
              <a:t>Member </a:t>
            </a:r>
            <a:r>
              <a:rPr lang="de-DE" b="1" dirty="0" err="1" smtClean="0"/>
              <a:t>banks</a:t>
            </a:r>
            <a:r>
              <a:rPr lang="de-DE" b="1" dirty="0" smtClean="0"/>
              <a:t> </a:t>
            </a:r>
            <a:r>
              <a:rPr lang="de-DE" b="1" dirty="0" err="1" smtClean="0"/>
              <a:t>were</a:t>
            </a:r>
            <a:r>
              <a:rPr lang="de-DE" b="1" dirty="0" smtClean="0"/>
              <a:t> </a:t>
            </a:r>
            <a:r>
              <a:rPr lang="de-DE" b="1" dirty="0" err="1" smtClean="0"/>
              <a:t>informed</a:t>
            </a:r>
            <a:r>
              <a:rPr lang="de-DE" b="1" dirty="0" smtClean="0"/>
              <a:t> </a:t>
            </a:r>
            <a:r>
              <a:rPr lang="de-DE" b="1" dirty="0" err="1" smtClean="0"/>
              <a:t>by</a:t>
            </a:r>
            <a:r>
              <a:rPr lang="de-DE" b="1" dirty="0" smtClean="0"/>
              <a:t> German </a:t>
            </a:r>
            <a:r>
              <a:rPr lang="de-DE" b="1" dirty="0"/>
              <a:t>Private Commercial Banks </a:t>
            </a:r>
            <a:r>
              <a:rPr lang="de-DE" b="1" dirty="0" err="1"/>
              <a:t>Compensation</a:t>
            </a:r>
            <a:r>
              <a:rPr lang="de-DE" b="1" dirty="0"/>
              <a:t> </a:t>
            </a:r>
            <a:r>
              <a:rPr lang="de-DE" b="1" dirty="0" err="1"/>
              <a:t>Scheme</a:t>
            </a:r>
            <a:r>
              <a:rPr lang="de-DE" b="1" dirty="0"/>
              <a:t> </a:t>
            </a:r>
            <a:r>
              <a:rPr lang="de-DE" b="1" dirty="0" err="1"/>
              <a:t>for</a:t>
            </a:r>
            <a:r>
              <a:rPr lang="de-DE" b="1" dirty="0"/>
              <a:t> Investors (</a:t>
            </a:r>
            <a:r>
              <a:rPr lang="de-DE" b="1" dirty="0" err="1" smtClean="0"/>
              <a:t>EdB</a:t>
            </a:r>
            <a:r>
              <a:rPr lang="de-DE" b="1" dirty="0" smtClean="0"/>
              <a:t>)</a:t>
            </a:r>
            <a:endParaRPr lang="de-DE" b="1" noProof="1"/>
          </a:p>
        </p:txBody>
      </p:sp>
      <p:grpSp>
        <p:nvGrpSpPr>
          <p:cNvPr id="2" name="Gruppieren 31"/>
          <p:cNvGrpSpPr>
            <a:grpSpLocks/>
          </p:cNvGrpSpPr>
          <p:nvPr/>
        </p:nvGrpSpPr>
        <p:grpSpPr bwMode="auto">
          <a:xfrm>
            <a:off x="3890963" y="3705225"/>
            <a:ext cx="4608512" cy="9525"/>
            <a:chOff x="0" y="3068960"/>
            <a:chExt cx="4608000" cy="9525"/>
          </a:xfrm>
        </p:grpSpPr>
        <p:cxnSp>
          <p:nvCxnSpPr>
            <p:cNvPr id="6165" name="Gerade Verbindung 32"/>
            <p:cNvCxnSpPr>
              <a:cxnSpLocks noChangeShapeType="1"/>
            </p:cNvCxnSpPr>
            <p:nvPr/>
          </p:nvCxnSpPr>
          <p:spPr bwMode="auto">
            <a:xfrm>
              <a:off x="0" y="3068960"/>
              <a:ext cx="4608000" cy="0"/>
            </a:xfrm>
            <a:prstGeom prst="line">
              <a:avLst/>
            </a:prstGeom>
            <a:noFill/>
            <a:ln w="9525" algn="ctr">
              <a:solidFill>
                <a:srgbClr val="333333"/>
              </a:solidFill>
              <a:round/>
              <a:headEnd/>
              <a:tailEnd/>
            </a:ln>
          </p:spPr>
        </p:cxnSp>
        <p:cxnSp>
          <p:nvCxnSpPr>
            <p:cNvPr id="6166" name="Gerade Verbindung 33"/>
            <p:cNvCxnSpPr>
              <a:cxnSpLocks noChangeShapeType="1"/>
            </p:cNvCxnSpPr>
            <p:nvPr/>
          </p:nvCxnSpPr>
          <p:spPr bwMode="auto">
            <a:xfrm>
              <a:off x="0" y="3078485"/>
              <a:ext cx="4608000" cy="0"/>
            </a:xfrm>
            <a:prstGeom prst="line">
              <a:avLst/>
            </a:prstGeom>
            <a:noFill/>
            <a:ln w="9525" algn="ctr">
              <a:solidFill>
                <a:srgbClr val="E5E5E5"/>
              </a:solidFill>
              <a:round/>
              <a:headEnd/>
              <a:tailEnd/>
            </a:ln>
          </p:spPr>
        </p:cxnSp>
      </p:grpSp>
      <p:pic>
        <p:nvPicPr>
          <p:cNvPr id="22" name="Grafik 14" descr="Briefumschlag_GanzNeu.jpg"/>
          <p:cNvPicPr>
            <a:picLocks/>
          </p:cNvPicPr>
          <p:nvPr/>
        </p:nvPicPr>
        <p:blipFill>
          <a:blip r:embed="rId3" cstate="print">
            <a:grayscl/>
            <a:lum contrast="-30000"/>
          </a:blip>
          <a:srcRect/>
          <a:stretch>
            <a:fillRect/>
          </a:stretch>
        </p:blipFill>
        <p:spPr bwMode="auto">
          <a:xfrm>
            <a:off x="642931" y="2643182"/>
            <a:ext cx="3000375" cy="28421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52" name="Grafik 64" descr="pf-gelb.png"/>
          <p:cNvPicPr>
            <a:picLocks noChangeAspect="1"/>
          </p:cNvPicPr>
          <p:nvPr/>
        </p:nvPicPr>
        <p:blipFill>
          <a:blip r:embed="rId4" cstate="print"/>
          <a:srcRect/>
          <a:stretch>
            <a:fillRect/>
          </a:stretch>
        </p:blipFill>
        <p:spPr bwMode="auto">
          <a:xfrm>
            <a:off x="3857625" y="4070350"/>
            <a:ext cx="479425" cy="358775"/>
          </a:xfrm>
          <a:prstGeom prst="rect">
            <a:avLst/>
          </a:prstGeom>
          <a:noFill/>
          <a:ln w="9525">
            <a:noFill/>
            <a:miter lim="800000"/>
            <a:headEnd/>
            <a:tailEnd/>
          </a:ln>
        </p:spPr>
      </p:pic>
      <p:pic>
        <p:nvPicPr>
          <p:cNvPr id="6153" name="Grafik 71" descr="pf-gelb.png"/>
          <p:cNvPicPr>
            <a:picLocks noChangeAspect="1"/>
          </p:cNvPicPr>
          <p:nvPr/>
        </p:nvPicPr>
        <p:blipFill>
          <a:blip r:embed="rId4" cstate="print"/>
          <a:srcRect/>
          <a:stretch>
            <a:fillRect/>
          </a:stretch>
        </p:blipFill>
        <p:spPr bwMode="auto">
          <a:xfrm>
            <a:off x="3857625" y="5140325"/>
            <a:ext cx="479425" cy="360363"/>
          </a:xfrm>
          <a:prstGeom prst="rect">
            <a:avLst/>
          </a:prstGeom>
          <a:noFill/>
          <a:ln w="9525">
            <a:noFill/>
            <a:miter lim="800000"/>
            <a:headEnd/>
            <a:tailEnd/>
          </a:ln>
        </p:spPr>
      </p:pic>
      <p:sp>
        <p:nvSpPr>
          <p:cNvPr id="6154" name="Textfeld 30"/>
          <p:cNvSpPr txBox="1">
            <a:spLocks noChangeArrowheads="1"/>
          </p:cNvSpPr>
          <p:nvPr/>
        </p:nvSpPr>
        <p:spPr bwMode="auto">
          <a:xfrm>
            <a:off x="4357688" y="4000500"/>
            <a:ext cx="4071937" cy="708025"/>
          </a:xfrm>
          <a:prstGeom prst="rect">
            <a:avLst/>
          </a:prstGeom>
          <a:noFill/>
          <a:ln w="9525">
            <a:noFill/>
            <a:miter lim="800000"/>
            <a:headEnd/>
            <a:tailEnd/>
          </a:ln>
        </p:spPr>
        <p:txBody>
          <a:bodyPr>
            <a:spAutoFit/>
          </a:bodyPr>
          <a:lstStyle/>
          <a:p>
            <a:r>
              <a:rPr lang="de-DE"/>
              <a:t>Liability to create EAEG presenter data file</a:t>
            </a:r>
          </a:p>
        </p:txBody>
      </p:sp>
      <p:sp>
        <p:nvSpPr>
          <p:cNvPr id="6155" name="Textfeld 31"/>
          <p:cNvSpPr txBox="1">
            <a:spLocks noChangeArrowheads="1"/>
          </p:cNvSpPr>
          <p:nvPr/>
        </p:nvSpPr>
        <p:spPr bwMode="auto">
          <a:xfrm>
            <a:off x="4357688" y="5078413"/>
            <a:ext cx="4071937" cy="400050"/>
          </a:xfrm>
          <a:prstGeom prst="rect">
            <a:avLst/>
          </a:prstGeom>
          <a:noFill/>
          <a:ln w="9525">
            <a:noFill/>
            <a:miter lim="800000"/>
            <a:headEnd/>
            <a:tailEnd/>
          </a:ln>
        </p:spPr>
        <p:txBody>
          <a:bodyPr>
            <a:spAutoFit/>
          </a:bodyPr>
          <a:lstStyle/>
          <a:p>
            <a:r>
              <a:rPr lang="de-DE"/>
              <a:t>Audits of correctness advised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dirty="0" smtClean="0"/>
              <a:t>Support</a:t>
            </a:r>
          </a:p>
        </p:txBody>
      </p:sp>
      <p:sp>
        <p:nvSpPr>
          <p:cNvPr id="9219" name="Abgerundetes Rechteck 38"/>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40" name="Ellipse 39"/>
          <p:cNvSpPr/>
          <p:nvPr/>
        </p:nvSpPr>
        <p:spPr bwMode="auto">
          <a:xfrm>
            <a:off x="4787900" y="4686300"/>
            <a:ext cx="3600450" cy="1512888"/>
          </a:xfrm>
          <a:prstGeom prst="ellipse">
            <a:avLst/>
          </a:prstGeom>
          <a:solidFill>
            <a:srgbClr val="999999"/>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wrap="none" lIns="36000" tIns="36000" rIns="36000" bIns="36000" anchor="ctr">
            <a:spAutoFit/>
          </a:bodyPr>
          <a:lstStyle/>
          <a:p>
            <a:pPr>
              <a:defRPr/>
            </a:pPr>
            <a:endParaRPr lang="de-DE"/>
          </a:p>
        </p:txBody>
      </p:sp>
      <p:sp>
        <p:nvSpPr>
          <p:cNvPr id="41" name="Ellipse 40"/>
          <p:cNvSpPr/>
          <p:nvPr/>
        </p:nvSpPr>
        <p:spPr bwMode="auto">
          <a:xfrm>
            <a:off x="755650" y="4686300"/>
            <a:ext cx="3600450" cy="1512888"/>
          </a:xfrm>
          <a:prstGeom prst="ellipse">
            <a:avLst/>
          </a:prstGeom>
          <a:solidFill>
            <a:srgbClr val="999999"/>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wrap="none" lIns="36000" tIns="36000" rIns="36000" bIns="36000" anchor="ctr">
            <a:spAutoFit/>
          </a:bodyPr>
          <a:lstStyle/>
          <a:p>
            <a:pPr>
              <a:defRPr/>
            </a:pPr>
            <a:endParaRPr lang="de-DE"/>
          </a:p>
        </p:txBody>
      </p:sp>
      <p:sp>
        <p:nvSpPr>
          <p:cNvPr id="9222" name="Textfeld 41"/>
          <p:cNvSpPr txBox="1">
            <a:spLocks noChangeArrowheads="1"/>
          </p:cNvSpPr>
          <p:nvPr/>
        </p:nvSpPr>
        <p:spPr bwMode="auto">
          <a:xfrm>
            <a:off x="801688" y="5224463"/>
            <a:ext cx="3529012" cy="708025"/>
          </a:xfrm>
          <a:prstGeom prst="rect">
            <a:avLst/>
          </a:prstGeom>
          <a:noFill/>
          <a:ln w="9525">
            <a:noFill/>
            <a:miter lim="800000"/>
            <a:headEnd/>
            <a:tailEnd/>
          </a:ln>
        </p:spPr>
        <p:txBody>
          <a:bodyPr>
            <a:spAutoFit/>
          </a:bodyPr>
          <a:lstStyle/>
          <a:p>
            <a:pPr algn="ctr"/>
            <a:r>
              <a:rPr lang="de-DE" b="1">
                <a:solidFill>
                  <a:srgbClr val="333333"/>
                </a:solidFill>
              </a:rPr>
              <a:t>spezifikation@einleger-</a:t>
            </a:r>
            <a:br>
              <a:rPr lang="de-DE" b="1">
                <a:solidFill>
                  <a:srgbClr val="333333"/>
                </a:solidFill>
              </a:rPr>
            </a:br>
            <a:r>
              <a:rPr lang="de-DE" b="1">
                <a:solidFill>
                  <a:srgbClr val="333333"/>
                </a:solidFill>
              </a:rPr>
              <a:t>entschaedigung.de</a:t>
            </a:r>
          </a:p>
        </p:txBody>
      </p:sp>
      <p:sp>
        <p:nvSpPr>
          <p:cNvPr id="9223" name="Textfeld 42"/>
          <p:cNvSpPr txBox="1">
            <a:spLocks noChangeArrowheads="1"/>
          </p:cNvSpPr>
          <p:nvPr/>
        </p:nvSpPr>
        <p:spPr bwMode="auto">
          <a:xfrm>
            <a:off x="4806950" y="5351463"/>
            <a:ext cx="3529013" cy="400050"/>
          </a:xfrm>
          <a:prstGeom prst="rect">
            <a:avLst/>
          </a:prstGeom>
          <a:noFill/>
          <a:ln w="9525">
            <a:noFill/>
            <a:miter lim="800000"/>
            <a:headEnd/>
            <a:tailEnd/>
          </a:ln>
        </p:spPr>
        <p:txBody>
          <a:bodyPr>
            <a:spAutoFit/>
          </a:bodyPr>
          <a:lstStyle/>
          <a:p>
            <a:pPr algn="ctr"/>
            <a:r>
              <a:rPr lang="de-DE" b="1" dirty="0" smtClean="0">
                <a:solidFill>
                  <a:srgbClr val="333333"/>
                </a:solidFill>
              </a:rPr>
              <a:t>Review</a:t>
            </a:r>
            <a:endParaRPr lang="de-DE" b="1" dirty="0">
              <a:solidFill>
                <a:srgbClr val="333333"/>
              </a:solidFill>
            </a:endParaRPr>
          </a:p>
        </p:txBody>
      </p:sp>
      <p:cxnSp>
        <p:nvCxnSpPr>
          <p:cNvPr id="9224" name="Gerade Verbindung mit Pfeil 43"/>
          <p:cNvCxnSpPr>
            <a:cxnSpLocks noChangeShapeType="1"/>
          </p:cNvCxnSpPr>
          <p:nvPr/>
        </p:nvCxnSpPr>
        <p:spPr bwMode="auto">
          <a:xfrm rot="5400000">
            <a:off x="2374900" y="4433888"/>
            <a:ext cx="360363" cy="1587"/>
          </a:xfrm>
          <a:prstGeom prst="straightConnector1">
            <a:avLst/>
          </a:prstGeom>
          <a:noFill/>
          <a:ln w="25400" algn="ctr">
            <a:solidFill>
              <a:srgbClr val="333333"/>
            </a:solidFill>
            <a:round/>
            <a:headEnd/>
            <a:tailEnd type="arrow" w="med" len="med"/>
          </a:ln>
        </p:spPr>
      </p:cxnSp>
      <p:cxnSp>
        <p:nvCxnSpPr>
          <p:cNvPr id="9225" name="Gerade Verbindung mit Pfeil 44"/>
          <p:cNvCxnSpPr>
            <a:cxnSpLocks noChangeShapeType="1"/>
          </p:cNvCxnSpPr>
          <p:nvPr/>
        </p:nvCxnSpPr>
        <p:spPr bwMode="auto">
          <a:xfrm rot="5400000">
            <a:off x="6392862" y="4433888"/>
            <a:ext cx="360363" cy="1588"/>
          </a:xfrm>
          <a:prstGeom prst="straightConnector1">
            <a:avLst/>
          </a:prstGeom>
          <a:noFill/>
          <a:ln w="25400" algn="ctr">
            <a:solidFill>
              <a:srgbClr val="333333"/>
            </a:solidFill>
            <a:round/>
            <a:headEnd/>
            <a:tailEnd type="arrow" w="med" len="med"/>
          </a:ln>
        </p:spPr>
      </p:cxnSp>
      <p:pic>
        <p:nvPicPr>
          <p:cNvPr id="46" name="Grafik 45" descr="mail.png"/>
          <p:cNvPicPr>
            <a:picLocks noChangeAspect="1"/>
          </p:cNvPicPr>
          <p:nvPr/>
        </p:nvPicPr>
        <p:blipFill>
          <a:blip r:embed="rId3" cstate="print"/>
          <a:stretch>
            <a:fillRect/>
          </a:stretch>
        </p:blipFill>
        <p:spPr>
          <a:xfrm rot="600000">
            <a:off x="3089275" y="4535488"/>
            <a:ext cx="792163" cy="552450"/>
          </a:xfrm>
          <a:prstGeom prst="rect">
            <a:avLst/>
          </a:prstGeom>
          <a:ln>
            <a:noFill/>
          </a:ln>
          <a:effectLst>
            <a:outerShdw blurRad="292100" dist="139700" dir="2700000" algn="tl" rotWithShape="0">
              <a:srgbClr val="333333">
                <a:alpha val="65000"/>
              </a:srgbClr>
            </a:outerShdw>
          </a:effectLst>
        </p:spPr>
      </p:pic>
      <p:pic>
        <p:nvPicPr>
          <p:cNvPr id="47" name="Grafik 46" descr="clipboard.png"/>
          <p:cNvPicPr>
            <a:picLocks noChangeAspect="1"/>
          </p:cNvPicPr>
          <p:nvPr/>
        </p:nvPicPr>
        <p:blipFill>
          <a:blip r:embed="rId4" cstate="print"/>
          <a:stretch>
            <a:fillRect/>
          </a:stretch>
        </p:blipFill>
        <p:spPr>
          <a:xfrm rot="600000">
            <a:off x="7150100" y="4386263"/>
            <a:ext cx="774700" cy="950912"/>
          </a:xfrm>
          <a:prstGeom prst="rect">
            <a:avLst/>
          </a:prstGeom>
          <a:ln>
            <a:noFill/>
          </a:ln>
          <a:effectLst>
            <a:outerShdw blurRad="292100" dist="139700" dir="2700000" algn="tl" rotWithShape="0">
              <a:srgbClr val="333333">
                <a:alpha val="65000"/>
              </a:srgbClr>
            </a:outerShdw>
          </a:effectLst>
        </p:spPr>
      </p:pic>
      <p:grpSp>
        <p:nvGrpSpPr>
          <p:cNvPr id="2" name="Gruppieren 47"/>
          <p:cNvGrpSpPr>
            <a:grpSpLocks/>
          </p:cNvGrpSpPr>
          <p:nvPr/>
        </p:nvGrpSpPr>
        <p:grpSpPr bwMode="auto">
          <a:xfrm>
            <a:off x="1152525" y="2492375"/>
            <a:ext cx="2879725" cy="1719263"/>
            <a:chOff x="1152575" y="2098948"/>
            <a:chExt cx="2880000" cy="1719530"/>
          </a:xfrm>
        </p:grpSpPr>
        <p:pic>
          <p:nvPicPr>
            <p:cNvPr id="9247" name="Grafik 48" descr="label-gelb.png"/>
            <p:cNvPicPr>
              <a:picLocks noChangeAspect="1"/>
            </p:cNvPicPr>
            <p:nvPr/>
          </p:nvPicPr>
          <p:blipFill>
            <a:blip r:embed="rId5" cstate="print"/>
            <a:srcRect/>
            <a:stretch>
              <a:fillRect/>
            </a:stretch>
          </p:blipFill>
          <p:spPr bwMode="auto">
            <a:xfrm>
              <a:off x="1152575" y="2098948"/>
              <a:ext cx="2880000" cy="1719530"/>
            </a:xfrm>
            <a:prstGeom prst="rect">
              <a:avLst/>
            </a:prstGeom>
            <a:noFill/>
            <a:ln w="9525">
              <a:noFill/>
              <a:miter lim="800000"/>
              <a:headEnd/>
              <a:tailEnd/>
            </a:ln>
          </p:spPr>
        </p:pic>
        <p:sp>
          <p:nvSpPr>
            <p:cNvPr id="9248" name="Textfeld 49"/>
            <p:cNvSpPr txBox="1">
              <a:spLocks noChangeArrowheads="1"/>
            </p:cNvSpPr>
            <p:nvPr/>
          </p:nvSpPr>
          <p:spPr bwMode="auto">
            <a:xfrm>
              <a:off x="2000078" y="2468513"/>
              <a:ext cx="1095278" cy="646431"/>
            </a:xfrm>
            <a:prstGeom prst="rect">
              <a:avLst/>
            </a:prstGeom>
            <a:noFill/>
            <a:ln w="9525">
              <a:noFill/>
              <a:miter lim="800000"/>
              <a:headEnd/>
              <a:tailEnd/>
            </a:ln>
          </p:spPr>
          <p:txBody>
            <a:bodyPr wrap="none">
              <a:spAutoFit/>
            </a:bodyPr>
            <a:lstStyle/>
            <a:p>
              <a:pPr algn="ctr"/>
              <a:r>
                <a:rPr lang="de-DE" sz="1800" dirty="0">
                  <a:solidFill>
                    <a:schemeClr val="bg2"/>
                  </a:solidFill>
                </a:rPr>
                <a:t>Support</a:t>
              </a:r>
              <a:br>
                <a:rPr lang="de-DE" sz="1800" dirty="0">
                  <a:solidFill>
                    <a:schemeClr val="bg2"/>
                  </a:solidFill>
                </a:rPr>
              </a:br>
              <a:r>
                <a:rPr lang="de-DE" sz="1800" dirty="0">
                  <a:solidFill>
                    <a:schemeClr val="bg2"/>
                  </a:solidFill>
                </a:rPr>
                <a:t>via </a:t>
              </a:r>
              <a:r>
                <a:rPr lang="de-DE" sz="1800" dirty="0" smtClean="0">
                  <a:solidFill>
                    <a:schemeClr val="bg2"/>
                  </a:solidFill>
                </a:rPr>
                <a:t>email</a:t>
              </a:r>
              <a:endParaRPr lang="de-DE" sz="1800" dirty="0">
                <a:solidFill>
                  <a:schemeClr val="bg2"/>
                </a:solidFill>
              </a:endParaRPr>
            </a:p>
          </p:txBody>
        </p:sp>
      </p:grpSp>
      <p:pic>
        <p:nvPicPr>
          <p:cNvPr id="9245" name="Grafik 51" descr="label-gelb.png"/>
          <p:cNvPicPr>
            <a:picLocks noChangeAspect="1"/>
          </p:cNvPicPr>
          <p:nvPr/>
        </p:nvPicPr>
        <p:blipFill>
          <a:blip r:embed="rId5" cstate="print"/>
          <a:srcRect/>
          <a:stretch>
            <a:fillRect/>
          </a:stretch>
        </p:blipFill>
        <p:spPr bwMode="auto">
          <a:xfrm>
            <a:off x="5176838" y="2492375"/>
            <a:ext cx="2879725" cy="1719263"/>
          </a:xfrm>
          <a:prstGeom prst="rect">
            <a:avLst/>
          </a:prstGeom>
          <a:noFill/>
          <a:ln w="9525">
            <a:noFill/>
            <a:miter lim="800000"/>
            <a:headEnd/>
            <a:tailEnd/>
          </a:ln>
        </p:spPr>
      </p:pic>
      <p:sp>
        <p:nvSpPr>
          <p:cNvPr id="9246" name="Textfeld 52"/>
          <p:cNvSpPr txBox="1">
            <a:spLocks noChangeArrowheads="1"/>
          </p:cNvSpPr>
          <p:nvPr/>
        </p:nvSpPr>
        <p:spPr bwMode="auto">
          <a:xfrm>
            <a:off x="5998668" y="2861883"/>
            <a:ext cx="1146360" cy="646231"/>
          </a:xfrm>
          <a:prstGeom prst="rect">
            <a:avLst/>
          </a:prstGeom>
          <a:noFill/>
          <a:ln w="9525">
            <a:noFill/>
            <a:miter lim="800000"/>
            <a:headEnd/>
            <a:tailEnd/>
          </a:ln>
        </p:spPr>
        <p:txBody>
          <a:bodyPr wrap="none">
            <a:spAutoFit/>
          </a:bodyPr>
          <a:lstStyle/>
          <a:p>
            <a:pPr algn="ctr"/>
            <a:r>
              <a:rPr lang="de-DE" sz="1800" dirty="0">
                <a:solidFill>
                  <a:schemeClr val="bg2"/>
                </a:solidFill>
              </a:rPr>
              <a:t>Test</a:t>
            </a:r>
          </a:p>
          <a:p>
            <a:pPr algn="ctr">
              <a:spcBef>
                <a:spcPct val="0"/>
              </a:spcBef>
            </a:pPr>
            <a:r>
              <a:rPr lang="de-DE" sz="1800" dirty="0" err="1">
                <a:solidFill>
                  <a:schemeClr val="bg2"/>
                </a:solidFill>
              </a:rPr>
              <a:t>data</a:t>
            </a:r>
            <a:r>
              <a:rPr lang="de-DE" sz="1800" dirty="0">
                <a:solidFill>
                  <a:schemeClr val="bg2"/>
                </a:solidFill>
              </a:rPr>
              <a:t> </a:t>
            </a:r>
            <a:r>
              <a:rPr lang="de-DE" sz="1800" dirty="0" err="1">
                <a:solidFill>
                  <a:schemeClr val="bg2"/>
                </a:solidFill>
              </a:rPr>
              <a:t>files</a:t>
            </a:r>
            <a:endParaRPr lang="de-DE" sz="1800" dirty="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bgerundetes Rechteck 28"/>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pic>
        <p:nvPicPr>
          <p:cNvPr id="10243" name="Grafik 29" descr="progress_hintergrund.png"/>
          <p:cNvPicPr>
            <a:picLocks noChangeAspect="1"/>
          </p:cNvPicPr>
          <p:nvPr/>
        </p:nvPicPr>
        <p:blipFill>
          <a:blip r:embed="rId3" cstate="print"/>
          <a:srcRect r="6499" b="7397"/>
          <a:stretch>
            <a:fillRect/>
          </a:stretch>
        </p:blipFill>
        <p:spPr bwMode="auto">
          <a:xfrm>
            <a:off x="3708400" y="3068638"/>
            <a:ext cx="4103688" cy="360362"/>
          </a:xfrm>
          <a:prstGeom prst="rect">
            <a:avLst/>
          </a:prstGeom>
          <a:noFill/>
          <a:ln w="9525">
            <a:noFill/>
            <a:miter lim="800000"/>
            <a:headEnd/>
            <a:tailEnd/>
          </a:ln>
        </p:spPr>
      </p:pic>
      <p:sp>
        <p:nvSpPr>
          <p:cNvPr id="31" name="Textfeld 30"/>
          <p:cNvSpPr txBox="1"/>
          <p:nvPr/>
        </p:nvSpPr>
        <p:spPr>
          <a:xfrm>
            <a:off x="1179513" y="2997200"/>
            <a:ext cx="2519362" cy="522288"/>
          </a:xfrm>
          <a:prstGeom prst="rect">
            <a:avLst/>
          </a:prstGeom>
          <a:noFill/>
        </p:spPr>
        <p:txBody>
          <a:bodyPr>
            <a:spAutoFit/>
          </a:bodyPr>
          <a:lstStyle/>
          <a:p>
            <a:pPr>
              <a:defRPr/>
            </a:pPr>
            <a:r>
              <a:rPr lang="de-DE" sz="1600" dirty="0">
                <a:solidFill>
                  <a:srgbClr val="333333"/>
                </a:solidFill>
                <a:latin typeface="+mn-lt"/>
                <a:cs typeface="Calibri" pitchFamily="34" charset="0"/>
              </a:rPr>
              <a:t>Database</a:t>
            </a:r>
            <a:br>
              <a:rPr lang="de-DE" sz="1600" dirty="0">
                <a:solidFill>
                  <a:srgbClr val="333333"/>
                </a:solidFill>
                <a:latin typeface="+mn-lt"/>
                <a:cs typeface="Calibri" pitchFamily="34" charset="0"/>
              </a:rPr>
            </a:br>
            <a:r>
              <a:rPr lang="de-DE" sz="1200" dirty="0">
                <a:solidFill>
                  <a:srgbClr val="333333"/>
                </a:solidFill>
                <a:latin typeface="+mn-lt"/>
                <a:cs typeface="Calibri" pitchFamily="34" charset="0"/>
              </a:rPr>
              <a:t>(incl. </a:t>
            </a:r>
            <a:r>
              <a:rPr lang="de-DE" sz="1200" dirty="0" err="1">
                <a:solidFill>
                  <a:srgbClr val="333333"/>
                </a:solidFill>
                <a:latin typeface="+mn-lt"/>
                <a:cs typeface="Calibri" pitchFamily="34" charset="0"/>
              </a:rPr>
              <a:t>a</a:t>
            </a:r>
            <a:r>
              <a:rPr lang="de-DE" sz="1200" dirty="0" err="1" smtClean="0">
                <a:solidFill>
                  <a:srgbClr val="333333"/>
                </a:solidFill>
                <a:latin typeface="+mn-lt"/>
                <a:cs typeface="Calibri" pitchFamily="34" charset="0"/>
              </a:rPr>
              <a:t>ccrued</a:t>
            </a:r>
            <a:r>
              <a:rPr lang="de-DE" sz="1200" dirty="0" smtClean="0">
                <a:solidFill>
                  <a:srgbClr val="333333"/>
                </a:solidFill>
                <a:latin typeface="+mn-lt"/>
                <a:cs typeface="Calibri" pitchFamily="34" charset="0"/>
              </a:rPr>
              <a:t> </a:t>
            </a:r>
            <a:r>
              <a:rPr lang="de-DE" sz="1200" dirty="0" err="1">
                <a:solidFill>
                  <a:srgbClr val="333333"/>
                </a:solidFill>
                <a:latin typeface="+mn-lt"/>
                <a:cs typeface="Calibri" pitchFamily="34" charset="0"/>
              </a:rPr>
              <a:t>interest</a:t>
            </a:r>
            <a:r>
              <a:rPr lang="de-DE" sz="1200" dirty="0">
                <a:solidFill>
                  <a:srgbClr val="333333"/>
                </a:solidFill>
                <a:latin typeface="+mn-lt"/>
                <a:cs typeface="Calibri" pitchFamily="34" charset="0"/>
              </a:rPr>
              <a:t>)</a:t>
            </a:r>
          </a:p>
        </p:txBody>
      </p:sp>
      <p:pic>
        <p:nvPicPr>
          <p:cNvPr id="10245" name="Grafik 31" descr="progress_hintergrund.png"/>
          <p:cNvPicPr>
            <a:picLocks noChangeAspect="1"/>
          </p:cNvPicPr>
          <p:nvPr/>
        </p:nvPicPr>
        <p:blipFill>
          <a:blip r:embed="rId3" cstate="print"/>
          <a:srcRect r="6499" b="7397"/>
          <a:stretch>
            <a:fillRect/>
          </a:stretch>
        </p:blipFill>
        <p:spPr bwMode="auto">
          <a:xfrm>
            <a:off x="3708400" y="3635375"/>
            <a:ext cx="4103688" cy="360363"/>
          </a:xfrm>
          <a:prstGeom prst="rect">
            <a:avLst/>
          </a:prstGeom>
          <a:noFill/>
          <a:ln w="9525">
            <a:noFill/>
            <a:miter lim="800000"/>
            <a:headEnd/>
            <a:tailEnd/>
          </a:ln>
        </p:spPr>
      </p:pic>
      <p:sp>
        <p:nvSpPr>
          <p:cNvPr id="33" name="Textfeld 32"/>
          <p:cNvSpPr txBox="1"/>
          <p:nvPr/>
        </p:nvSpPr>
        <p:spPr>
          <a:xfrm>
            <a:off x="1187450" y="4221163"/>
            <a:ext cx="2520950" cy="338137"/>
          </a:xfrm>
          <a:prstGeom prst="rect">
            <a:avLst/>
          </a:prstGeom>
          <a:noFill/>
        </p:spPr>
        <p:txBody>
          <a:bodyPr>
            <a:spAutoFit/>
          </a:bodyPr>
          <a:lstStyle/>
          <a:p>
            <a:pPr>
              <a:defRPr/>
            </a:pPr>
            <a:r>
              <a:rPr lang="de-DE" sz="1600" dirty="0" err="1">
                <a:solidFill>
                  <a:srgbClr val="333333"/>
                </a:solidFill>
                <a:latin typeface="+mn-lt"/>
              </a:rPr>
              <a:t>Marking</a:t>
            </a:r>
            <a:r>
              <a:rPr lang="de-DE" sz="1600" dirty="0">
                <a:solidFill>
                  <a:srgbClr val="333333"/>
                </a:solidFill>
                <a:latin typeface="+mn-lt"/>
              </a:rPr>
              <a:t> / </a:t>
            </a:r>
            <a:r>
              <a:rPr lang="de-DE" sz="1600" dirty="0" err="1">
                <a:solidFill>
                  <a:srgbClr val="333333"/>
                </a:solidFill>
                <a:latin typeface="+mn-lt"/>
              </a:rPr>
              <a:t>Tagging</a:t>
            </a:r>
            <a:endParaRPr lang="de-DE" sz="1600" dirty="0">
              <a:solidFill>
                <a:srgbClr val="333333"/>
              </a:solidFill>
              <a:latin typeface="+mn-lt"/>
            </a:endParaRPr>
          </a:p>
        </p:txBody>
      </p:sp>
      <p:pic>
        <p:nvPicPr>
          <p:cNvPr id="10247" name="Grafik 33" descr="progress_hintergrund.png"/>
          <p:cNvPicPr>
            <a:picLocks noChangeAspect="1"/>
          </p:cNvPicPr>
          <p:nvPr/>
        </p:nvPicPr>
        <p:blipFill>
          <a:blip r:embed="rId3" cstate="print"/>
          <a:srcRect r="6499" b="7397"/>
          <a:stretch>
            <a:fillRect/>
          </a:stretch>
        </p:blipFill>
        <p:spPr bwMode="auto">
          <a:xfrm>
            <a:off x="3708400" y="4200525"/>
            <a:ext cx="4103688" cy="360363"/>
          </a:xfrm>
          <a:prstGeom prst="rect">
            <a:avLst/>
          </a:prstGeom>
          <a:noFill/>
          <a:ln w="9525">
            <a:noFill/>
            <a:miter lim="800000"/>
            <a:headEnd/>
            <a:tailEnd/>
          </a:ln>
        </p:spPr>
      </p:pic>
      <p:sp>
        <p:nvSpPr>
          <p:cNvPr id="10248" name="Textfeld 34"/>
          <p:cNvSpPr txBox="1">
            <a:spLocks noChangeArrowheads="1"/>
          </p:cNvSpPr>
          <p:nvPr/>
        </p:nvSpPr>
        <p:spPr bwMode="auto">
          <a:xfrm>
            <a:off x="1181100" y="4765675"/>
            <a:ext cx="2519363" cy="523875"/>
          </a:xfrm>
          <a:prstGeom prst="rect">
            <a:avLst/>
          </a:prstGeom>
          <a:noFill/>
          <a:ln w="9525">
            <a:noFill/>
            <a:miter lim="800000"/>
            <a:headEnd/>
            <a:tailEnd/>
          </a:ln>
        </p:spPr>
        <p:txBody>
          <a:bodyPr>
            <a:spAutoFit/>
          </a:bodyPr>
          <a:lstStyle/>
          <a:p>
            <a:r>
              <a:rPr lang="de-DE" sz="1600" dirty="0">
                <a:solidFill>
                  <a:srgbClr val="333333"/>
                </a:solidFill>
              </a:rPr>
              <a:t>Technical </a:t>
            </a:r>
            <a:r>
              <a:rPr lang="de-DE" sz="1600" dirty="0" err="1">
                <a:solidFill>
                  <a:srgbClr val="333333"/>
                </a:solidFill>
              </a:rPr>
              <a:t>correctness</a:t>
            </a:r>
            <a:endParaRPr lang="de-DE" sz="1600" dirty="0">
              <a:solidFill>
                <a:srgbClr val="333333"/>
              </a:solidFill>
            </a:endParaRPr>
          </a:p>
          <a:p>
            <a:pPr>
              <a:spcBef>
                <a:spcPct val="0"/>
              </a:spcBef>
            </a:pPr>
            <a:r>
              <a:rPr lang="de-DE" sz="1200" dirty="0">
                <a:solidFill>
                  <a:srgbClr val="333333"/>
                </a:solidFill>
                <a:cs typeface="Calibri" pitchFamily="34" charset="0"/>
              </a:rPr>
              <a:t>(</a:t>
            </a:r>
            <a:r>
              <a:rPr lang="de-DE" sz="1200" dirty="0" err="1">
                <a:solidFill>
                  <a:srgbClr val="333333"/>
                </a:solidFill>
                <a:cs typeface="Calibri" pitchFamily="34" charset="0"/>
              </a:rPr>
              <a:t>length</a:t>
            </a:r>
            <a:r>
              <a:rPr lang="de-DE" sz="1200" dirty="0">
                <a:solidFill>
                  <a:srgbClr val="333333"/>
                </a:solidFill>
                <a:cs typeface="Calibri" pitchFamily="34" charset="0"/>
              </a:rPr>
              <a:t>, form, type </a:t>
            </a:r>
            <a:r>
              <a:rPr lang="de-DE" sz="1200" dirty="0" err="1">
                <a:solidFill>
                  <a:srgbClr val="333333"/>
                </a:solidFill>
                <a:cs typeface="Calibri" pitchFamily="34" charset="0"/>
              </a:rPr>
              <a:t>of</a:t>
            </a:r>
            <a:r>
              <a:rPr lang="de-DE" sz="1200" dirty="0">
                <a:solidFill>
                  <a:srgbClr val="333333"/>
                </a:solidFill>
                <a:cs typeface="Calibri" pitchFamily="34" charset="0"/>
              </a:rPr>
              <a:t> </a:t>
            </a:r>
            <a:r>
              <a:rPr lang="de-DE" sz="1200" dirty="0" err="1" smtClean="0">
                <a:solidFill>
                  <a:srgbClr val="333333"/>
                </a:solidFill>
                <a:cs typeface="Calibri" pitchFamily="34" charset="0"/>
              </a:rPr>
              <a:t>datafields</a:t>
            </a:r>
            <a:r>
              <a:rPr lang="de-DE" sz="1200" dirty="0">
                <a:solidFill>
                  <a:srgbClr val="333333"/>
                </a:solidFill>
                <a:cs typeface="Calibri" pitchFamily="34" charset="0"/>
              </a:rPr>
              <a:t>)</a:t>
            </a:r>
            <a:endParaRPr lang="de-DE" sz="1200" dirty="0">
              <a:solidFill>
                <a:srgbClr val="333333"/>
              </a:solidFill>
            </a:endParaRPr>
          </a:p>
        </p:txBody>
      </p:sp>
      <p:pic>
        <p:nvPicPr>
          <p:cNvPr id="10249" name="Grafik 35" descr="progress_hintergrund.png"/>
          <p:cNvPicPr>
            <a:picLocks noChangeAspect="1"/>
          </p:cNvPicPr>
          <p:nvPr/>
        </p:nvPicPr>
        <p:blipFill>
          <a:blip r:embed="rId3" cstate="print"/>
          <a:srcRect r="6499" b="7397"/>
          <a:stretch>
            <a:fillRect/>
          </a:stretch>
        </p:blipFill>
        <p:spPr bwMode="auto">
          <a:xfrm>
            <a:off x="3708400" y="4765675"/>
            <a:ext cx="4103688" cy="360363"/>
          </a:xfrm>
          <a:prstGeom prst="rect">
            <a:avLst/>
          </a:prstGeom>
          <a:noFill/>
          <a:ln w="9525">
            <a:noFill/>
            <a:miter lim="800000"/>
            <a:headEnd/>
            <a:tailEnd/>
          </a:ln>
        </p:spPr>
      </p:pic>
      <p:sp>
        <p:nvSpPr>
          <p:cNvPr id="10250" name="Textfeld 36"/>
          <p:cNvSpPr txBox="1">
            <a:spLocks noChangeArrowheads="1"/>
          </p:cNvSpPr>
          <p:nvPr/>
        </p:nvSpPr>
        <p:spPr bwMode="auto">
          <a:xfrm>
            <a:off x="1181100" y="5345113"/>
            <a:ext cx="2519363" cy="338137"/>
          </a:xfrm>
          <a:prstGeom prst="rect">
            <a:avLst/>
          </a:prstGeom>
          <a:noFill/>
          <a:ln w="9525">
            <a:noFill/>
            <a:miter lim="800000"/>
            <a:headEnd/>
            <a:tailEnd/>
          </a:ln>
        </p:spPr>
        <p:txBody>
          <a:bodyPr>
            <a:spAutoFit/>
          </a:bodyPr>
          <a:lstStyle/>
          <a:p>
            <a:r>
              <a:rPr lang="de-DE" sz="1600">
                <a:solidFill>
                  <a:srgbClr val="333333"/>
                </a:solidFill>
              </a:rPr>
              <a:t>Debitors</a:t>
            </a:r>
          </a:p>
        </p:txBody>
      </p:sp>
      <p:pic>
        <p:nvPicPr>
          <p:cNvPr id="10251" name="Grafik 37" descr="progress_hintergrund.png"/>
          <p:cNvPicPr>
            <a:picLocks noChangeAspect="1"/>
          </p:cNvPicPr>
          <p:nvPr/>
        </p:nvPicPr>
        <p:blipFill>
          <a:blip r:embed="rId3" cstate="print"/>
          <a:srcRect r="6499" b="7397"/>
          <a:stretch>
            <a:fillRect/>
          </a:stretch>
        </p:blipFill>
        <p:spPr bwMode="auto">
          <a:xfrm>
            <a:off x="3708400" y="5332413"/>
            <a:ext cx="4103688" cy="358775"/>
          </a:xfrm>
          <a:prstGeom prst="rect">
            <a:avLst/>
          </a:prstGeom>
          <a:noFill/>
          <a:ln w="9525">
            <a:noFill/>
            <a:miter lim="800000"/>
            <a:headEnd/>
            <a:tailEnd/>
          </a:ln>
        </p:spPr>
      </p:pic>
      <p:sp>
        <p:nvSpPr>
          <p:cNvPr id="10252" name="Textfeld 47"/>
          <p:cNvSpPr txBox="1">
            <a:spLocks noChangeArrowheads="1"/>
          </p:cNvSpPr>
          <p:nvPr/>
        </p:nvSpPr>
        <p:spPr bwMode="auto">
          <a:xfrm>
            <a:off x="1181100" y="3656013"/>
            <a:ext cx="2519363" cy="338137"/>
          </a:xfrm>
          <a:prstGeom prst="rect">
            <a:avLst/>
          </a:prstGeom>
          <a:noFill/>
          <a:ln w="9525">
            <a:noFill/>
            <a:miter lim="800000"/>
            <a:headEnd/>
            <a:tailEnd/>
          </a:ln>
        </p:spPr>
        <p:txBody>
          <a:bodyPr>
            <a:spAutoFit/>
          </a:bodyPr>
          <a:lstStyle/>
          <a:p>
            <a:r>
              <a:rPr lang="de-DE" sz="1600">
                <a:solidFill>
                  <a:srgbClr val="333333"/>
                </a:solidFill>
              </a:rPr>
              <a:t>Joint accounts / SCV</a:t>
            </a:r>
          </a:p>
        </p:txBody>
      </p:sp>
      <p:sp>
        <p:nvSpPr>
          <p:cNvPr id="10253" name="Textfeld 50"/>
          <p:cNvSpPr txBox="1">
            <a:spLocks noChangeArrowheads="1"/>
          </p:cNvSpPr>
          <p:nvPr/>
        </p:nvSpPr>
        <p:spPr bwMode="auto">
          <a:xfrm>
            <a:off x="1181100" y="5876925"/>
            <a:ext cx="2519363" cy="338138"/>
          </a:xfrm>
          <a:prstGeom prst="rect">
            <a:avLst/>
          </a:prstGeom>
          <a:noFill/>
          <a:ln w="9525">
            <a:noFill/>
            <a:miter lim="800000"/>
            <a:headEnd/>
            <a:tailEnd/>
          </a:ln>
        </p:spPr>
        <p:txBody>
          <a:bodyPr>
            <a:spAutoFit/>
          </a:bodyPr>
          <a:lstStyle/>
          <a:p>
            <a:r>
              <a:rPr lang="de-DE" sz="1600">
                <a:solidFill>
                  <a:srgbClr val="333333"/>
                </a:solidFill>
              </a:rPr>
              <a:t>Others</a:t>
            </a:r>
          </a:p>
        </p:txBody>
      </p:sp>
      <p:pic>
        <p:nvPicPr>
          <p:cNvPr id="10254" name="Grafik 53" descr="progress_hintergrund.png"/>
          <p:cNvPicPr>
            <a:picLocks noChangeAspect="1"/>
          </p:cNvPicPr>
          <p:nvPr/>
        </p:nvPicPr>
        <p:blipFill>
          <a:blip r:embed="rId3" cstate="print"/>
          <a:srcRect r="6499" b="7397"/>
          <a:stretch>
            <a:fillRect/>
          </a:stretch>
        </p:blipFill>
        <p:spPr bwMode="auto">
          <a:xfrm>
            <a:off x="3708400" y="5876925"/>
            <a:ext cx="4103688" cy="360363"/>
          </a:xfrm>
          <a:prstGeom prst="rect">
            <a:avLst/>
          </a:prstGeom>
          <a:noFill/>
          <a:ln w="9525">
            <a:noFill/>
            <a:miter lim="800000"/>
            <a:headEnd/>
            <a:tailEnd/>
          </a:ln>
        </p:spPr>
      </p:pic>
      <p:pic>
        <p:nvPicPr>
          <p:cNvPr id="10255" name="Grafik 55" descr="gelb85.png"/>
          <p:cNvPicPr>
            <a:picLocks noChangeAspect="1"/>
          </p:cNvPicPr>
          <p:nvPr/>
        </p:nvPicPr>
        <p:blipFill>
          <a:blip r:embed="rId4" cstate="print"/>
          <a:srcRect/>
          <a:stretch>
            <a:fillRect/>
          </a:stretch>
        </p:blipFill>
        <p:spPr bwMode="auto">
          <a:xfrm>
            <a:off x="3870325" y="3171825"/>
            <a:ext cx="3614738" cy="184150"/>
          </a:xfrm>
          <a:prstGeom prst="rect">
            <a:avLst/>
          </a:prstGeom>
          <a:noFill/>
          <a:ln w="9525">
            <a:noFill/>
            <a:miter lim="800000"/>
            <a:headEnd/>
            <a:tailEnd/>
          </a:ln>
        </p:spPr>
      </p:pic>
      <p:pic>
        <p:nvPicPr>
          <p:cNvPr id="10256" name="Grafik 56" descr="gelb35.png"/>
          <p:cNvPicPr>
            <a:picLocks noChangeAspect="1"/>
          </p:cNvPicPr>
          <p:nvPr/>
        </p:nvPicPr>
        <p:blipFill>
          <a:blip r:embed="rId5" cstate="print"/>
          <a:srcRect/>
          <a:stretch>
            <a:fillRect/>
          </a:stretch>
        </p:blipFill>
        <p:spPr bwMode="auto">
          <a:xfrm>
            <a:off x="3870325" y="3741738"/>
            <a:ext cx="1633538" cy="182562"/>
          </a:xfrm>
          <a:prstGeom prst="rect">
            <a:avLst/>
          </a:prstGeom>
          <a:noFill/>
          <a:ln w="9525">
            <a:noFill/>
            <a:miter lim="800000"/>
            <a:headEnd/>
            <a:tailEnd/>
          </a:ln>
        </p:spPr>
      </p:pic>
      <p:pic>
        <p:nvPicPr>
          <p:cNvPr id="10257" name="Grafik 59" descr="gelb30.png"/>
          <p:cNvPicPr>
            <a:picLocks noChangeAspect="1"/>
          </p:cNvPicPr>
          <p:nvPr/>
        </p:nvPicPr>
        <p:blipFill>
          <a:blip r:embed="rId6" cstate="print"/>
          <a:srcRect/>
          <a:stretch>
            <a:fillRect/>
          </a:stretch>
        </p:blipFill>
        <p:spPr bwMode="auto">
          <a:xfrm>
            <a:off x="3870325" y="4308475"/>
            <a:ext cx="1328738" cy="182563"/>
          </a:xfrm>
          <a:prstGeom prst="rect">
            <a:avLst/>
          </a:prstGeom>
          <a:noFill/>
          <a:ln w="9525">
            <a:noFill/>
            <a:miter lim="800000"/>
            <a:headEnd/>
            <a:tailEnd/>
          </a:ln>
        </p:spPr>
      </p:pic>
      <p:pic>
        <p:nvPicPr>
          <p:cNvPr id="10258" name="Grafik 60" descr="gelb27.png"/>
          <p:cNvPicPr preferRelativeResize="0">
            <a:picLocks/>
          </p:cNvPicPr>
          <p:nvPr/>
        </p:nvPicPr>
        <p:blipFill>
          <a:blip r:embed="rId7" cstate="print"/>
          <a:srcRect/>
          <a:stretch>
            <a:fillRect/>
          </a:stretch>
        </p:blipFill>
        <p:spPr bwMode="auto">
          <a:xfrm>
            <a:off x="3870325" y="4868863"/>
            <a:ext cx="1258888" cy="182562"/>
          </a:xfrm>
          <a:prstGeom prst="rect">
            <a:avLst/>
          </a:prstGeom>
          <a:noFill/>
          <a:ln w="9525">
            <a:noFill/>
            <a:miter lim="800000"/>
            <a:headEnd/>
            <a:tailEnd/>
          </a:ln>
        </p:spPr>
      </p:pic>
      <p:pic>
        <p:nvPicPr>
          <p:cNvPr id="10259" name="Grafik 61" descr="gelb18.png"/>
          <p:cNvPicPr>
            <a:picLocks noChangeAspect="1"/>
          </p:cNvPicPr>
          <p:nvPr/>
        </p:nvPicPr>
        <p:blipFill>
          <a:blip r:embed="rId8" cstate="print"/>
          <a:srcRect/>
          <a:stretch>
            <a:fillRect/>
          </a:stretch>
        </p:blipFill>
        <p:spPr bwMode="auto">
          <a:xfrm>
            <a:off x="3870325" y="5435600"/>
            <a:ext cx="962025" cy="179388"/>
          </a:xfrm>
          <a:prstGeom prst="rect">
            <a:avLst/>
          </a:prstGeom>
          <a:noFill/>
          <a:ln w="9525">
            <a:noFill/>
            <a:miter lim="800000"/>
            <a:headEnd/>
            <a:tailEnd/>
          </a:ln>
        </p:spPr>
      </p:pic>
      <p:pic>
        <p:nvPicPr>
          <p:cNvPr id="10260" name="Grafik 62" descr="gelb35.png"/>
          <p:cNvPicPr>
            <a:picLocks noChangeAspect="1"/>
          </p:cNvPicPr>
          <p:nvPr/>
        </p:nvPicPr>
        <p:blipFill>
          <a:blip r:embed="rId5" cstate="print"/>
          <a:srcRect/>
          <a:stretch>
            <a:fillRect/>
          </a:stretch>
        </p:blipFill>
        <p:spPr bwMode="auto">
          <a:xfrm>
            <a:off x="3870325" y="5978525"/>
            <a:ext cx="1633538" cy="182563"/>
          </a:xfrm>
          <a:prstGeom prst="rect">
            <a:avLst/>
          </a:prstGeom>
          <a:noFill/>
          <a:ln w="9525">
            <a:noFill/>
            <a:miter lim="800000"/>
            <a:headEnd/>
            <a:tailEnd/>
          </a:ln>
        </p:spPr>
      </p:pic>
      <p:sp>
        <p:nvSpPr>
          <p:cNvPr id="10261" name="Textfeld 63"/>
          <p:cNvSpPr txBox="1">
            <a:spLocks noChangeArrowheads="1"/>
          </p:cNvSpPr>
          <p:nvPr/>
        </p:nvSpPr>
        <p:spPr bwMode="auto">
          <a:xfrm>
            <a:off x="7667625" y="3090863"/>
            <a:ext cx="792163" cy="307975"/>
          </a:xfrm>
          <a:prstGeom prst="rect">
            <a:avLst/>
          </a:prstGeom>
          <a:noFill/>
          <a:ln w="9525">
            <a:noFill/>
            <a:miter lim="800000"/>
            <a:headEnd/>
            <a:tailEnd/>
          </a:ln>
        </p:spPr>
        <p:txBody>
          <a:bodyPr>
            <a:spAutoFit/>
          </a:bodyPr>
          <a:lstStyle/>
          <a:p>
            <a:pPr algn="r"/>
            <a:r>
              <a:rPr lang="de-DE" sz="1400" b="1">
                <a:solidFill>
                  <a:srgbClr val="333333"/>
                </a:solidFill>
              </a:rPr>
              <a:t>85%</a:t>
            </a:r>
          </a:p>
        </p:txBody>
      </p:sp>
      <p:sp>
        <p:nvSpPr>
          <p:cNvPr id="10262" name="Textfeld 64"/>
          <p:cNvSpPr txBox="1">
            <a:spLocks noChangeArrowheads="1"/>
          </p:cNvSpPr>
          <p:nvPr/>
        </p:nvSpPr>
        <p:spPr bwMode="auto">
          <a:xfrm>
            <a:off x="7667625" y="3656013"/>
            <a:ext cx="792163" cy="307975"/>
          </a:xfrm>
          <a:prstGeom prst="rect">
            <a:avLst/>
          </a:prstGeom>
          <a:noFill/>
          <a:ln w="9525">
            <a:noFill/>
            <a:miter lim="800000"/>
            <a:headEnd/>
            <a:tailEnd/>
          </a:ln>
        </p:spPr>
        <p:txBody>
          <a:bodyPr>
            <a:spAutoFit/>
          </a:bodyPr>
          <a:lstStyle/>
          <a:p>
            <a:pPr algn="r"/>
            <a:r>
              <a:rPr lang="de-DE" sz="1400" b="1">
                <a:solidFill>
                  <a:srgbClr val="333333"/>
                </a:solidFill>
              </a:rPr>
              <a:t>43%</a:t>
            </a:r>
          </a:p>
        </p:txBody>
      </p:sp>
      <p:sp>
        <p:nvSpPr>
          <p:cNvPr id="10263" name="Textfeld 65"/>
          <p:cNvSpPr txBox="1">
            <a:spLocks noChangeArrowheads="1"/>
          </p:cNvSpPr>
          <p:nvPr/>
        </p:nvSpPr>
        <p:spPr bwMode="auto">
          <a:xfrm>
            <a:off x="7667625" y="4786313"/>
            <a:ext cx="792163" cy="307975"/>
          </a:xfrm>
          <a:prstGeom prst="rect">
            <a:avLst/>
          </a:prstGeom>
          <a:noFill/>
          <a:ln w="9525">
            <a:noFill/>
            <a:miter lim="800000"/>
            <a:headEnd/>
            <a:tailEnd/>
          </a:ln>
        </p:spPr>
        <p:txBody>
          <a:bodyPr>
            <a:spAutoFit/>
          </a:bodyPr>
          <a:lstStyle/>
          <a:p>
            <a:pPr algn="r"/>
            <a:r>
              <a:rPr lang="de-DE" sz="1400" b="1">
                <a:solidFill>
                  <a:srgbClr val="333333"/>
                </a:solidFill>
              </a:rPr>
              <a:t>32%</a:t>
            </a:r>
          </a:p>
        </p:txBody>
      </p:sp>
      <p:sp>
        <p:nvSpPr>
          <p:cNvPr id="10264" name="Textfeld 66"/>
          <p:cNvSpPr txBox="1">
            <a:spLocks noChangeArrowheads="1"/>
          </p:cNvSpPr>
          <p:nvPr/>
        </p:nvSpPr>
        <p:spPr bwMode="auto">
          <a:xfrm>
            <a:off x="7667625" y="5351463"/>
            <a:ext cx="792163" cy="307975"/>
          </a:xfrm>
          <a:prstGeom prst="rect">
            <a:avLst/>
          </a:prstGeom>
          <a:noFill/>
          <a:ln w="9525">
            <a:noFill/>
            <a:miter lim="800000"/>
            <a:headEnd/>
            <a:tailEnd/>
          </a:ln>
        </p:spPr>
        <p:txBody>
          <a:bodyPr>
            <a:spAutoFit/>
          </a:bodyPr>
          <a:lstStyle/>
          <a:p>
            <a:pPr algn="r"/>
            <a:r>
              <a:rPr lang="de-DE" sz="1400" b="1">
                <a:solidFill>
                  <a:srgbClr val="333333"/>
                </a:solidFill>
              </a:rPr>
              <a:t>28%</a:t>
            </a:r>
          </a:p>
        </p:txBody>
      </p:sp>
      <p:sp>
        <p:nvSpPr>
          <p:cNvPr id="10265" name="Textfeld 67"/>
          <p:cNvSpPr txBox="1">
            <a:spLocks noChangeArrowheads="1"/>
          </p:cNvSpPr>
          <p:nvPr/>
        </p:nvSpPr>
        <p:spPr bwMode="auto">
          <a:xfrm>
            <a:off x="7667625" y="5916613"/>
            <a:ext cx="792163" cy="307975"/>
          </a:xfrm>
          <a:prstGeom prst="rect">
            <a:avLst/>
          </a:prstGeom>
          <a:noFill/>
          <a:ln w="9525">
            <a:noFill/>
            <a:miter lim="800000"/>
            <a:headEnd/>
            <a:tailEnd/>
          </a:ln>
        </p:spPr>
        <p:txBody>
          <a:bodyPr>
            <a:spAutoFit/>
          </a:bodyPr>
          <a:lstStyle/>
          <a:p>
            <a:pPr algn="r"/>
            <a:r>
              <a:rPr lang="de-DE" sz="1400" b="1">
                <a:solidFill>
                  <a:srgbClr val="333333"/>
                </a:solidFill>
              </a:rPr>
              <a:t>43%</a:t>
            </a:r>
          </a:p>
        </p:txBody>
      </p:sp>
      <p:sp>
        <p:nvSpPr>
          <p:cNvPr id="10266" name="Textfeld 68"/>
          <p:cNvSpPr txBox="1">
            <a:spLocks noChangeArrowheads="1"/>
          </p:cNvSpPr>
          <p:nvPr/>
        </p:nvSpPr>
        <p:spPr bwMode="auto">
          <a:xfrm>
            <a:off x="7667625" y="4235450"/>
            <a:ext cx="792163" cy="307975"/>
          </a:xfrm>
          <a:prstGeom prst="rect">
            <a:avLst/>
          </a:prstGeom>
          <a:noFill/>
          <a:ln w="9525">
            <a:noFill/>
            <a:miter lim="800000"/>
            <a:headEnd/>
            <a:tailEnd/>
          </a:ln>
        </p:spPr>
        <p:txBody>
          <a:bodyPr>
            <a:spAutoFit/>
          </a:bodyPr>
          <a:lstStyle/>
          <a:p>
            <a:pPr algn="r"/>
            <a:r>
              <a:rPr lang="de-DE" sz="1400" b="1">
                <a:solidFill>
                  <a:srgbClr val="333333"/>
                </a:solidFill>
              </a:rPr>
              <a:t>35%</a:t>
            </a:r>
          </a:p>
        </p:txBody>
      </p:sp>
      <p:sp>
        <p:nvSpPr>
          <p:cNvPr id="10267" name="Textfeld 69"/>
          <p:cNvSpPr txBox="1">
            <a:spLocks noChangeArrowheads="1"/>
          </p:cNvSpPr>
          <p:nvPr/>
        </p:nvSpPr>
        <p:spPr bwMode="auto">
          <a:xfrm>
            <a:off x="5929313" y="2214563"/>
            <a:ext cx="2717800" cy="369887"/>
          </a:xfrm>
          <a:prstGeom prst="rect">
            <a:avLst/>
          </a:prstGeom>
          <a:noFill/>
          <a:ln w="9525">
            <a:noFill/>
            <a:miter lim="800000"/>
            <a:headEnd/>
            <a:tailEnd/>
          </a:ln>
        </p:spPr>
        <p:txBody>
          <a:bodyPr wrap="none">
            <a:spAutoFit/>
          </a:bodyPr>
          <a:lstStyle/>
          <a:p>
            <a:r>
              <a:rPr lang="de-DE" sz="900" b="1" dirty="0">
                <a:solidFill>
                  <a:srgbClr val="333333"/>
                </a:solidFill>
              </a:rPr>
              <a:t>Review </a:t>
            </a:r>
            <a:r>
              <a:rPr lang="de-DE" sz="900" b="1" dirty="0" err="1">
                <a:solidFill>
                  <a:srgbClr val="333333"/>
                </a:solidFill>
              </a:rPr>
              <a:t>concerning</a:t>
            </a:r>
            <a:r>
              <a:rPr lang="de-DE" sz="900" b="1" dirty="0">
                <a:solidFill>
                  <a:srgbClr val="333333"/>
                </a:solidFill>
              </a:rPr>
              <a:t> </a:t>
            </a:r>
            <a:r>
              <a:rPr lang="de-DE" sz="900" b="1" dirty="0" err="1" smtClean="0">
                <a:solidFill>
                  <a:srgbClr val="333333"/>
                </a:solidFill>
              </a:rPr>
              <a:t>test</a:t>
            </a:r>
            <a:r>
              <a:rPr lang="de-DE" sz="900" b="1" dirty="0" smtClean="0">
                <a:solidFill>
                  <a:srgbClr val="333333"/>
                </a:solidFill>
              </a:rPr>
              <a:t> </a:t>
            </a:r>
            <a:r>
              <a:rPr lang="de-DE" sz="900" b="1" dirty="0" err="1">
                <a:solidFill>
                  <a:srgbClr val="333333"/>
                </a:solidFill>
              </a:rPr>
              <a:t>date</a:t>
            </a:r>
            <a:r>
              <a:rPr lang="de-DE" sz="900" b="1" dirty="0">
                <a:solidFill>
                  <a:srgbClr val="333333"/>
                </a:solidFill>
              </a:rPr>
              <a:t> </a:t>
            </a:r>
            <a:r>
              <a:rPr lang="de-DE" sz="900" b="1" dirty="0" err="1">
                <a:solidFill>
                  <a:srgbClr val="333333"/>
                </a:solidFill>
              </a:rPr>
              <a:t>files</a:t>
            </a:r>
            <a:endParaRPr lang="de-DE" sz="900" b="1" dirty="0">
              <a:solidFill>
                <a:srgbClr val="333333"/>
              </a:solidFill>
            </a:endParaRPr>
          </a:p>
          <a:p>
            <a:pPr>
              <a:spcBef>
                <a:spcPct val="0"/>
              </a:spcBef>
            </a:pPr>
            <a:r>
              <a:rPr lang="de-DE" sz="900" b="1" dirty="0">
                <a:solidFill>
                  <a:srgbClr val="333333"/>
                </a:solidFill>
              </a:rPr>
              <a:t>Highlights in % </a:t>
            </a:r>
            <a:r>
              <a:rPr lang="de-DE" sz="900" b="1" dirty="0" err="1">
                <a:solidFill>
                  <a:srgbClr val="333333"/>
                </a:solidFill>
              </a:rPr>
              <a:t>regarding</a:t>
            </a:r>
            <a:r>
              <a:rPr lang="de-DE" sz="900" b="1" dirty="0">
                <a:solidFill>
                  <a:srgbClr val="333333"/>
                </a:solidFill>
              </a:rPr>
              <a:t> total </a:t>
            </a:r>
            <a:r>
              <a:rPr lang="de-DE" sz="900" b="1" dirty="0" err="1">
                <a:solidFill>
                  <a:srgbClr val="333333"/>
                </a:solidFill>
              </a:rPr>
              <a:t>number</a:t>
            </a:r>
            <a:r>
              <a:rPr lang="de-DE" sz="900" b="1" dirty="0">
                <a:solidFill>
                  <a:srgbClr val="333333"/>
                </a:solidFill>
              </a:rPr>
              <a:t> </a:t>
            </a:r>
            <a:r>
              <a:rPr lang="de-DE" sz="900" b="1" dirty="0" err="1">
                <a:solidFill>
                  <a:srgbClr val="333333"/>
                </a:solidFill>
              </a:rPr>
              <a:t>of</a:t>
            </a:r>
            <a:r>
              <a:rPr lang="de-DE" sz="900" b="1" dirty="0">
                <a:solidFill>
                  <a:srgbClr val="333333"/>
                </a:solidFill>
              </a:rPr>
              <a:t> </a:t>
            </a:r>
            <a:r>
              <a:rPr lang="de-DE" sz="900" b="1" dirty="0" err="1">
                <a:solidFill>
                  <a:srgbClr val="333333"/>
                </a:solidFill>
              </a:rPr>
              <a:t>files</a:t>
            </a:r>
            <a:endParaRPr lang="de-DE" sz="900" b="1" dirty="0">
              <a:solidFill>
                <a:srgbClr val="333333"/>
              </a:solidFill>
            </a:endParaRPr>
          </a:p>
        </p:txBody>
      </p:sp>
      <p:sp>
        <p:nvSpPr>
          <p:cNvPr id="10269" name="Titel 1"/>
          <p:cNvSpPr>
            <a:spLocks noGrp="1"/>
          </p:cNvSpPr>
          <p:nvPr>
            <p:ph type="title"/>
          </p:nvPr>
        </p:nvSpPr>
        <p:spPr/>
        <p:txBody>
          <a:bodyPr/>
          <a:lstStyle/>
          <a:p>
            <a:pPr eaLnBrk="1" hangingPunct="1"/>
            <a:r>
              <a:rPr lang="de-DE" smtClean="0"/>
              <a:t>Experiences &amp; Auditprocess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Support</a:t>
            </a:r>
            <a:endParaRPr lang="de-DE" dirty="0"/>
          </a:p>
        </p:txBody>
      </p:sp>
      <p:pic>
        <p:nvPicPr>
          <p:cNvPr id="32772" name="Picture 4"/>
          <p:cNvPicPr>
            <a:picLocks noGrp="1" noChangeAspect="1" noChangeArrowheads="1"/>
          </p:cNvPicPr>
          <p:nvPr>
            <p:ph idx="1"/>
          </p:nvPr>
        </p:nvPicPr>
        <p:blipFill>
          <a:blip r:embed="rId3" cstate="print"/>
          <a:srcRect/>
          <a:stretch>
            <a:fillRect/>
          </a:stretch>
        </p:blipFill>
        <p:spPr bwMode="auto">
          <a:xfrm>
            <a:off x="681102" y="1524000"/>
            <a:ext cx="778179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571472" y="2224074"/>
            <a:ext cx="3767137" cy="2071702"/>
            <a:chOff x="571472" y="1500174"/>
            <a:chExt cx="3767137" cy="2071702"/>
          </a:xfrm>
        </p:grpSpPr>
        <p:sp>
          <p:nvSpPr>
            <p:cNvPr id="6" name="Abgerundetes Rechteck 5"/>
            <p:cNvSpPr/>
            <p:nvPr/>
          </p:nvSpPr>
          <p:spPr bwMode="auto">
            <a:xfrm>
              <a:off x="571472" y="1500174"/>
              <a:ext cx="3357586" cy="2071702"/>
            </a:xfrm>
            <a:prstGeom prst="roundRect">
              <a:avLst/>
            </a:prstGeom>
            <a:solidFill>
              <a:srgbClr val="CC9900"/>
            </a:solidFill>
            <a:ln w="9525" cap="flat" cmpd="sng" algn="ctr">
              <a:solidFill>
                <a:schemeClr val="tx2"/>
              </a:solidFill>
              <a:prstDash val="solid"/>
              <a:round/>
              <a:headEnd type="none" w="med" len="med"/>
              <a:tailEnd type="none" w="med" len="med"/>
            </a:ln>
            <a:effectLst/>
            <a:scene3d>
              <a:camera prst="orthographicFront"/>
              <a:lightRig rig="threePt" dir="t"/>
            </a:scene3d>
            <a:sp3d>
              <a:bevelT/>
            </a:sp3d>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7174" name="Textfeld 31"/>
            <p:cNvSpPr txBox="1">
              <a:spLocks noChangeArrowheads="1"/>
            </p:cNvSpPr>
            <p:nvPr/>
          </p:nvSpPr>
          <p:spPr bwMode="auto">
            <a:xfrm>
              <a:off x="623859" y="1652575"/>
              <a:ext cx="3714750" cy="1477962"/>
            </a:xfrm>
            <a:prstGeom prst="rect">
              <a:avLst/>
            </a:prstGeom>
            <a:noFill/>
            <a:ln w="9525">
              <a:noFill/>
              <a:miter lim="800000"/>
              <a:headEnd/>
              <a:tailEnd/>
            </a:ln>
          </p:spPr>
          <p:txBody>
            <a:bodyPr>
              <a:spAutoFit/>
            </a:bodyPr>
            <a:lstStyle/>
            <a:p>
              <a:r>
                <a:rPr lang="de-DE" dirty="0" err="1" smtClean="0"/>
                <a:t>Section</a:t>
              </a:r>
              <a:r>
                <a:rPr lang="de-DE" dirty="0" smtClean="0"/>
                <a:t> 5 (2</a:t>
              </a:r>
              <a:r>
                <a:rPr lang="de-DE" dirty="0"/>
                <a:t>) EAEG:</a:t>
              </a:r>
            </a:p>
            <a:p>
              <a:pPr>
                <a:spcBef>
                  <a:spcPts val="1200"/>
                </a:spcBef>
              </a:pPr>
              <a:r>
                <a:rPr lang="de-DE" b="1" dirty="0"/>
                <a:t>EAEG </a:t>
              </a:r>
              <a:r>
                <a:rPr lang="de-DE" b="1" dirty="0" err="1"/>
                <a:t>presenter</a:t>
              </a:r>
              <a:r>
                <a:rPr lang="de-DE" b="1" dirty="0"/>
                <a:t> </a:t>
              </a:r>
              <a:r>
                <a:rPr lang="de-DE" b="1" dirty="0" err="1"/>
                <a:t>data</a:t>
              </a:r>
              <a:r>
                <a:rPr lang="de-DE" b="1" dirty="0"/>
                <a:t> </a:t>
              </a:r>
              <a:r>
                <a:rPr lang="de-DE" b="1" dirty="0" err="1"/>
                <a:t>file</a:t>
              </a:r>
              <a:endParaRPr lang="de-DE" b="1" dirty="0"/>
            </a:p>
            <a:p>
              <a:pPr>
                <a:spcBef>
                  <a:spcPct val="0"/>
                </a:spcBef>
              </a:pPr>
              <a:r>
                <a:rPr lang="de-DE" b="1" dirty="0" err="1"/>
                <a:t>has</a:t>
              </a:r>
              <a:r>
                <a:rPr lang="de-DE" b="1" dirty="0"/>
                <a:t> </a:t>
              </a:r>
              <a:r>
                <a:rPr lang="de-DE" b="1" dirty="0" err="1"/>
                <a:t>to</a:t>
              </a:r>
              <a:r>
                <a:rPr lang="de-DE" b="1" dirty="0"/>
                <a:t> </a:t>
              </a:r>
              <a:r>
                <a:rPr lang="de-DE" b="1" dirty="0" err="1"/>
                <a:t>be</a:t>
              </a:r>
              <a:r>
                <a:rPr lang="de-DE" b="1" dirty="0"/>
                <a:t> </a:t>
              </a:r>
              <a:r>
                <a:rPr lang="de-DE" b="1" dirty="0" err="1"/>
                <a:t>delivered</a:t>
              </a:r>
              <a:r>
                <a:rPr lang="de-DE" b="1" dirty="0"/>
                <a:t> </a:t>
              </a:r>
              <a:r>
                <a:rPr lang="de-DE" b="1" dirty="0" err="1" smtClean="0"/>
                <a:t>by</a:t>
              </a:r>
              <a:endParaRPr lang="de-DE" b="1" dirty="0" smtClean="0"/>
            </a:p>
            <a:p>
              <a:pPr>
                <a:spcBef>
                  <a:spcPct val="0"/>
                </a:spcBef>
              </a:pPr>
              <a:r>
                <a:rPr lang="de-DE" b="1" dirty="0" err="1" smtClean="0"/>
                <a:t>bank</a:t>
              </a:r>
              <a:r>
                <a:rPr lang="de-DE" b="1" dirty="0" smtClean="0"/>
                <a:t> </a:t>
              </a:r>
              <a:r>
                <a:rPr lang="de-DE" b="1" dirty="0" err="1"/>
                <a:t>within</a:t>
              </a:r>
              <a:r>
                <a:rPr lang="de-DE" b="1" dirty="0"/>
                <a:t> </a:t>
              </a:r>
              <a:r>
                <a:rPr lang="de-DE" b="1" dirty="0" err="1"/>
                <a:t>one</a:t>
              </a:r>
              <a:r>
                <a:rPr lang="de-DE" b="1" dirty="0"/>
                <a:t> </a:t>
              </a:r>
              <a:r>
                <a:rPr lang="de-DE" b="1" dirty="0" err="1"/>
                <a:t>week</a:t>
              </a:r>
              <a:endParaRPr lang="de-DE" b="1" dirty="0"/>
            </a:p>
          </p:txBody>
        </p:sp>
      </p:grpSp>
      <p:grpSp>
        <p:nvGrpSpPr>
          <p:cNvPr id="8" name="Gruppieren 7"/>
          <p:cNvGrpSpPr/>
          <p:nvPr/>
        </p:nvGrpSpPr>
        <p:grpSpPr>
          <a:xfrm>
            <a:off x="4643438" y="2214549"/>
            <a:ext cx="3929063" cy="2071702"/>
            <a:chOff x="4643438" y="1500174"/>
            <a:chExt cx="3929063" cy="2071702"/>
          </a:xfrm>
        </p:grpSpPr>
        <p:sp>
          <p:nvSpPr>
            <p:cNvPr id="5" name="Abgerundetes Rechteck 4"/>
            <p:cNvSpPr/>
            <p:nvPr/>
          </p:nvSpPr>
          <p:spPr bwMode="auto">
            <a:xfrm>
              <a:off x="4643438" y="1500174"/>
              <a:ext cx="3357586" cy="2071702"/>
            </a:xfrm>
            <a:prstGeom prst="roundRect">
              <a:avLst/>
            </a:prstGeom>
            <a:solidFill>
              <a:srgbClr val="CC9900"/>
            </a:solidFill>
            <a:ln w="9525" cap="flat" cmpd="sng" algn="ctr">
              <a:solidFill>
                <a:schemeClr val="tx2"/>
              </a:solidFill>
              <a:prstDash val="solid"/>
              <a:round/>
              <a:headEnd type="none" w="med" len="med"/>
              <a:tailEnd type="none" w="med" len="med"/>
            </a:ln>
            <a:effectLst/>
            <a:scene3d>
              <a:camera prst="orthographicFront"/>
              <a:lightRig rig="threePt" dir="t"/>
            </a:scene3d>
            <a:sp3d>
              <a:bevelT/>
            </a:sp3d>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7175" name="Textfeld 33"/>
            <p:cNvSpPr txBox="1">
              <a:spLocks noChangeArrowheads="1"/>
            </p:cNvSpPr>
            <p:nvPr/>
          </p:nvSpPr>
          <p:spPr bwMode="auto">
            <a:xfrm>
              <a:off x="4714876" y="1643050"/>
              <a:ext cx="3857625" cy="1785937"/>
            </a:xfrm>
            <a:prstGeom prst="rect">
              <a:avLst/>
            </a:prstGeom>
            <a:noFill/>
            <a:ln w="9525">
              <a:noFill/>
              <a:miter lim="800000"/>
              <a:headEnd/>
              <a:tailEnd/>
            </a:ln>
          </p:spPr>
          <p:txBody>
            <a:bodyPr>
              <a:spAutoFit/>
            </a:bodyPr>
            <a:lstStyle/>
            <a:p>
              <a:r>
                <a:rPr lang="de-DE" dirty="0" err="1" smtClean="0"/>
                <a:t>Section</a:t>
              </a:r>
              <a:r>
                <a:rPr lang="de-DE" dirty="0" smtClean="0"/>
                <a:t> </a:t>
              </a:r>
              <a:r>
                <a:rPr lang="de-DE" dirty="0"/>
                <a:t>5 (4) EAEG:</a:t>
              </a:r>
            </a:p>
            <a:p>
              <a:pPr>
                <a:spcBef>
                  <a:spcPts val="1200"/>
                </a:spcBef>
              </a:pPr>
              <a:r>
                <a:rPr lang="de-DE" b="1" dirty="0"/>
                <a:t>Content </a:t>
              </a:r>
              <a:r>
                <a:rPr lang="de-DE" b="1" dirty="0" err="1"/>
                <a:t>of</a:t>
              </a:r>
              <a:r>
                <a:rPr lang="de-DE" b="1" dirty="0"/>
                <a:t> </a:t>
              </a:r>
              <a:r>
                <a:rPr lang="de-DE" b="1" dirty="0" err="1"/>
                <a:t>delivered</a:t>
              </a:r>
              <a:endParaRPr lang="de-DE" b="1" dirty="0"/>
            </a:p>
            <a:p>
              <a:pPr>
                <a:spcBef>
                  <a:spcPct val="0"/>
                </a:spcBef>
              </a:pPr>
              <a:r>
                <a:rPr lang="de-DE" b="1" dirty="0"/>
                <a:t>EAEG </a:t>
              </a:r>
              <a:r>
                <a:rPr lang="de-DE" b="1" dirty="0" err="1"/>
                <a:t>presenter</a:t>
              </a:r>
              <a:r>
                <a:rPr lang="de-DE" b="1" dirty="0"/>
                <a:t> </a:t>
              </a:r>
              <a:r>
                <a:rPr lang="de-DE" b="1" dirty="0" err="1"/>
                <a:t>data</a:t>
              </a:r>
              <a:r>
                <a:rPr lang="de-DE" b="1" dirty="0"/>
                <a:t> </a:t>
              </a:r>
              <a:r>
                <a:rPr lang="de-DE" b="1" dirty="0" err="1"/>
                <a:t>file</a:t>
              </a:r>
              <a:endParaRPr lang="de-DE" b="1" dirty="0"/>
            </a:p>
            <a:p>
              <a:pPr>
                <a:spcBef>
                  <a:spcPct val="0"/>
                </a:spcBef>
              </a:pPr>
              <a:r>
                <a:rPr lang="de-DE" b="1" dirty="0" err="1"/>
                <a:t>has</a:t>
              </a:r>
              <a:r>
                <a:rPr lang="de-DE" b="1" dirty="0"/>
                <a:t> </a:t>
              </a:r>
              <a:r>
                <a:rPr lang="de-DE" b="1" dirty="0" err="1"/>
                <a:t>quality</a:t>
              </a:r>
              <a:r>
                <a:rPr lang="de-DE" b="1" dirty="0"/>
                <a:t> </a:t>
              </a:r>
              <a:r>
                <a:rPr lang="de-DE" b="1" dirty="0" err="1"/>
                <a:t>to</a:t>
              </a:r>
              <a:r>
                <a:rPr lang="de-DE" b="1" dirty="0"/>
                <a:t> </a:t>
              </a:r>
              <a:r>
                <a:rPr lang="de-DE" b="1" dirty="0" err="1"/>
                <a:t>reimburse</a:t>
              </a:r>
              <a:r>
                <a:rPr lang="de-DE" b="1" dirty="0"/>
                <a:t> </a:t>
              </a:r>
              <a:r>
                <a:rPr lang="de-DE" b="1" dirty="0" err="1"/>
                <a:t>within</a:t>
              </a:r>
              <a:r>
                <a:rPr lang="de-DE" b="1" dirty="0"/>
                <a:t> 20 </a:t>
              </a:r>
              <a:r>
                <a:rPr lang="de-DE" b="1" dirty="0" err="1"/>
                <a:t>days</a:t>
              </a:r>
              <a:endParaRPr lang="de-DE" b="1" dirty="0"/>
            </a:p>
          </p:txBody>
        </p:sp>
      </p:grpSp>
      <p:sp>
        <p:nvSpPr>
          <p:cNvPr id="7176" name="Titel 1"/>
          <p:cNvSpPr>
            <a:spLocks noGrp="1"/>
          </p:cNvSpPr>
          <p:nvPr>
            <p:ph type="title"/>
          </p:nvPr>
        </p:nvSpPr>
        <p:spPr/>
        <p:txBody>
          <a:bodyPr/>
          <a:lstStyle/>
          <a:p>
            <a:pPr eaLnBrk="1" hangingPunct="1"/>
            <a:r>
              <a:rPr lang="de-DE" smtClean="0"/>
              <a:t>Auditing-Goals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bgerundetes Rechteck 9"/>
          <p:cNvSpPr>
            <a:spLocks noChangeArrowheads="1"/>
          </p:cNvSpPr>
          <p:nvPr/>
        </p:nvSpPr>
        <p:spPr bwMode="auto">
          <a:xfrm>
            <a:off x="500063" y="2143125"/>
            <a:ext cx="8137525" cy="4392613"/>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5123" name="Abgerundetes Rechteck 24"/>
          <p:cNvSpPr>
            <a:spLocks noChangeArrowheads="1"/>
          </p:cNvSpPr>
          <p:nvPr/>
        </p:nvSpPr>
        <p:spPr bwMode="auto">
          <a:xfrm>
            <a:off x="3779838" y="2185988"/>
            <a:ext cx="4824412" cy="4283075"/>
          </a:xfrm>
          <a:prstGeom prst="roundRect">
            <a:avLst>
              <a:gd name="adj" fmla="val 838"/>
            </a:avLst>
          </a:prstGeom>
          <a:solidFill>
            <a:srgbClr val="999999"/>
          </a:solidFill>
          <a:ln w="9525" algn="ctr">
            <a:solidFill>
              <a:schemeClr val="tx2"/>
            </a:solidFill>
            <a:round/>
            <a:headEnd/>
            <a:tailEnd/>
          </a:ln>
        </p:spPr>
        <p:txBody>
          <a:bodyPr lIns="36000" tIns="36000" rIns="36000" bIns="36000" anchor="ctr">
            <a:spAutoFit/>
          </a:bodyPr>
          <a:lstStyle/>
          <a:p>
            <a:endParaRPr lang="de-DE"/>
          </a:p>
        </p:txBody>
      </p:sp>
      <p:sp>
        <p:nvSpPr>
          <p:cNvPr id="5124" name="Titel 1"/>
          <p:cNvSpPr>
            <a:spLocks noGrp="1"/>
          </p:cNvSpPr>
          <p:nvPr>
            <p:ph type="title"/>
          </p:nvPr>
        </p:nvSpPr>
        <p:spPr/>
        <p:txBody>
          <a:bodyPr/>
          <a:lstStyle/>
          <a:p>
            <a:r>
              <a:rPr lang="de-DE" smtClean="0"/>
              <a:t>Auditing Frameworks</a:t>
            </a:r>
          </a:p>
        </p:txBody>
      </p:sp>
      <p:pic>
        <p:nvPicPr>
          <p:cNvPr id="21" name="Inhaltsplatzhalter 3" descr="paragraphIMAGE.jpg"/>
          <p:cNvPicPr preferRelativeResize="0">
            <a:picLocks/>
          </p:cNvPicPr>
          <p:nvPr/>
        </p:nvPicPr>
        <p:blipFill>
          <a:blip r:embed="rId3" cstate="print">
            <a:lum contrast="-20000"/>
          </a:blip>
          <a:srcRect l="8890"/>
          <a:stretch>
            <a:fillRect/>
          </a:stretch>
        </p:blipFill>
        <p:spPr bwMode="auto">
          <a:xfrm>
            <a:off x="642910" y="3286124"/>
            <a:ext cx="2714644" cy="2286016"/>
          </a:xfrm>
          <a:prstGeom prst="ellipse">
            <a:avLst/>
          </a:prstGeom>
          <a:ln w="63500" cap="rnd">
            <a:solidFill>
              <a:srgbClr val="333333"/>
            </a:solid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7" name="Grafik 71" descr="pf-gelb.png"/>
          <p:cNvPicPr>
            <a:picLocks noChangeAspect="1"/>
          </p:cNvPicPr>
          <p:nvPr/>
        </p:nvPicPr>
        <p:blipFill>
          <a:blip r:embed="rId4" cstate="print"/>
          <a:srcRect/>
          <a:stretch>
            <a:fillRect/>
          </a:stretch>
        </p:blipFill>
        <p:spPr bwMode="auto">
          <a:xfrm>
            <a:off x="3786188" y="3357563"/>
            <a:ext cx="479425" cy="360362"/>
          </a:xfrm>
          <a:prstGeom prst="rect">
            <a:avLst/>
          </a:prstGeom>
          <a:noFill/>
          <a:ln w="9525">
            <a:noFill/>
            <a:miter lim="800000"/>
            <a:headEnd/>
            <a:tailEnd/>
          </a:ln>
        </p:spPr>
      </p:pic>
      <p:sp>
        <p:nvSpPr>
          <p:cNvPr id="5128" name="Textfeld 10"/>
          <p:cNvSpPr txBox="1">
            <a:spLocks noChangeArrowheads="1"/>
          </p:cNvSpPr>
          <p:nvPr/>
        </p:nvSpPr>
        <p:spPr bwMode="auto">
          <a:xfrm>
            <a:off x="3714750" y="2273300"/>
            <a:ext cx="4929188" cy="708025"/>
          </a:xfrm>
          <a:prstGeom prst="rect">
            <a:avLst/>
          </a:prstGeom>
          <a:noFill/>
          <a:ln w="9525">
            <a:noFill/>
            <a:miter lim="800000"/>
            <a:headEnd/>
            <a:tailEnd/>
          </a:ln>
        </p:spPr>
        <p:txBody>
          <a:bodyPr>
            <a:spAutoFit/>
          </a:bodyPr>
          <a:lstStyle/>
          <a:p>
            <a:pPr algn="ctr"/>
            <a:r>
              <a:rPr lang="de-DE" b="1" noProof="1" smtClean="0"/>
              <a:t>Section </a:t>
            </a:r>
            <a:r>
              <a:rPr lang="de-DE" b="1" noProof="1"/>
              <a:t>9 (1) of </a:t>
            </a:r>
            <a:r>
              <a:rPr lang="en-US" b="1" dirty="0"/>
              <a:t>Deposit Guarantee and Investor Compensation Act</a:t>
            </a:r>
            <a:r>
              <a:rPr lang="en-US" b="1" noProof="1"/>
              <a:t> (EAEG)</a:t>
            </a:r>
          </a:p>
        </p:txBody>
      </p:sp>
      <p:sp>
        <p:nvSpPr>
          <p:cNvPr id="5129" name="Textfeld 9"/>
          <p:cNvSpPr txBox="1">
            <a:spLocks noChangeArrowheads="1"/>
          </p:cNvSpPr>
          <p:nvPr/>
        </p:nvSpPr>
        <p:spPr bwMode="auto">
          <a:xfrm>
            <a:off x="4071938" y="3214688"/>
            <a:ext cx="4572000" cy="2343150"/>
          </a:xfrm>
          <a:prstGeom prst="rect">
            <a:avLst/>
          </a:prstGeom>
          <a:noFill/>
          <a:ln w="9525">
            <a:noFill/>
            <a:miter lim="800000"/>
            <a:headEnd/>
            <a:tailEnd/>
          </a:ln>
        </p:spPr>
        <p:txBody>
          <a:bodyPr>
            <a:spAutoFit/>
          </a:bodyPr>
          <a:lstStyle/>
          <a:p>
            <a:pPr>
              <a:lnSpc>
                <a:spcPct val="150000"/>
              </a:lnSpc>
              <a:spcBef>
                <a:spcPct val="0"/>
              </a:spcBef>
            </a:pPr>
            <a:r>
              <a:rPr lang="en-GB" dirty="0"/>
              <a:t>“</a:t>
            </a:r>
            <a:r>
              <a:rPr lang="en-US" dirty="0"/>
              <a:t>The compensation scheme shall perform regular and ad hoc audits of the institutions assigned to it in order to assess the risk of a compensation event occurring.</a:t>
            </a:r>
            <a:r>
              <a:rPr lang="en-GB" dirty="0"/>
              <a:t>”</a:t>
            </a:r>
          </a:p>
        </p:txBody>
      </p:sp>
      <p:grpSp>
        <p:nvGrpSpPr>
          <p:cNvPr id="4" name="Gruppieren 31"/>
          <p:cNvGrpSpPr>
            <a:grpSpLocks/>
          </p:cNvGrpSpPr>
          <p:nvPr/>
        </p:nvGrpSpPr>
        <p:grpSpPr bwMode="auto">
          <a:xfrm>
            <a:off x="3890963" y="3062288"/>
            <a:ext cx="4608512" cy="9525"/>
            <a:chOff x="0" y="3068960"/>
            <a:chExt cx="4608000" cy="9525"/>
          </a:xfrm>
        </p:grpSpPr>
        <p:cxnSp>
          <p:nvCxnSpPr>
            <p:cNvPr id="5131" name="Gerade Verbindung 32"/>
            <p:cNvCxnSpPr>
              <a:cxnSpLocks noChangeShapeType="1"/>
            </p:cNvCxnSpPr>
            <p:nvPr/>
          </p:nvCxnSpPr>
          <p:spPr bwMode="auto">
            <a:xfrm>
              <a:off x="0" y="3068960"/>
              <a:ext cx="4608000" cy="0"/>
            </a:xfrm>
            <a:prstGeom prst="line">
              <a:avLst/>
            </a:prstGeom>
            <a:noFill/>
            <a:ln w="9525" algn="ctr">
              <a:solidFill>
                <a:srgbClr val="333333"/>
              </a:solidFill>
              <a:round/>
              <a:headEnd/>
              <a:tailEnd/>
            </a:ln>
          </p:spPr>
        </p:cxnSp>
        <p:cxnSp>
          <p:nvCxnSpPr>
            <p:cNvPr id="5132" name="Gerade Verbindung 33"/>
            <p:cNvCxnSpPr>
              <a:cxnSpLocks noChangeShapeType="1"/>
            </p:cNvCxnSpPr>
            <p:nvPr/>
          </p:nvCxnSpPr>
          <p:spPr bwMode="auto">
            <a:xfrm>
              <a:off x="0" y="3078485"/>
              <a:ext cx="4608000" cy="0"/>
            </a:xfrm>
            <a:prstGeom prst="line">
              <a:avLst/>
            </a:prstGeom>
            <a:noFill/>
            <a:ln w="9525" algn="ctr">
              <a:solidFill>
                <a:srgbClr val="E5E5E5"/>
              </a:solidFill>
              <a:round/>
              <a:headEnd/>
              <a:tailEnd/>
            </a:ln>
          </p:spPr>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Basics</a:t>
            </a:r>
            <a:br>
              <a:rPr lang="de-DE" dirty="0" smtClean="0"/>
            </a:br>
            <a:r>
              <a:rPr lang="de-DE" dirty="0" err="1" smtClean="0"/>
              <a:t>Three</a:t>
            </a:r>
            <a:r>
              <a:rPr lang="de-DE" dirty="0" smtClean="0"/>
              <a:t> </a:t>
            </a:r>
            <a:r>
              <a:rPr lang="de-DE" dirty="0" err="1" smtClean="0"/>
              <a:t>Categories</a:t>
            </a:r>
            <a:r>
              <a:rPr lang="de-DE" dirty="0" smtClean="0"/>
              <a:t> </a:t>
            </a:r>
            <a:r>
              <a:rPr lang="de-DE" dirty="0" err="1" smtClean="0"/>
              <a:t>of</a:t>
            </a:r>
            <a:r>
              <a:rPr lang="de-DE" dirty="0" smtClean="0"/>
              <a:t> </a:t>
            </a:r>
            <a:r>
              <a:rPr lang="de-DE" dirty="0" err="1" smtClean="0"/>
              <a:t>banking</a:t>
            </a:r>
            <a:r>
              <a:rPr lang="de-DE" dirty="0" smtClean="0"/>
              <a:t> </a:t>
            </a:r>
            <a:r>
              <a:rPr lang="de-DE" dirty="0" err="1" smtClean="0"/>
              <a:t>business</a:t>
            </a:r>
            <a:endParaRPr lang="de-DE" dirty="0"/>
          </a:p>
        </p:txBody>
      </p:sp>
      <p:sp>
        <p:nvSpPr>
          <p:cNvPr id="3" name="Inhaltsplatzhalter 2"/>
          <p:cNvSpPr>
            <a:spLocks noGrp="1"/>
          </p:cNvSpPr>
          <p:nvPr>
            <p:ph idx="1"/>
          </p:nvPr>
        </p:nvSpPr>
        <p:spPr/>
        <p:txBody>
          <a:bodyPr/>
          <a:lstStyle/>
          <a:p>
            <a:r>
              <a:rPr lang="de-DE" dirty="0" smtClean="0"/>
              <a:t> </a:t>
            </a:r>
            <a:endParaRPr lang="de-DE" dirty="0"/>
          </a:p>
        </p:txBody>
      </p:sp>
      <p:grpSp>
        <p:nvGrpSpPr>
          <p:cNvPr id="28" name="Gruppieren 27"/>
          <p:cNvGrpSpPr/>
          <p:nvPr/>
        </p:nvGrpSpPr>
        <p:grpSpPr>
          <a:xfrm>
            <a:off x="785786" y="2714620"/>
            <a:ext cx="2214578" cy="2808107"/>
            <a:chOff x="785786" y="2643182"/>
            <a:chExt cx="2214578" cy="2808107"/>
          </a:xfrm>
        </p:grpSpPr>
        <p:sp>
          <p:nvSpPr>
            <p:cNvPr id="5" name="Textfeld 4"/>
            <p:cNvSpPr txBox="1"/>
            <p:nvPr/>
          </p:nvSpPr>
          <p:spPr>
            <a:xfrm>
              <a:off x="785786" y="5143512"/>
              <a:ext cx="2214578" cy="307777"/>
            </a:xfrm>
            <a:prstGeom prst="rect">
              <a:avLst/>
            </a:prstGeom>
            <a:noFill/>
          </p:spPr>
          <p:txBody>
            <a:bodyPr wrap="square" rtlCol="0">
              <a:spAutoFit/>
            </a:bodyPr>
            <a:lstStyle/>
            <a:p>
              <a:r>
                <a:rPr lang="de-DE" sz="1400" dirty="0" smtClean="0"/>
                <a:t>Private </a:t>
              </a:r>
              <a:r>
                <a:rPr lang="de-DE" sz="1400" dirty="0" err="1" smtClean="0"/>
                <a:t>commercial</a:t>
              </a:r>
              <a:r>
                <a:rPr lang="de-DE" sz="1400" dirty="0" smtClean="0"/>
                <a:t> </a:t>
              </a:r>
              <a:r>
                <a:rPr lang="de-DE" sz="1400" dirty="0" err="1" smtClean="0"/>
                <a:t>banks</a:t>
              </a:r>
              <a:endParaRPr lang="de-DE" sz="1400" dirty="0"/>
            </a:p>
          </p:txBody>
        </p:sp>
        <p:grpSp>
          <p:nvGrpSpPr>
            <p:cNvPr id="25" name="Gruppieren 24"/>
            <p:cNvGrpSpPr/>
            <p:nvPr/>
          </p:nvGrpSpPr>
          <p:grpSpPr>
            <a:xfrm>
              <a:off x="1000100" y="2643182"/>
              <a:ext cx="1714512" cy="2428892"/>
              <a:chOff x="1000100" y="2643182"/>
              <a:chExt cx="1714512" cy="2428892"/>
            </a:xfrm>
          </p:grpSpPr>
          <p:sp>
            <p:nvSpPr>
              <p:cNvPr id="4" name="Zylinder 3"/>
              <p:cNvSpPr/>
              <p:nvPr/>
            </p:nvSpPr>
            <p:spPr bwMode="auto">
              <a:xfrm>
                <a:off x="1000100" y="2643182"/>
                <a:ext cx="1714512" cy="2428892"/>
              </a:xfrm>
              <a:prstGeom prst="can">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0" name="Grafik 9" descr="commerzbank.png"/>
              <p:cNvPicPr>
                <a:picLocks noChangeAspect="1"/>
              </p:cNvPicPr>
              <p:nvPr/>
            </p:nvPicPr>
            <p:blipFill>
              <a:blip r:embed="rId3" cstate="print"/>
              <a:stretch>
                <a:fillRect/>
              </a:stretch>
            </p:blipFill>
            <p:spPr>
              <a:xfrm>
                <a:off x="1142976" y="4286256"/>
                <a:ext cx="805476" cy="500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Grafik 10" descr="Deutsche bank.png"/>
              <p:cNvPicPr>
                <a:picLocks noChangeAspect="1"/>
              </p:cNvPicPr>
              <p:nvPr/>
            </p:nvPicPr>
            <p:blipFill>
              <a:blip r:embed="rId4" cstate="print"/>
              <a:stretch>
                <a:fillRect/>
              </a:stretch>
            </p:blipFill>
            <p:spPr>
              <a:xfrm>
                <a:off x="1785918" y="3571876"/>
                <a:ext cx="819149" cy="614362"/>
              </a:xfrm>
              <a:prstGeom prst="rect">
                <a:avLst/>
              </a:prstGeom>
              <a:ln>
                <a:noFill/>
              </a:ln>
              <a:effectLst>
                <a:outerShdw blurRad="292100" dist="139700" dir="2700000" algn="tl" rotWithShape="0">
                  <a:srgbClr val="333333">
                    <a:alpha val="65000"/>
                  </a:srgbClr>
                </a:outerShdw>
              </a:effectLst>
            </p:spPr>
          </p:pic>
          <p:pic>
            <p:nvPicPr>
              <p:cNvPr id="15" name="Grafik 14" descr="lampe.png"/>
              <p:cNvPicPr>
                <a:picLocks noChangeAspect="1"/>
              </p:cNvPicPr>
              <p:nvPr/>
            </p:nvPicPr>
            <p:blipFill>
              <a:blip r:embed="rId5" cstate="print"/>
              <a:stretch>
                <a:fillRect/>
              </a:stretch>
            </p:blipFill>
            <p:spPr>
              <a:xfrm>
                <a:off x="1071538" y="3143248"/>
                <a:ext cx="904875" cy="385763"/>
              </a:xfrm>
              <a:prstGeom prst="rect">
                <a:avLst/>
              </a:prstGeom>
              <a:ln>
                <a:noFill/>
              </a:ln>
              <a:effectLst>
                <a:outerShdw blurRad="292100" dist="139700" dir="2700000" algn="tl" rotWithShape="0">
                  <a:srgbClr val="333333">
                    <a:alpha val="65000"/>
                  </a:srgbClr>
                </a:outerShdw>
              </a:effectLst>
            </p:spPr>
          </p:pic>
        </p:grpSp>
      </p:grpSp>
      <p:sp>
        <p:nvSpPr>
          <p:cNvPr id="8" name="Textfeld 7"/>
          <p:cNvSpPr txBox="1"/>
          <p:nvPr/>
        </p:nvSpPr>
        <p:spPr>
          <a:xfrm>
            <a:off x="3690931" y="5214950"/>
            <a:ext cx="2214578" cy="307777"/>
          </a:xfrm>
          <a:prstGeom prst="rect">
            <a:avLst/>
          </a:prstGeom>
          <a:noFill/>
        </p:spPr>
        <p:txBody>
          <a:bodyPr wrap="square" rtlCol="0">
            <a:spAutoFit/>
          </a:bodyPr>
          <a:lstStyle/>
          <a:p>
            <a:r>
              <a:rPr lang="de-DE" sz="1400" dirty="0" err="1" smtClean="0"/>
              <a:t>Cooperative</a:t>
            </a:r>
            <a:r>
              <a:rPr lang="de-DE" sz="1400" dirty="0" smtClean="0"/>
              <a:t> </a:t>
            </a:r>
            <a:r>
              <a:rPr lang="de-DE" sz="1400" dirty="0" err="1" smtClean="0"/>
              <a:t>banks</a:t>
            </a:r>
            <a:endParaRPr lang="de-DE" sz="1400" dirty="0"/>
          </a:p>
        </p:txBody>
      </p:sp>
      <p:grpSp>
        <p:nvGrpSpPr>
          <p:cNvPr id="26" name="Gruppieren 25"/>
          <p:cNvGrpSpPr/>
          <p:nvPr/>
        </p:nvGrpSpPr>
        <p:grpSpPr>
          <a:xfrm>
            <a:off x="3643306" y="2786058"/>
            <a:ext cx="1714512" cy="2428892"/>
            <a:chOff x="3643306" y="2666995"/>
            <a:chExt cx="1714512" cy="2428892"/>
          </a:xfrm>
        </p:grpSpPr>
        <p:sp>
          <p:nvSpPr>
            <p:cNvPr id="6" name="Zylinder 5"/>
            <p:cNvSpPr/>
            <p:nvPr/>
          </p:nvSpPr>
          <p:spPr bwMode="auto">
            <a:xfrm>
              <a:off x="3643306" y="2666995"/>
              <a:ext cx="1714512" cy="2428892"/>
            </a:xfrm>
            <a:prstGeom prst="can">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2" name="Grafik 11" descr="Volksbank_Logo_svg.png"/>
            <p:cNvPicPr>
              <a:picLocks noChangeAspect="1"/>
            </p:cNvPicPr>
            <p:nvPr/>
          </p:nvPicPr>
          <p:blipFill>
            <a:blip r:embed="rId6" cstate="print"/>
            <a:stretch>
              <a:fillRect/>
            </a:stretch>
          </p:blipFill>
          <p:spPr>
            <a:xfrm>
              <a:off x="4071934" y="3833819"/>
              <a:ext cx="831278" cy="571504"/>
            </a:xfrm>
            <a:prstGeom prst="rect">
              <a:avLst/>
            </a:prstGeom>
            <a:ln>
              <a:noFill/>
            </a:ln>
            <a:effectLst>
              <a:outerShdw blurRad="292100" dist="139700" dir="2700000" algn="tl" rotWithShape="0">
                <a:srgbClr val="333333">
                  <a:alpha val="65000"/>
                </a:srgbClr>
              </a:outerShdw>
            </a:effectLst>
          </p:spPr>
        </p:pic>
      </p:grpSp>
      <p:grpSp>
        <p:nvGrpSpPr>
          <p:cNvPr id="30" name="Gruppieren 29"/>
          <p:cNvGrpSpPr/>
          <p:nvPr/>
        </p:nvGrpSpPr>
        <p:grpSpPr>
          <a:xfrm>
            <a:off x="6357950" y="2773557"/>
            <a:ext cx="2228865" cy="2798583"/>
            <a:chOff x="6357950" y="2714620"/>
            <a:chExt cx="2228865" cy="2798583"/>
          </a:xfrm>
        </p:grpSpPr>
        <p:sp>
          <p:nvSpPr>
            <p:cNvPr id="9" name="Textfeld 8"/>
            <p:cNvSpPr txBox="1"/>
            <p:nvPr/>
          </p:nvSpPr>
          <p:spPr>
            <a:xfrm>
              <a:off x="6372237" y="5205426"/>
              <a:ext cx="2214578" cy="307777"/>
            </a:xfrm>
            <a:prstGeom prst="rect">
              <a:avLst/>
            </a:prstGeom>
            <a:noFill/>
          </p:spPr>
          <p:txBody>
            <a:bodyPr wrap="square" rtlCol="0">
              <a:spAutoFit/>
            </a:bodyPr>
            <a:lstStyle/>
            <a:p>
              <a:r>
                <a:rPr lang="de-DE" sz="1400" dirty="0" smtClean="0"/>
                <a:t>Public </a:t>
              </a:r>
              <a:r>
                <a:rPr lang="de-DE" sz="1400" dirty="0" err="1" smtClean="0"/>
                <a:t>Sector</a:t>
              </a:r>
              <a:r>
                <a:rPr lang="de-DE" sz="1400" dirty="0" smtClean="0"/>
                <a:t> </a:t>
              </a:r>
              <a:r>
                <a:rPr lang="de-DE" sz="1400" dirty="0" err="1" smtClean="0"/>
                <a:t>banks</a:t>
              </a:r>
              <a:endParaRPr lang="de-DE" sz="1400" dirty="0"/>
            </a:p>
          </p:txBody>
        </p:sp>
        <p:grpSp>
          <p:nvGrpSpPr>
            <p:cNvPr id="27" name="Gruppieren 26"/>
            <p:cNvGrpSpPr/>
            <p:nvPr/>
          </p:nvGrpSpPr>
          <p:grpSpPr>
            <a:xfrm>
              <a:off x="6357950" y="2714620"/>
              <a:ext cx="1714512" cy="2428892"/>
              <a:chOff x="6357950" y="2714620"/>
              <a:chExt cx="1714512" cy="2428892"/>
            </a:xfrm>
          </p:grpSpPr>
          <p:sp>
            <p:nvSpPr>
              <p:cNvPr id="7" name="Zylinder 6"/>
              <p:cNvSpPr/>
              <p:nvPr/>
            </p:nvSpPr>
            <p:spPr bwMode="auto">
              <a:xfrm>
                <a:off x="6357950" y="2714620"/>
                <a:ext cx="1714512" cy="2428892"/>
              </a:xfrm>
              <a:prstGeom prst="can">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3" name="Grafik 12" descr="390px-Sparkasse_svg.png"/>
              <p:cNvPicPr>
                <a:picLocks noChangeAspect="1"/>
              </p:cNvPicPr>
              <p:nvPr/>
            </p:nvPicPr>
            <p:blipFill>
              <a:blip r:embed="rId7" cstate="print"/>
              <a:stretch>
                <a:fillRect/>
              </a:stretch>
            </p:blipFill>
            <p:spPr>
              <a:xfrm>
                <a:off x="6500826" y="3857628"/>
                <a:ext cx="617881" cy="785818"/>
              </a:xfrm>
              <a:prstGeom prst="rect">
                <a:avLst/>
              </a:prstGeom>
              <a:ln>
                <a:noFill/>
              </a:ln>
              <a:effectLst>
                <a:outerShdw blurRad="292100" dist="139700" dir="2700000" algn="tl" rotWithShape="0">
                  <a:srgbClr val="333333">
                    <a:alpha val="65000"/>
                  </a:srgbClr>
                </a:outerShdw>
              </a:effectLst>
            </p:spPr>
          </p:pic>
          <p:pic>
            <p:nvPicPr>
              <p:cNvPr id="16" name="Grafik 15" descr="bayern.png"/>
              <p:cNvPicPr>
                <a:picLocks noChangeAspect="1"/>
              </p:cNvPicPr>
              <p:nvPr/>
            </p:nvPicPr>
            <p:blipFill>
              <a:blip r:embed="rId8" cstate="print"/>
              <a:stretch>
                <a:fillRect/>
              </a:stretch>
            </p:blipFill>
            <p:spPr>
              <a:xfrm>
                <a:off x="6500826" y="3429000"/>
                <a:ext cx="1428760" cy="307006"/>
              </a:xfrm>
              <a:prstGeom prst="rect">
                <a:avLst/>
              </a:prstGeom>
              <a:ln>
                <a:noFill/>
              </a:ln>
              <a:effectLst>
                <a:outerShdw blurRad="292100" dist="139700" dir="2700000" algn="tl" rotWithShape="0">
                  <a:srgbClr val="333333">
                    <a:alpha val="65000"/>
                  </a:srgbClr>
                </a:outerShdw>
              </a:effectLst>
            </p:spPr>
          </p:pic>
          <p:pic>
            <p:nvPicPr>
              <p:cNvPr id="19" name="Grafik 18" descr="lbbw.jpg"/>
              <p:cNvPicPr>
                <a:picLocks noChangeAspect="1"/>
              </p:cNvPicPr>
              <p:nvPr/>
            </p:nvPicPr>
            <p:blipFill>
              <a:blip r:embed="rId9" cstate="print"/>
              <a:stretch>
                <a:fillRect/>
              </a:stretch>
            </p:blipFill>
            <p:spPr>
              <a:xfrm>
                <a:off x="6786578" y="4714884"/>
                <a:ext cx="1238242" cy="250125"/>
              </a:xfrm>
              <a:prstGeom prst="rect">
                <a:avLst/>
              </a:prstGeom>
              <a:ln>
                <a:noFill/>
              </a:ln>
              <a:effectLst>
                <a:outerShdw blurRad="292100" dist="139700" dir="2700000" algn="tl" rotWithShape="0">
                  <a:srgbClr val="333333">
                    <a:alpha val="65000"/>
                  </a:srgbClr>
                </a:outerShdw>
              </a:effectLst>
            </p:spPr>
          </p:pic>
        </p:grpSp>
      </p:grpSp>
      <p:sp>
        <p:nvSpPr>
          <p:cNvPr id="21" name="Rechteck 20"/>
          <p:cNvSpPr/>
          <p:nvPr/>
        </p:nvSpPr>
        <p:spPr bwMode="auto">
          <a:xfrm>
            <a:off x="714348" y="1214422"/>
            <a:ext cx="7715304" cy="1285884"/>
          </a:xfrm>
          <a:prstGeom prst="rect">
            <a:avLst/>
          </a:prstGeom>
          <a:gradFill>
            <a:gsLst>
              <a:gs pos="0">
                <a:srgbClr val="8488C4"/>
              </a:gs>
              <a:gs pos="53000">
                <a:srgbClr val="D4DEFF"/>
              </a:gs>
              <a:gs pos="83000">
                <a:srgbClr val="D4DEFF"/>
              </a:gs>
              <a:gs pos="100000">
                <a:srgbClr val="96AB94"/>
              </a:gs>
            </a:gsLst>
            <a:lin ang="2700000" scaled="1"/>
          </a:gra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22" name="Textfeld 21"/>
          <p:cNvSpPr txBox="1"/>
          <p:nvPr/>
        </p:nvSpPr>
        <p:spPr>
          <a:xfrm>
            <a:off x="5072066" y="2000240"/>
            <a:ext cx="2928958" cy="338554"/>
          </a:xfrm>
          <a:prstGeom prst="rect">
            <a:avLst/>
          </a:prstGeom>
          <a:noFill/>
        </p:spPr>
        <p:txBody>
          <a:bodyPr wrap="square" rtlCol="0">
            <a:spAutoFit/>
          </a:bodyPr>
          <a:lstStyle/>
          <a:p>
            <a:r>
              <a:rPr lang="de-DE" sz="1600" dirty="0" err="1" smtClean="0"/>
              <a:t>Supervisory</a:t>
            </a:r>
            <a:r>
              <a:rPr lang="de-DE" sz="1600" dirty="0" smtClean="0"/>
              <a:t> Authority</a:t>
            </a:r>
            <a:endParaRPr lang="de-DE" sz="1600" dirty="0"/>
          </a:p>
        </p:txBody>
      </p:sp>
      <p:pic>
        <p:nvPicPr>
          <p:cNvPr id="23" name="Grafik 22" descr="bafin.jpg"/>
          <p:cNvPicPr>
            <a:picLocks noChangeAspect="1"/>
          </p:cNvPicPr>
          <p:nvPr/>
        </p:nvPicPr>
        <p:blipFill>
          <a:blip r:embed="rId10" cstate="print"/>
          <a:stretch>
            <a:fillRect/>
          </a:stretch>
        </p:blipFill>
        <p:spPr>
          <a:xfrm>
            <a:off x="1785918" y="1500174"/>
            <a:ext cx="1181328" cy="667707"/>
          </a:xfrm>
          <a:prstGeom prst="rect">
            <a:avLst/>
          </a:prstGeom>
          <a:ln>
            <a:noFill/>
          </a:ln>
          <a:effectLst>
            <a:outerShdw blurRad="292100" dist="139700" dir="2700000" algn="tl" rotWithShape="0">
              <a:srgbClr val="333333">
                <a:alpha val="65000"/>
              </a:srgbClr>
            </a:outerShdw>
          </a:effectLst>
        </p:spPr>
      </p:pic>
      <p:pic>
        <p:nvPicPr>
          <p:cNvPr id="24" name="Grafik 23" descr="logo_bundesbank.bmp"/>
          <p:cNvPicPr>
            <a:picLocks noChangeAspect="1"/>
          </p:cNvPicPr>
          <p:nvPr/>
        </p:nvPicPr>
        <p:blipFill>
          <a:blip r:embed="rId11" cstate="print"/>
          <a:stretch>
            <a:fillRect/>
          </a:stretch>
        </p:blipFill>
        <p:spPr>
          <a:xfrm>
            <a:off x="3357554" y="1471599"/>
            <a:ext cx="1250165" cy="714380"/>
          </a:xfrm>
          <a:prstGeom prst="rect">
            <a:avLst/>
          </a:prstGeom>
          <a:ln>
            <a:noFill/>
          </a:ln>
          <a:effectLst>
            <a:outerShdw blurRad="292100" dist="139700" dir="2700000" algn="tl" rotWithShape="0">
              <a:srgbClr val="333333">
                <a:alpha val="65000"/>
              </a:srgbClr>
            </a:outerShdw>
          </a:effectLst>
        </p:spPr>
      </p:pic>
      <p:sp>
        <p:nvSpPr>
          <p:cNvPr id="33" name="Legende mit Pfeil nach unten 32"/>
          <p:cNvSpPr/>
          <p:nvPr/>
        </p:nvSpPr>
        <p:spPr bwMode="auto">
          <a:xfrm>
            <a:off x="3714744" y="5572140"/>
            <a:ext cx="4357718" cy="71438"/>
          </a:xfrm>
          <a:prstGeom prst="downArrowCallout">
            <a:avLst>
              <a:gd name="adj1" fmla="val 25000"/>
              <a:gd name="adj2" fmla="val 13333"/>
              <a:gd name="adj3" fmla="val 0"/>
              <a:gd name="adj4" fmla="val 64977"/>
            </a:avLst>
          </a:prstGeom>
          <a:solidFill>
            <a:schemeClr val="tx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34" name="Legende mit Pfeil nach unten 33"/>
          <p:cNvSpPr/>
          <p:nvPr/>
        </p:nvSpPr>
        <p:spPr bwMode="auto">
          <a:xfrm>
            <a:off x="1214414" y="5572140"/>
            <a:ext cx="1143008" cy="71438"/>
          </a:xfrm>
          <a:prstGeom prst="downArrowCallout">
            <a:avLst/>
          </a:prstGeom>
          <a:solidFill>
            <a:schemeClr val="tx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35" name="Textfeld 34"/>
          <p:cNvSpPr txBox="1"/>
          <p:nvPr/>
        </p:nvSpPr>
        <p:spPr>
          <a:xfrm>
            <a:off x="1500166" y="5715016"/>
            <a:ext cx="723275" cy="307777"/>
          </a:xfrm>
          <a:prstGeom prst="rect">
            <a:avLst/>
          </a:prstGeom>
          <a:noFill/>
        </p:spPr>
        <p:txBody>
          <a:bodyPr wrap="none" rtlCol="0">
            <a:spAutoFit/>
          </a:bodyPr>
          <a:lstStyle/>
          <a:p>
            <a:r>
              <a:rPr lang="de-DE" sz="1400" dirty="0" smtClean="0"/>
              <a:t>2 DGS</a:t>
            </a:r>
            <a:endParaRPr lang="de-DE" sz="1400" dirty="0"/>
          </a:p>
        </p:txBody>
      </p:sp>
      <p:sp>
        <p:nvSpPr>
          <p:cNvPr id="36" name="Textfeld 35"/>
          <p:cNvSpPr txBox="1"/>
          <p:nvPr/>
        </p:nvSpPr>
        <p:spPr>
          <a:xfrm>
            <a:off x="4572000" y="5715016"/>
            <a:ext cx="2643206" cy="307777"/>
          </a:xfrm>
          <a:prstGeom prst="rect">
            <a:avLst/>
          </a:prstGeom>
          <a:noFill/>
        </p:spPr>
        <p:txBody>
          <a:bodyPr wrap="square" rtlCol="0">
            <a:spAutoFit/>
          </a:bodyPr>
          <a:lstStyle/>
          <a:p>
            <a:r>
              <a:rPr lang="de-DE" sz="1400" dirty="0" err="1" smtClean="0"/>
              <a:t>Institutional</a:t>
            </a:r>
            <a:r>
              <a:rPr lang="de-DE" sz="1400" dirty="0" smtClean="0"/>
              <a:t> </a:t>
            </a:r>
            <a:r>
              <a:rPr lang="de-DE" sz="1400" dirty="0" err="1" smtClean="0"/>
              <a:t>protection</a:t>
            </a:r>
            <a:r>
              <a:rPr lang="de-DE" sz="1400" dirty="0" smtClean="0"/>
              <a:t> </a:t>
            </a:r>
            <a:r>
              <a:rPr lang="de-DE" sz="1400" dirty="0" err="1" smtClean="0"/>
              <a:t>scheme</a:t>
            </a:r>
            <a:endParaRPr lang="de-DE"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bgerundetes Rechteck 23"/>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8196" name="Abgerundetes Rechteck 24"/>
          <p:cNvSpPr>
            <a:spLocks noChangeArrowheads="1"/>
          </p:cNvSpPr>
          <p:nvPr/>
        </p:nvSpPr>
        <p:spPr bwMode="auto">
          <a:xfrm>
            <a:off x="3779838" y="2185988"/>
            <a:ext cx="4824412" cy="4283075"/>
          </a:xfrm>
          <a:prstGeom prst="roundRect">
            <a:avLst>
              <a:gd name="adj" fmla="val 838"/>
            </a:avLst>
          </a:prstGeom>
          <a:solidFill>
            <a:srgbClr val="999999"/>
          </a:solidFill>
          <a:ln w="9525" algn="ctr">
            <a:solidFill>
              <a:schemeClr val="tx2"/>
            </a:solidFill>
            <a:round/>
            <a:headEnd/>
            <a:tailEnd/>
          </a:ln>
        </p:spPr>
        <p:txBody>
          <a:bodyPr lIns="36000" tIns="36000" rIns="36000" bIns="36000" anchor="ctr">
            <a:spAutoFit/>
          </a:bodyPr>
          <a:lstStyle/>
          <a:p>
            <a:endParaRPr lang="de-DE"/>
          </a:p>
        </p:txBody>
      </p:sp>
      <p:pic>
        <p:nvPicPr>
          <p:cNvPr id="8197" name="Picture 2"/>
          <p:cNvPicPr>
            <a:picLocks noChangeAspect="1" noChangeArrowheads="1"/>
          </p:cNvPicPr>
          <p:nvPr/>
        </p:nvPicPr>
        <p:blipFill>
          <a:blip r:embed="rId3" cstate="print"/>
          <a:srcRect/>
          <a:stretch>
            <a:fillRect/>
          </a:stretch>
        </p:blipFill>
        <p:spPr bwMode="auto">
          <a:xfrm>
            <a:off x="836613" y="3154363"/>
            <a:ext cx="2132012" cy="3232150"/>
          </a:xfrm>
          <a:prstGeom prst="rect">
            <a:avLst/>
          </a:prstGeom>
          <a:solidFill>
            <a:schemeClr val="bg2"/>
          </a:solidFill>
          <a:ln w="9525">
            <a:solidFill>
              <a:srgbClr val="999999"/>
            </a:solidFill>
            <a:miter lim="800000"/>
            <a:headEnd/>
            <a:tailEnd/>
          </a:ln>
        </p:spPr>
      </p:pic>
      <p:sp>
        <p:nvSpPr>
          <p:cNvPr id="8198" name="Textfeld 26"/>
          <p:cNvSpPr txBox="1">
            <a:spLocks noChangeArrowheads="1"/>
          </p:cNvSpPr>
          <p:nvPr/>
        </p:nvSpPr>
        <p:spPr bwMode="auto">
          <a:xfrm>
            <a:off x="604830" y="2238375"/>
            <a:ext cx="2595582" cy="800219"/>
          </a:xfrm>
          <a:prstGeom prst="rect">
            <a:avLst/>
          </a:prstGeom>
          <a:noFill/>
          <a:ln w="9525">
            <a:noFill/>
            <a:miter lim="800000"/>
            <a:headEnd/>
            <a:tailEnd/>
          </a:ln>
        </p:spPr>
        <p:txBody>
          <a:bodyPr wrap="none">
            <a:spAutoFit/>
          </a:bodyPr>
          <a:lstStyle/>
          <a:p>
            <a:pPr algn="ctr"/>
            <a:r>
              <a:rPr lang="de-DE" sz="1600" b="1" dirty="0" smtClean="0">
                <a:solidFill>
                  <a:srgbClr val="333333"/>
                </a:solidFill>
              </a:rPr>
              <a:t>Request </a:t>
            </a:r>
            <a:r>
              <a:rPr lang="de-DE" sz="1600" b="1" dirty="0" err="1">
                <a:solidFill>
                  <a:srgbClr val="333333"/>
                </a:solidFill>
              </a:rPr>
              <a:t>to</a:t>
            </a:r>
            <a:r>
              <a:rPr lang="de-DE" sz="1600" b="1" dirty="0">
                <a:solidFill>
                  <a:srgbClr val="333333"/>
                </a:solidFill>
              </a:rPr>
              <a:t> </a:t>
            </a:r>
            <a:r>
              <a:rPr lang="de-DE" sz="1600" b="1" dirty="0" err="1">
                <a:solidFill>
                  <a:srgbClr val="333333"/>
                </a:solidFill>
              </a:rPr>
              <a:t>bank</a:t>
            </a:r>
            <a:r>
              <a:rPr lang="de-DE" sz="1600" dirty="0">
                <a:solidFill>
                  <a:srgbClr val="333333"/>
                </a:solidFill>
              </a:rPr>
              <a:t/>
            </a:r>
            <a:br>
              <a:rPr lang="de-DE" sz="1600" dirty="0">
                <a:solidFill>
                  <a:srgbClr val="333333"/>
                </a:solidFill>
              </a:rPr>
            </a:br>
            <a:r>
              <a:rPr lang="de-DE" sz="1500" dirty="0" err="1" smtClean="0">
                <a:solidFill>
                  <a:srgbClr val="333333"/>
                </a:solidFill>
              </a:rPr>
              <a:t>for</a:t>
            </a:r>
            <a:r>
              <a:rPr lang="de-DE" sz="1500" dirty="0" smtClean="0">
                <a:solidFill>
                  <a:srgbClr val="333333"/>
                </a:solidFill>
              </a:rPr>
              <a:t> </a:t>
            </a:r>
            <a:r>
              <a:rPr lang="de-DE" sz="1500" dirty="0" err="1" smtClean="0">
                <a:solidFill>
                  <a:srgbClr val="333333"/>
                </a:solidFill>
              </a:rPr>
              <a:t>making</a:t>
            </a:r>
            <a:r>
              <a:rPr lang="de-DE" sz="1500" dirty="0" smtClean="0">
                <a:solidFill>
                  <a:srgbClr val="333333"/>
                </a:solidFill>
              </a:rPr>
              <a:t> </a:t>
            </a:r>
            <a:r>
              <a:rPr lang="de-DE" sz="1500" dirty="0" err="1" smtClean="0">
                <a:solidFill>
                  <a:srgbClr val="333333"/>
                </a:solidFill>
              </a:rPr>
              <a:t>available</a:t>
            </a:r>
            <a:r>
              <a:rPr lang="de-DE" sz="1500" dirty="0" smtClean="0">
                <a:solidFill>
                  <a:srgbClr val="333333"/>
                </a:solidFill>
              </a:rPr>
              <a:t> </a:t>
            </a:r>
            <a:r>
              <a:rPr lang="de-DE" sz="1500" dirty="0" err="1" smtClean="0">
                <a:solidFill>
                  <a:srgbClr val="333333"/>
                </a:solidFill>
              </a:rPr>
              <a:t>specific</a:t>
            </a:r>
            <a:endParaRPr lang="de-DE" sz="1500" dirty="0">
              <a:solidFill>
                <a:srgbClr val="333333"/>
              </a:solidFill>
            </a:endParaRPr>
          </a:p>
          <a:p>
            <a:pPr algn="ctr">
              <a:spcBef>
                <a:spcPct val="0"/>
              </a:spcBef>
            </a:pPr>
            <a:r>
              <a:rPr lang="de-DE" sz="1500" dirty="0" err="1" smtClean="0">
                <a:solidFill>
                  <a:srgbClr val="333333"/>
                </a:solidFill>
              </a:rPr>
              <a:t>data</a:t>
            </a:r>
            <a:r>
              <a:rPr lang="de-DE" sz="1500" dirty="0" smtClean="0">
                <a:solidFill>
                  <a:srgbClr val="333333"/>
                </a:solidFill>
              </a:rPr>
              <a:t> </a:t>
            </a:r>
            <a:r>
              <a:rPr lang="de-DE" sz="1500" dirty="0" err="1">
                <a:solidFill>
                  <a:srgbClr val="333333"/>
                </a:solidFill>
              </a:rPr>
              <a:t>and</a:t>
            </a:r>
            <a:r>
              <a:rPr lang="de-DE" sz="1500" dirty="0">
                <a:solidFill>
                  <a:srgbClr val="333333"/>
                </a:solidFill>
              </a:rPr>
              <a:t> </a:t>
            </a:r>
            <a:r>
              <a:rPr lang="de-DE" sz="1500" dirty="0" err="1" smtClean="0">
                <a:solidFill>
                  <a:srgbClr val="333333"/>
                </a:solidFill>
              </a:rPr>
              <a:t>documents</a:t>
            </a:r>
            <a:endParaRPr lang="de-DE" sz="1500" dirty="0">
              <a:solidFill>
                <a:srgbClr val="333333"/>
              </a:solidFill>
            </a:endParaRPr>
          </a:p>
        </p:txBody>
      </p:sp>
      <p:sp>
        <p:nvSpPr>
          <p:cNvPr id="8199" name="Rechteck 27"/>
          <p:cNvSpPr>
            <a:spLocks noChangeArrowheads="1"/>
          </p:cNvSpPr>
          <p:nvPr/>
        </p:nvSpPr>
        <p:spPr bwMode="auto">
          <a:xfrm>
            <a:off x="4294188" y="2982913"/>
            <a:ext cx="4314825" cy="338137"/>
          </a:xfrm>
          <a:prstGeom prst="rect">
            <a:avLst/>
          </a:prstGeom>
          <a:noFill/>
          <a:ln w="9525">
            <a:noFill/>
            <a:miter lim="800000"/>
            <a:headEnd/>
            <a:tailEnd/>
          </a:ln>
        </p:spPr>
        <p:txBody>
          <a:bodyPr wrap="none">
            <a:spAutoFit/>
          </a:bodyPr>
          <a:lstStyle/>
          <a:p>
            <a:r>
              <a:rPr lang="de-DE" sz="1600" b="1">
                <a:solidFill>
                  <a:srgbClr val="333333"/>
                </a:solidFill>
              </a:rPr>
              <a:t>EAEG presenter data file</a:t>
            </a:r>
            <a:r>
              <a:rPr lang="de-DE" sz="1600">
                <a:solidFill>
                  <a:srgbClr val="333333"/>
                </a:solidFill>
              </a:rPr>
              <a:t> D-Day 18th March</a:t>
            </a:r>
          </a:p>
        </p:txBody>
      </p:sp>
      <p:sp>
        <p:nvSpPr>
          <p:cNvPr id="8200" name="Textfeld 30"/>
          <p:cNvSpPr txBox="1">
            <a:spLocks noChangeArrowheads="1"/>
          </p:cNvSpPr>
          <p:nvPr/>
        </p:nvSpPr>
        <p:spPr bwMode="auto">
          <a:xfrm>
            <a:off x="4451350" y="2205038"/>
            <a:ext cx="1324402" cy="584775"/>
          </a:xfrm>
          <a:prstGeom prst="rect">
            <a:avLst/>
          </a:prstGeom>
          <a:noFill/>
          <a:ln w="9525">
            <a:noFill/>
            <a:miter lim="800000"/>
            <a:headEnd/>
            <a:tailEnd/>
          </a:ln>
        </p:spPr>
        <p:txBody>
          <a:bodyPr wrap="none">
            <a:spAutoFit/>
          </a:bodyPr>
          <a:lstStyle/>
          <a:p>
            <a:r>
              <a:rPr lang="de-DE" sz="1600" dirty="0" err="1">
                <a:solidFill>
                  <a:srgbClr val="333333"/>
                </a:solidFill>
              </a:rPr>
              <a:t>For</a:t>
            </a:r>
            <a:r>
              <a:rPr lang="de-DE" sz="1600" dirty="0">
                <a:solidFill>
                  <a:srgbClr val="333333"/>
                </a:solidFill>
              </a:rPr>
              <a:t> </a:t>
            </a:r>
            <a:r>
              <a:rPr lang="de-DE" sz="1600" dirty="0" err="1">
                <a:solidFill>
                  <a:srgbClr val="333333"/>
                </a:solidFill>
              </a:rPr>
              <a:t>e</a:t>
            </a:r>
            <a:r>
              <a:rPr lang="de-DE" sz="1600" dirty="0" err="1" smtClean="0">
                <a:solidFill>
                  <a:srgbClr val="333333"/>
                </a:solidFill>
              </a:rPr>
              <a:t>xample</a:t>
            </a:r>
            <a:endParaRPr lang="de-DE" sz="1600" dirty="0">
              <a:solidFill>
                <a:srgbClr val="333333"/>
              </a:solidFill>
            </a:endParaRPr>
          </a:p>
          <a:p>
            <a:pPr>
              <a:spcBef>
                <a:spcPct val="0"/>
              </a:spcBef>
            </a:pPr>
            <a:r>
              <a:rPr lang="de-DE" sz="1600" dirty="0" err="1">
                <a:solidFill>
                  <a:srgbClr val="333333"/>
                </a:solidFill>
              </a:rPr>
              <a:t>a</a:t>
            </a:r>
            <a:r>
              <a:rPr lang="de-DE" sz="1600" dirty="0" err="1" smtClean="0">
                <a:solidFill>
                  <a:srgbClr val="333333"/>
                </a:solidFill>
              </a:rPr>
              <a:t>uditing</a:t>
            </a:r>
            <a:r>
              <a:rPr lang="de-DE" sz="1600" dirty="0" smtClean="0">
                <a:solidFill>
                  <a:srgbClr val="333333"/>
                </a:solidFill>
              </a:rPr>
              <a:t> </a:t>
            </a:r>
            <a:r>
              <a:rPr lang="de-DE" sz="1600" dirty="0" err="1">
                <a:solidFill>
                  <a:srgbClr val="333333"/>
                </a:solidFill>
              </a:rPr>
              <a:t>at</a:t>
            </a:r>
            <a:r>
              <a:rPr lang="de-DE" sz="1600" dirty="0">
                <a:solidFill>
                  <a:srgbClr val="333333"/>
                </a:solidFill>
              </a:rPr>
              <a:t>:</a:t>
            </a:r>
          </a:p>
        </p:txBody>
      </p:sp>
      <p:grpSp>
        <p:nvGrpSpPr>
          <p:cNvPr id="2" name="Gruppieren 31"/>
          <p:cNvGrpSpPr>
            <a:grpSpLocks/>
          </p:cNvGrpSpPr>
          <p:nvPr/>
        </p:nvGrpSpPr>
        <p:grpSpPr bwMode="auto">
          <a:xfrm>
            <a:off x="3890963" y="2882900"/>
            <a:ext cx="4608512" cy="9525"/>
            <a:chOff x="0" y="3068960"/>
            <a:chExt cx="4608000" cy="9525"/>
          </a:xfrm>
        </p:grpSpPr>
        <p:cxnSp>
          <p:nvCxnSpPr>
            <p:cNvPr id="8228" name="Gerade Verbindung 32"/>
            <p:cNvCxnSpPr>
              <a:cxnSpLocks noChangeShapeType="1"/>
            </p:cNvCxnSpPr>
            <p:nvPr/>
          </p:nvCxnSpPr>
          <p:spPr bwMode="auto">
            <a:xfrm>
              <a:off x="0" y="3068960"/>
              <a:ext cx="4608000" cy="0"/>
            </a:xfrm>
            <a:prstGeom prst="line">
              <a:avLst/>
            </a:prstGeom>
            <a:noFill/>
            <a:ln w="9525" algn="ctr">
              <a:solidFill>
                <a:srgbClr val="333333"/>
              </a:solidFill>
              <a:round/>
              <a:headEnd/>
              <a:tailEnd/>
            </a:ln>
          </p:spPr>
        </p:cxnSp>
        <p:cxnSp>
          <p:nvCxnSpPr>
            <p:cNvPr id="8229" name="Gerade Verbindung 33"/>
            <p:cNvCxnSpPr>
              <a:cxnSpLocks noChangeShapeType="1"/>
            </p:cNvCxnSpPr>
            <p:nvPr/>
          </p:nvCxnSpPr>
          <p:spPr bwMode="auto">
            <a:xfrm>
              <a:off x="0" y="3078485"/>
              <a:ext cx="4608000" cy="0"/>
            </a:xfrm>
            <a:prstGeom prst="line">
              <a:avLst/>
            </a:prstGeom>
            <a:noFill/>
            <a:ln w="9525" algn="ctr">
              <a:solidFill>
                <a:srgbClr val="E5E5E5"/>
              </a:solidFill>
              <a:round/>
              <a:headEnd/>
              <a:tailEnd/>
            </a:ln>
          </p:spPr>
        </p:cxnSp>
      </p:grpSp>
      <p:cxnSp>
        <p:nvCxnSpPr>
          <p:cNvPr id="8202" name="Gerade Verbindung mit Pfeil 34"/>
          <p:cNvCxnSpPr>
            <a:cxnSpLocks noChangeShapeType="1"/>
          </p:cNvCxnSpPr>
          <p:nvPr/>
        </p:nvCxnSpPr>
        <p:spPr bwMode="auto">
          <a:xfrm>
            <a:off x="3132138" y="4652963"/>
            <a:ext cx="431800" cy="1587"/>
          </a:xfrm>
          <a:prstGeom prst="straightConnector1">
            <a:avLst/>
          </a:prstGeom>
          <a:noFill/>
          <a:ln w="38100" algn="ctr">
            <a:solidFill>
              <a:srgbClr val="999999"/>
            </a:solidFill>
            <a:round/>
            <a:headEnd/>
            <a:tailEnd type="arrow" w="med" len="med"/>
          </a:ln>
        </p:spPr>
      </p:cxnSp>
      <p:sp>
        <p:nvSpPr>
          <p:cNvPr id="8203" name="Rechteck 35"/>
          <p:cNvSpPr>
            <a:spLocks noChangeArrowheads="1"/>
          </p:cNvSpPr>
          <p:nvPr/>
        </p:nvSpPr>
        <p:spPr bwMode="auto">
          <a:xfrm>
            <a:off x="4284663" y="3367088"/>
            <a:ext cx="3995737" cy="338137"/>
          </a:xfrm>
          <a:prstGeom prst="rect">
            <a:avLst/>
          </a:prstGeom>
          <a:noFill/>
          <a:ln w="9525">
            <a:noFill/>
            <a:miter lim="800000"/>
            <a:headEnd/>
            <a:tailEnd/>
          </a:ln>
        </p:spPr>
        <p:txBody>
          <a:bodyPr wrap="none">
            <a:spAutoFit/>
          </a:bodyPr>
          <a:lstStyle/>
          <a:p>
            <a:r>
              <a:rPr lang="de-DE" sz="1600" b="1" dirty="0">
                <a:solidFill>
                  <a:srgbClr val="333333"/>
                </a:solidFill>
              </a:rPr>
              <a:t>Daily </a:t>
            </a:r>
            <a:r>
              <a:rPr lang="de-DE" sz="1600" b="1" dirty="0" err="1">
                <a:solidFill>
                  <a:srgbClr val="333333"/>
                </a:solidFill>
              </a:rPr>
              <a:t>balances</a:t>
            </a:r>
            <a:r>
              <a:rPr lang="de-DE" sz="1600" b="1" dirty="0">
                <a:solidFill>
                  <a:srgbClr val="333333"/>
                </a:solidFill>
              </a:rPr>
              <a:t> </a:t>
            </a:r>
            <a:r>
              <a:rPr lang="de-DE" sz="1600" dirty="0">
                <a:solidFill>
                  <a:srgbClr val="333333"/>
                </a:solidFill>
              </a:rPr>
              <a:t>also per 18th March 2013</a:t>
            </a:r>
          </a:p>
        </p:txBody>
      </p:sp>
      <p:pic>
        <p:nvPicPr>
          <p:cNvPr id="8204" name="Grafik 36" descr="pf-gelb.png"/>
          <p:cNvPicPr>
            <a:picLocks noChangeAspect="1"/>
          </p:cNvPicPr>
          <p:nvPr/>
        </p:nvPicPr>
        <p:blipFill>
          <a:blip r:embed="rId4" cstate="print"/>
          <a:srcRect/>
          <a:stretch>
            <a:fillRect/>
          </a:stretch>
        </p:blipFill>
        <p:spPr bwMode="auto">
          <a:xfrm>
            <a:off x="3976688" y="3032125"/>
            <a:ext cx="360362" cy="269875"/>
          </a:xfrm>
          <a:prstGeom prst="rect">
            <a:avLst/>
          </a:prstGeom>
          <a:noFill/>
          <a:ln w="9525">
            <a:noFill/>
            <a:miter lim="800000"/>
            <a:headEnd/>
            <a:tailEnd/>
          </a:ln>
        </p:spPr>
      </p:pic>
      <p:pic>
        <p:nvPicPr>
          <p:cNvPr id="8205" name="Grafik 37" descr="pf-gelb.png"/>
          <p:cNvPicPr>
            <a:picLocks noChangeAspect="1"/>
          </p:cNvPicPr>
          <p:nvPr/>
        </p:nvPicPr>
        <p:blipFill>
          <a:blip r:embed="rId4" cstate="print"/>
          <a:srcRect/>
          <a:stretch>
            <a:fillRect/>
          </a:stretch>
        </p:blipFill>
        <p:spPr bwMode="auto">
          <a:xfrm>
            <a:off x="3978275" y="4400550"/>
            <a:ext cx="360363" cy="269875"/>
          </a:xfrm>
          <a:prstGeom prst="rect">
            <a:avLst/>
          </a:prstGeom>
          <a:noFill/>
          <a:ln w="9525">
            <a:noFill/>
            <a:miter lim="800000"/>
            <a:headEnd/>
            <a:tailEnd/>
          </a:ln>
        </p:spPr>
      </p:pic>
      <p:pic>
        <p:nvPicPr>
          <p:cNvPr id="8206" name="Grafik 38" descr="pf-gelb.png"/>
          <p:cNvPicPr>
            <a:picLocks noChangeAspect="1"/>
          </p:cNvPicPr>
          <p:nvPr/>
        </p:nvPicPr>
        <p:blipFill>
          <a:blip r:embed="rId4" cstate="print"/>
          <a:srcRect/>
          <a:stretch>
            <a:fillRect/>
          </a:stretch>
        </p:blipFill>
        <p:spPr bwMode="auto">
          <a:xfrm>
            <a:off x="3978275" y="3382963"/>
            <a:ext cx="360363" cy="269875"/>
          </a:xfrm>
          <a:prstGeom prst="rect">
            <a:avLst/>
          </a:prstGeom>
          <a:noFill/>
          <a:ln w="9525">
            <a:noFill/>
            <a:miter lim="800000"/>
            <a:headEnd/>
            <a:tailEnd/>
          </a:ln>
        </p:spPr>
      </p:pic>
      <p:pic>
        <p:nvPicPr>
          <p:cNvPr id="8207" name="Grafik 39" descr="pf-gelb.png"/>
          <p:cNvPicPr>
            <a:picLocks noChangeAspect="1"/>
          </p:cNvPicPr>
          <p:nvPr/>
        </p:nvPicPr>
        <p:blipFill>
          <a:blip r:embed="rId4" cstate="print"/>
          <a:srcRect/>
          <a:stretch>
            <a:fillRect/>
          </a:stretch>
        </p:blipFill>
        <p:spPr bwMode="auto">
          <a:xfrm>
            <a:off x="3978275" y="3800475"/>
            <a:ext cx="360363" cy="269875"/>
          </a:xfrm>
          <a:prstGeom prst="rect">
            <a:avLst/>
          </a:prstGeom>
          <a:noFill/>
          <a:ln w="9525">
            <a:noFill/>
            <a:miter lim="800000"/>
            <a:headEnd/>
            <a:tailEnd/>
          </a:ln>
        </p:spPr>
      </p:pic>
      <p:pic>
        <p:nvPicPr>
          <p:cNvPr id="8208" name="Grafik 40" descr="pf-gelb.png"/>
          <p:cNvPicPr>
            <a:picLocks noChangeAspect="1"/>
          </p:cNvPicPr>
          <p:nvPr/>
        </p:nvPicPr>
        <p:blipFill>
          <a:blip r:embed="rId4" cstate="print"/>
          <a:srcRect/>
          <a:stretch>
            <a:fillRect/>
          </a:stretch>
        </p:blipFill>
        <p:spPr bwMode="auto">
          <a:xfrm>
            <a:off x="4000500" y="5143500"/>
            <a:ext cx="360363" cy="269875"/>
          </a:xfrm>
          <a:prstGeom prst="rect">
            <a:avLst/>
          </a:prstGeom>
          <a:noFill/>
          <a:ln w="9525">
            <a:noFill/>
            <a:miter lim="800000"/>
            <a:headEnd/>
            <a:tailEnd/>
          </a:ln>
        </p:spPr>
      </p:pic>
      <p:pic>
        <p:nvPicPr>
          <p:cNvPr id="8209" name="Grafik 41" descr="pf-gelb.png"/>
          <p:cNvPicPr>
            <a:picLocks noChangeAspect="1"/>
          </p:cNvPicPr>
          <p:nvPr/>
        </p:nvPicPr>
        <p:blipFill>
          <a:blip r:embed="rId4" cstate="print"/>
          <a:srcRect/>
          <a:stretch>
            <a:fillRect/>
          </a:stretch>
        </p:blipFill>
        <p:spPr bwMode="auto">
          <a:xfrm>
            <a:off x="4000500" y="5929313"/>
            <a:ext cx="360363" cy="269875"/>
          </a:xfrm>
          <a:prstGeom prst="rect">
            <a:avLst/>
          </a:prstGeom>
          <a:noFill/>
          <a:ln w="9525">
            <a:noFill/>
            <a:miter lim="800000"/>
            <a:headEnd/>
            <a:tailEnd/>
          </a:ln>
        </p:spPr>
      </p:pic>
      <p:grpSp>
        <p:nvGrpSpPr>
          <p:cNvPr id="3" name="Gruppieren 32"/>
          <p:cNvGrpSpPr>
            <a:grpSpLocks/>
          </p:cNvGrpSpPr>
          <p:nvPr/>
        </p:nvGrpSpPr>
        <p:grpSpPr bwMode="auto">
          <a:xfrm>
            <a:off x="6429375" y="2357438"/>
            <a:ext cx="1785938" cy="425450"/>
            <a:chOff x="6429388" y="2357430"/>
            <a:chExt cx="1785950" cy="424792"/>
          </a:xfrm>
        </p:grpSpPr>
        <p:sp>
          <p:nvSpPr>
            <p:cNvPr id="31" name="Abgerundetes Rechteck 30"/>
            <p:cNvSpPr/>
            <p:nvPr/>
          </p:nvSpPr>
          <p:spPr bwMode="auto">
            <a:xfrm>
              <a:off x="6429388" y="2361266"/>
              <a:ext cx="1785950" cy="420956"/>
            </a:xfrm>
            <a:prstGeom prst="roundRect">
              <a:avLst/>
            </a:prstGeom>
            <a:solidFill>
              <a:schemeClr val="accent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36000" tIns="36000" rIns="36000" bIns="36000" anchor="ctr">
              <a:spAutoFit/>
            </a:bodyPr>
            <a:lstStyle/>
            <a:p>
              <a:pPr>
                <a:defRPr/>
              </a:pPr>
              <a:endParaRPr lang="de-DE"/>
            </a:p>
          </p:txBody>
        </p:sp>
        <p:sp>
          <p:nvSpPr>
            <p:cNvPr id="32" name="Textfeld 31"/>
            <p:cNvSpPr txBox="1"/>
            <p:nvPr/>
          </p:nvSpPr>
          <p:spPr>
            <a:xfrm>
              <a:off x="6715140" y="2357430"/>
              <a:ext cx="1214446" cy="400110"/>
            </a:xfrm>
            <a:prstGeom prst="rect">
              <a:avLst/>
            </a:prstGeom>
            <a:noFill/>
          </p:spPr>
          <p:txBody>
            <a:bodyPr>
              <a:spAutoFit/>
            </a:bodyPr>
            <a:lstStyle/>
            <a:p>
              <a:pPr>
                <a:defRPr/>
              </a:pPr>
              <a:r>
                <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A-Bank</a:t>
              </a:r>
            </a:p>
          </p:txBody>
        </p:sp>
      </p:grpSp>
      <p:sp>
        <p:nvSpPr>
          <p:cNvPr id="8211" name="Rechteck 33"/>
          <p:cNvSpPr>
            <a:spLocks noChangeArrowheads="1"/>
          </p:cNvSpPr>
          <p:nvPr/>
        </p:nvSpPr>
        <p:spPr bwMode="auto">
          <a:xfrm>
            <a:off x="4294188" y="3754438"/>
            <a:ext cx="4572000" cy="584200"/>
          </a:xfrm>
          <a:prstGeom prst="rect">
            <a:avLst/>
          </a:prstGeom>
          <a:noFill/>
          <a:ln w="9525">
            <a:noFill/>
            <a:miter lim="800000"/>
            <a:headEnd/>
            <a:tailEnd/>
          </a:ln>
        </p:spPr>
        <p:txBody>
          <a:bodyPr>
            <a:spAutoFit/>
          </a:bodyPr>
          <a:lstStyle/>
          <a:p>
            <a:r>
              <a:rPr lang="de-DE" sz="1600" dirty="0">
                <a:solidFill>
                  <a:srgbClr val="333333"/>
                </a:solidFill>
              </a:rPr>
              <a:t>Illustration </a:t>
            </a:r>
            <a:r>
              <a:rPr lang="de-DE" sz="1600" dirty="0" err="1">
                <a:solidFill>
                  <a:srgbClr val="333333"/>
                </a:solidFill>
              </a:rPr>
              <a:t>of</a:t>
            </a:r>
            <a:r>
              <a:rPr lang="de-DE" sz="1600" dirty="0">
                <a:solidFill>
                  <a:srgbClr val="333333"/>
                </a:solidFill>
              </a:rPr>
              <a:t> all </a:t>
            </a:r>
            <a:r>
              <a:rPr lang="de-DE" sz="1600" b="1" dirty="0" err="1">
                <a:solidFill>
                  <a:srgbClr val="333333"/>
                </a:solidFill>
              </a:rPr>
              <a:t>deposit</a:t>
            </a:r>
            <a:r>
              <a:rPr lang="de-DE" sz="1600" b="1" dirty="0">
                <a:solidFill>
                  <a:srgbClr val="333333"/>
                </a:solidFill>
              </a:rPr>
              <a:t> </a:t>
            </a:r>
            <a:r>
              <a:rPr lang="de-DE" sz="1600" b="1" dirty="0" err="1">
                <a:solidFill>
                  <a:srgbClr val="333333"/>
                </a:solidFill>
              </a:rPr>
              <a:t>product</a:t>
            </a:r>
            <a:r>
              <a:rPr lang="de-DE" sz="1600" b="1" dirty="0">
                <a:solidFill>
                  <a:srgbClr val="333333"/>
                </a:solidFill>
              </a:rPr>
              <a:t> </a:t>
            </a:r>
            <a:r>
              <a:rPr lang="de-DE" sz="1600" b="1" dirty="0" err="1">
                <a:solidFill>
                  <a:srgbClr val="333333"/>
                </a:solidFill>
              </a:rPr>
              <a:t>types</a:t>
            </a:r>
            <a:endParaRPr lang="de-DE" sz="1600" dirty="0">
              <a:solidFill>
                <a:srgbClr val="333333"/>
              </a:solidFill>
            </a:endParaRPr>
          </a:p>
          <a:p>
            <a:pPr>
              <a:spcBef>
                <a:spcPct val="0"/>
              </a:spcBef>
            </a:pPr>
            <a:r>
              <a:rPr lang="de-DE" sz="1600" dirty="0">
                <a:solidFill>
                  <a:srgbClr val="333333"/>
                </a:solidFill>
              </a:rPr>
              <a:t>A-Bank </a:t>
            </a:r>
            <a:r>
              <a:rPr lang="de-DE" sz="1600" dirty="0" err="1">
                <a:solidFill>
                  <a:srgbClr val="333333"/>
                </a:solidFill>
              </a:rPr>
              <a:t>has</a:t>
            </a:r>
            <a:r>
              <a:rPr lang="de-DE" sz="1600" dirty="0">
                <a:solidFill>
                  <a:srgbClr val="333333"/>
                </a:solidFill>
              </a:rPr>
              <a:t> per </a:t>
            </a:r>
            <a:r>
              <a:rPr lang="de-DE" sz="1600" dirty="0" smtClean="0">
                <a:solidFill>
                  <a:srgbClr val="333333"/>
                </a:solidFill>
              </a:rPr>
              <a:t>D-Day </a:t>
            </a:r>
            <a:r>
              <a:rPr lang="de-DE" sz="1600" dirty="0">
                <a:solidFill>
                  <a:srgbClr val="333333"/>
                </a:solidFill>
              </a:rPr>
              <a:t>18th March 2013</a:t>
            </a:r>
            <a:endParaRPr lang="de-DE" sz="1600" b="1" dirty="0">
              <a:solidFill>
                <a:srgbClr val="333333"/>
              </a:solidFill>
            </a:endParaRPr>
          </a:p>
        </p:txBody>
      </p:sp>
      <p:sp>
        <p:nvSpPr>
          <p:cNvPr id="8212" name="Rechteck 34"/>
          <p:cNvSpPr>
            <a:spLocks noChangeArrowheads="1"/>
          </p:cNvSpPr>
          <p:nvPr/>
        </p:nvSpPr>
        <p:spPr bwMode="auto">
          <a:xfrm>
            <a:off x="4286250" y="4357688"/>
            <a:ext cx="4572000" cy="830262"/>
          </a:xfrm>
          <a:prstGeom prst="rect">
            <a:avLst/>
          </a:prstGeom>
          <a:noFill/>
          <a:ln w="9525">
            <a:noFill/>
            <a:miter lim="800000"/>
            <a:headEnd/>
            <a:tailEnd/>
          </a:ln>
        </p:spPr>
        <p:txBody>
          <a:bodyPr>
            <a:spAutoFit/>
          </a:bodyPr>
          <a:lstStyle/>
          <a:p>
            <a:r>
              <a:rPr lang="de-DE" sz="1600" dirty="0" err="1">
                <a:solidFill>
                  <a:srgbClr val="333333"/>
                </a:solidFill>
              </a:rPr>
              <a:t>Overview</a:t>
            </a:r>
            <a:r>
              <a:rPr lang="de-DE" sz="1600" dirty="0">
                <a:solidFill>
                  <a:srgbClr val="333333"/>
                </a:solidFill>
              </a:rPr>
              <a:t> </a:t>
            </a:r>
            <a:r>
              <a:rPr lang="de-DE" sz="1600" dirty="0" err="1">
                <a:solidFill>
                  <a:srgbClr val="333333"/>
                </a:solidFill>
              </a:rPr>
              <a:t>about</a:t>
            </a:r>
            <a:r>
              <a:rPr lang="de-DE" sz="1600" dirty="0">
                <a:solidFill>
                  <a:srgbClr val="333333"/>
                </a:solidFill>
              </a:rPr>
              <a:t> </a:t>
            </a:r>
            <a:r>
              <a:rPr lang="de-DE" sz="1600" dirty="0" err="1">
                <a:solidFill>
                  <a:srgbClr val="333333"/>
                </a:solidFill>
              </a:rPr>
              <a:t>and</a:t>
            </a:r>
            <a:r>
              <a:rPr lang="de-DE" sz="1600" dirty="0">
                <a:solidFill>
                  <a:srgbClr val="333333"/>
                </a:solidFill>
              </a:rPr>
              <a:t> </a:t>
            </a:r>
            <a:r>
              <a:rPr lang="de-DE" sz="1600" dirty="0" err="1">
                <a:solidFill>
                  <a:srgbClr val="333333"/>
                </a:solidFill>
              </a:rPr>
              <a:t>granted</a:t>
            </a:r>
            <a:r>
              <a:rPr lang="de-DE" sz="1600" dirty="0">
                <a:solidFill>
                  <a:srgbClr val="333333"/>
                </a:solidFill>
              </a:rPr>
              <a:t> </a:t>
            </a:r>
            <a:r>
              <a:rPr lang="de-DE" sz="1600" dirty="0" err="1">
                <a:solidFill>
                  <a:srgbClr val="333333"/>
                </a:solidFill>
              </a:rPr>
              <a:t>access</a:t>
            </a:r>
            <a:r>
              <a:rPr lang="de-DE" sz="1600" dirty="0">
                <a:solidFill>
                  <a:srgbClr val="333333"/>
                </a:solidFill>
              </a:rPr>
              <a:t> </a:t>
            </a:r>
            <a:r>
              <a:rPr lang="de-DE" sz="1600" dirty="0" err="1">
                <a:solidFill>
                  <a:srgbClr val="333333"/>
                </a:solidFill>
              </a:rPr>
              <a:t>to</a:t>
            </a:r>
            <a:r>
              <a:rPr lang="de-DE" sz="1600" dirty="0">
                <a:solidFill>
                  <a:srgbClr val="333333"/>
                </a:solidFill>
              </a:rPr>
              <a:t> all </a:t>
            </a:r>
            <a:r>
              <a:rPr lang="de-DE" sz="1600" b="1" dirty="0" err="1">
                <a:solidFill>
                  <a:srgbClr val="333333"/>
                </a:solidFill>
              </a:rPr>
              <a:t>blockage</a:t>
            </a:r>
            <a:r>
              <a:rPr lang="de-DE" sz="1600" b="1" dirty="0">
                <a:solidFill>
                  <a:srgbClr val="333333"/>
                </a:solidFill>
              </a:rPr>
              <a:t> </a:t>
            </a:r>
            <a:r>
              <a:rPr lang="de-DE" sz="1600" b="1" dirty="0" err="1">
                <a:solidFill>
                  <a:srgbClr val="333333"/>
                </a:solidFill>
              </a:rPr>
              <a:t>codes</a:t>
            </a:r>
            <a:r>
              <a:rPr lang="de-DE" sz="1600" dirty="0">
                <a:solidFill>
                  <a:srgbClr val="333333"/>
                </a:solidFill>
              </a:rPr>
              <a:t> A-Bank </a:t>
            </a:r>
            <a:r>
              <a:rPr lang="de-DE" sz="1600" dirty="0" err="1">
                <a:solidFill>
                  <a:srgbClr val="333333"/>
                </a:solidFill>
              </a:rPr>
              <a:t>has</a:t>
            </a:r>
            <a:r>
              <a:rPr lang="de-DE" sz="1600" dirty="0">
                <a:solidFill>
                  <a:srgbClr val="333333"/>
                </a:solidFill>
              </a:rPr>
              <a:t> in </a:t>
            </a:r>
            <a:r>
              <a:rPr lang="de-DE" sz="1600" dirty="0" err="1">
                <a:solidFill>
                  <a:srgbClr val="333333"/>
                </a:solidFill>
              </a:rPr>
              <a:t>his</a:t>
            </a:r>
            <a:r>
              <a:rPr lang="de-DE" sz="1600" dirty="0">
                <a:solidFill>
                  <a:srgbClr val="333333"/>
                </a:solidFill>
              </a:rPr>
              <a:t> </a:t>
            </a:r>
            <a:r>
              <a:rPr lang="de-DE" sz="1600" dirty="0" err="1">
                <a:solidFill>
                  <a:srgbClr val="333333"/>
                </a:solidFill>
              </a:rPr>
              <a:t>main</a:t>
            </a:r>
            <a:r>
              <a:rPr lang="de-DE" sz="1600" dirty="0">
                <a:solidFill>
                  <a:srgbClr val="333333"/>
                </a:solidFill>
              </a:rPr>
              <a:t> </a:t>
            </a:r>
            <a:r>
              <a:rPr lang="de-DE" sz="1600" dirty="0" smtClean="0">
                <a:solidFill>
                  <a:srgbClr val="333333"/>
                </a:solidFill>
              </a:rPr>
              <a:t>IT-</a:t>
            </a:r>
            <a:r>
              <a:rPr lang="de-DE" sz="1600" dirty="0" err="1">
                <a:solidFill>
                  <a:srgbClr val="333333"/>
                </a:solidFill>
              </a:rPr>
              <a:t>a</a:t>
            </a:r>
            <a:r>
              <a:rPr lang="de-DE" sz="1600" dirty="0" err="1" smtClean="0">
                <a:solidFill>
                  <a:srgbClr val="333333"/>
                </a:solidFill>
              </a:rPr>
              <a:t>pplication</a:t>
            </a:r>
            <a:r>
              <a:rPr lang="de-DE" sz="1600" dirty="0">
                <a:solidFill>
                  <a:srgbClr val="333333"/>
                </a:solidFill>
              </a:rPr>
              <a:t>, </a:t>
            </a:r>
            <a:r>
              <a:rPr lang="de-DE" sz="1600" dirty="0" err="1">
                <a:solidFill>
                  <a:srgbClr val="333333"/>
                </a:solidFill>
              </a:rPr>
              <a:t>using</a:t>
            </a:r>
            <a:r>
              <a:rPr lang="de-DE" sz="1600" dirty="0">
                <a:solidFill>
                  <a:srgbClr val="333333"/>
                </a:solidFill>
              </a:rPr>
              <a:t> </a:t>
            </a:r>
            <a:r>
              <a:rPr lang="de-DE" sz="1600" dirty="0" err="1">
                <a:solidFill>
                  <a:srgbClr val="333333"/>
                </a:solidFill>
              </a:rPr>
              <a:t>to</a:t>
            </a:r>
            <a:r>
              <a:rPr lang="de-DE" sz="1600" dirty="0">
                <a:solidFill>
                  <a:srgbClr val="333333"/>
                </a:solidFill>
              </a:rPr>
              <a:t> </a:t>
            </a:r>
            <a:r>
              <a:rPr lang="de-DE" sz="1600" dirty="0" err="1">
                <a:solidFill>
                  <a:srgbClr val="333333"/>
                </a:solidFill>
              </a:rPr>
              <a:t>admin</a:t>
            </a:r>
            <a:r>
              <a:rPr lang="de-DE" sz="1600" dirty="0">
                <a:solidFill>
                  <a:srgbClr val="333333"/>
                </a:solidFill>
              </a:rPr>
              <a:t> </a:t>
            </a:r>
            <a:r>
              <a:rPr lang="de-DE" sz="1600" dirty="0" err="1">
                <a:solidFill>
                  <a:srgbClr val="333333"/>
                </a:solidFill>
              </a:rPr>
              <a:t>deposit</a:t>
            </a:r>
            <a:r>
              <a:rPr lang="de-DE" sz="1600" dirty="0">
                <a:solidFill>
                  <a:srgbClr val="333333"/>
                </a:solidFill>
              </a:rPr>
              <a:t> </a:t>
            </a:r>
            <a:r>
              <a:rPr lang="de-DE" sz="1600" dirty="0" err="1">
                <a:solidFill>
                  <a:srgbClr val="333333"/>
                </a:solidFill>
              </a:rPr>
              <a:t>products</a:t>
            </a:r>
            <a:endParaRPr lang="de-DE" sz="1600" dirty="0">
              <a:solidFill>
                <a:srgbClr val="333333"/>
              </a:solidFill>
            </a:endParaRPr>
          </a:p>
        </p:txBody>
      </p:sp>
      <p:sp>
        <p:nvSpPr>
          <p:cNvPr id="8213" name="Rechteck 35"/>
          <p:cNvSpPr>
            <a:spLocks noChangeArrowheads="1"/>
          </p:cNvSpPr>
          <p:nvPr/>
        </p:nvSpPr>
        <p:spPr bwMode="auto">
          <a:xfrm>
            <a:off x="4286250" y="5143500"/>
            <a:ext cx="4572000" cy="830263"/>
          </a:xfrm>
          <a:prstGeom prst="rect">
            <a:avLst/>
          </a:prstGeom>
          <a:noFill/>
          <a:ln w="9525">
            <a:noFill/>
            <a:miter lim="800000"/>
            <a:headEnd/>
            <a:tailEnd/>
          </a:ln>
        </p:spPr>
        <p:txBody>
          <a:bodyPr>
            <a:spAutoFit/>
          </a:bodyPr>
          <a:lstStyle/>
          <a:p>
            <a:r>
              <a:rPr lang="de-DE" sz="1600" b="1" dirty="0" smtClean="0">
                <a:solidFill>
                  <a:srgbClr val="333333"/>
                </a:solidFill>
              </a:rPr>
              <a:t>IT-</a:t>
            </a:r>
            <a:r>
              <a:rPr lang="de-DE" sz="1600" b="1" dirty="0" err="1" smtClean="0">
                <a:solidFill>
                  <a:srgbClr val="333333"/>
                </a:solidFill>
              </a:rPr>
              <a:t>desk</a:t>
            </a:r>
            <a:r>
              <a:rPr lang="de-DE" sz="1600" b="1" dirty="0" smtClean="0">
                <a:solidFill>
                  <a:srgbClr val="333333"/>
                </a:solidFill>
              </a:rPr>
              <a:t> </a:t>
            </a:r>
            <a:r>
              <a:rPr lang="de-DE" sz="1600" b="1" dirty="0" err="1">
                <a:solidFill>
                  <a:srgbClr val="333333"/>
                </a:solidFill>
              </a:rPr>
              <a:t>during</a:t>
            </a:r>
            <a:r>
              <a:rPr lang="de-DE" sz="1600" b="1" dirty="0">
                <a:solidFill>
                  <a:srgbClr val="333333"/>
                </a:solidFill>
              </a:rPr>
              <a:t> </a:t>
            </a:r>
            <a:r>
              <a:rPr lang="de-DE" sz="1600" b="1" dirty="0" err="1" smtClean="0">
                <a:solidFill>
                  <a:srgbClr val="333333"/>
                </a:solidFill>
              </a:rPr>
              <a:t>auditing</a:t>
            </a:r>
            <a:r>
              <a:rPr lang="de-DE" sz="1600" dirty="0" smtClean="0">
                <a:solidFill>
                  <a:srgbClr val="333333"/>
                </a:solidFill>
              </a:rPr>
              <a:t> </a:t>
            </a:r>
            <a:r>
              <a:rPr lang="de-DE" sz="1600" dirty="0">
                <a:solidFill>
                  <a:srgbClr val="333333"/>
                </a:solidFill>
              </a:rPr>
              <a:t>incl. </a:t>
            </a:r>
            <a:r>
              <a:rPr lang="de-DE" sz="1600" dirty="0" err="1">
                <a:solidFill>
                  <a:srgbClr val="333333"/>
                </a:solidFill>
              </a:rPr>
              <a:t>r</a:t>
            </a:r>
            <a:r>
              <a:rPr lang="de-DE" sz="1600" dirty="0" err="1" smtClean="0">
                <a:solidFill>
                  <a:srgbClr val="333333"/>
                </a:solidFill>
              </a:rPr>
              <a:t>ight</a:t>
            </a:r>
            <a:r>
              <a:rPr lang="de-DE" sz="1600" dirty="0" smtClean="0">
                <a:solidFill>
                  <a:srgbClr val="333333"/>
                </a:solidFill>
              </a:rPr>
              <a:t> </a:t>
            </a:r>
            <a:r>
              <a:rPr lang="de-DE" sz="1600" dirty="0" err="1">
                <a:solidFill>
                  <a:srgbClr val="333333"/>
                </a:solidFill>
              </a:rPr>
              <a:t>to</a:t>
            </a:r>
            <a:r>
              <a:rPr lang="de-DE" sz="1600" dirty="0">
                <a:solidFill>
                  <a:srgbClr val="333333"/>
                </a:solidFill>
              </a:rPr>
              <a:t> </a:t>
            </a:r>
            <a:r>
              <a:rPr lang="de-DE" sz="1600" dirty="0" err="1">
                <a:solidFill>
                  <a:srgbClr val="333333"/>
                </a:solidFill>
              </a:rPr>
              <a:t>get</a:t>
            </a:r>
            <a:r>
              <a:rPr lang="de-DE" sz="1600" dirty="0">
                <a:solidFill>
                  <a:srgbClr val="333333"/>
                </a:solidFill>
              </a:rPr>
              <a:t> </a:t>
            </a:r>
            <a:r>
              <a:rPr lang="de-DE" sz="1600" dirty="0" err="1">
                <a:solidFill>
                  <a:srgbClr val="333333"/>
                </a:solidFill>
              </a:rPr>
              <a:t>i</a:t>
            </a:r>
            <a:r>
              <a:rPr lang="de-DE" sz="1600" dirty="0" err="1" smtClean="0">
                <a:solidFill>
                  <a:srgbClr val="333333"/>
                </a:solidFill>
              </a:rPr>
              <a:t>nformations</a:t>
            </a:r>
            <a:r>
              <a:rPr lang="de-DE" sz="1600" dirty="0" smtClean="0">
                <a:solidFill>
                  <a:srgbClr val="333333"/>
                </a:solidFill>
              </a:rPr>
              <a:t> </a:t>
            </a:r>
            <a:r>
              <a:rPr lang="de-DE" sz="1600" dirty="0" err="1">
                <a:solidFill>
                  <a:srgbClr val="333333"/>
                </a:solidFill>
              </a:rPr>
              <a:t>about</a:t>
            </a:r>
            <a:r>
              <a:rPr lang="de-DE" sz="1600" dirty="0">
                <a:solidFill>
                  <a:srgbClr val="333333"/>
                </a:solidFill>
              </a:rPr>
              <a:t> </a:t>
            </a:r>
            <a:r>
              <a:rPr lang="de-DE" sz="1600" dirty="0" err="1" smtClean="0">
                <a:solidFill>
                  <a:srgbClr val="333333"/>
                </a:solidFill>
              </a:rPr>
              <a:t>clients</a:t>
            </a:r>
            <a:r>
              <a:rPr lang="de-DE" sz="1600" dirty="0">
                <a:solidFill>
                  <a:srgbClr val="333333"/>
                </a:solidFill>
              </a:rPr>
              <a:t>, </a:t>
            </a:r>
            <a:r>
              <a:rPr lang="de-DE" sz="1600" dirty="0" err="1" smtClean="0">
                <a:solidFill>
                  <a:srgbClr val="333333"/>
                </a:solidFill>
              </a:rPr>
              <a:t>accounts</a:t>
            </a:r>
            <a:r>
              <a:rPr lang="de-DE" sz="1600" dirty="0" smtClean="0">
                <a:solidFill>
                  <a:srgbClr val="333333"/>
                </a:solidFill>
              </a:rPr>
              <a:t> </a:t>
            </a:r>
            <a:r>
              <a:rPr lang="de-DE" sz="1600" dirty="0" err="1">
                <a:solidFill>
                  <a:srgbClr val="333333"/>
                </a:solidFill>
              </a:rPr>
              <a:t>and</a:t>
            </a:r>
            <a:r>
              <a:rPr lang="de-DE" sz="1600" dirty="0">
                <a:solidFill>
                  <a:srgbClr val="333333"/>
                </a:solidFill>
              </a:rPr>
              <a:t> </a:t>
            </a:r>
            <a:r>
              <a:rPr lang="de-DE" sz="1600" dirty="0" err="1">
                <a:solidFill>
                  <a:srgbClr val="333333"/>
                </a:solidFill>
              </a:rPr>
              <a:t>transactions</a:t>
            </a:r>
            <a:endParaRPr lang="de-DE" sz="1600" dirty="0">
              <a:solidFill>
                <a:srgbClr val="333333"/>
              </a:solidFill>
            </a:endParaRPr>
          </a:p>
        </p:txBody>
      </p:sp>
      <p:sp>
        <p:nvSpPr>
          <p:cNvPr id="8214" name="Rechteck 36"/>
          <p:cNvSpPr>
            <a:spLocks noChangeArrowheads="1"/>
          </p:cNvSpPr>
          <p:nvPr/>
        </p:nvSpPr>
        <p:spPr bwMode="auto">
          <a:xfrm>
            <a:off x="4294188" y="5894388"/>
            <a:ext cx="4572000" cy="584200"/>
          </a:xfrm>
          <a:prstGeom prst="rect">
            <a:avLst/>
          </a:prstGeom>
          <a:noFill/>
          <a:ln w="9525">
            <a:noFill/>
            <a:miter lim="800000"/>
            <a:headEnd/>
            <a:tailEnd/>
          </a:ln>
        </p:spPr>
        <p:txBody>
          <a:bodyPr>
            <a:spAutoFit/>
          </a:bodyPr>
          <a:lstStyle/>
          <a:p>
            <a:r>
              <a:rPr lang="de-DE" sz="1600" dirty="0">
                <a:solidFill>
                  <a:srgbClr val="333333"/>
                </a:solidFill>
              </a:rPr>
              <a:t>Access </a:t>
            </a:r>
            <a:r>
              <a:rPr lang="de-DE" sz="1600" dirty="0" err="1">
                <a:solidFill>
                  <a:srgbClr val="333333"/>
                </a:solidFill>
              </a:rPr>
              <a:t>to</a:t>
            </a:r>
            <a:r>
              <a:rPr lang="de-DE" sz="1600" dirty="0">
                <a:solidFill>
                  <a:srgbClr val="333333"/>
                </a:solidFill>
              </a:rPr>
              <a:t> </a:t>
            </a:r>
            <a:r>
              <a:rPr lang="de-DE" sz="1600" b="1" dirty="0" err="1" smtClean="0">
                <a:solidFill>
                  <a:srgbClr val="333333"/>
                </a:solidFill>
              </a:rPr>
              <a:t>customer</a:t>
            </a:r>
            <a:r>
              <a:rPr lang="de-DE" sz="1600" b="1" dirty="0" smtClean="0">
                <a:solidFill>
                  <a:srgbClr val="333333"/>
                </a:solidFill>
              </a:rPr>
              <a:t> </a:t>
            </a:r>
            <a:r>
              <a:rPr lang="de-DE" sz="1600" b="1" dirty="0" err="1" smtClean="0">
                <a:solidFill>
                  <a:srgbClr val="333333"/>
                </a:solidFill>
              </a:rPr>
              <a:t>contract</a:t>
            </a:r>
            <a:r>
              <a:rPr lang="de-DE" sz="1600" b="1" dirty="0" smtClean="0">
                <a:solidFill>
                  <a:srgbClr val="333333"/>
                </a:solidFill>
              </a:rPr>
              <a:t> </a:t>
            </a:r>
            <a:r>
              <a:rPr lang="de-DE" sz="1600" b="1" dirty="0" err="1" smtClean="0">
                <a:solidFill>
                  <a:srgbClr val="333333"/>
                </a:solidFill>
              </a:rPr>
              <a:t>documents</a:t>
            </a:r>
            <a:endParaRPr lang="de-DE" sz="1600" b="1" dirty="0">
              <a:solidFill>
                <a:srgbClr val="333333"/>
              </a:solidFill>
            </a:endParaRPr>
          </a:p>
          <a:p>
            <a:pPr>
              <a:spcBef>
                <a:spcPct val="0"/>
              </a:spcBef>
            </a:pPr>
            <a:r>
              <a:rPr lang="de-DE" sz="1600" dirty="0" err="1">
                <a:solidFill>
                  <a:srgbClr val="333333"/>
                </a:solidFill>
              </a:rPr>
              <a:t>for</a:t>
            </a:r>
            <a:r>
              <a:rPr lang="de-DE" sz="1600" dirty="0">
                <a:solidFill>
                  <a:srgbClr val="333333"/>
                </a:solidFill>
              </a:rPr>
              <a:t> relevant </a:t>
            </a:r>
            <a:r>
              <a:rPr lang="de-DE" sz="1600" dirty="0" err="1" smtClean="0">
                <a:solidFill>
                  <a:srgbClr val="333333"/>
                </a:solidFill>
              </a:rPr>
              <a:t>clients</a:t>
            </a:r>
            <a:endParaRPr lang="de-DE" sz="1600" dirty="0">
              <a:solidFill>
                <a:srgbClr val="333333"/>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bgerundetes Rechteck 61"/>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2" name="Gruppieren 138"/>
          <p:cNvGrpSpPr>
            <a:grpSpLocks/>
          </p:cNvGrpSpPr>
          <p:nvPr/>
        </p:nvGrpSpPr>
        <p:grpSpPr bwMode="auto">
          <a:xfrm>
            <a:off x="3429000" y="2428875"/>
            <a:ext cx="4968875" cy="3816350"/>
            <a:chOff x="3366082" y="2204864"/>
            <a:chExt cx="4968552" cy="3816424"/>
          </a:xfrm>
        </p:grpSpPr>
        <p:grpSp>
          <p:nvGrpSpPr>
            <p:cNvPr id="3" name="Gruppieren 79"/>
            <p:cNvGrpSpPr>
              <a:grpSpLocks/>
            </p:cNvGrpSpPr>
            <p:nvPr/>
          </p:nvGrpSpPr>
          <p:grpSpPr bwMode="auto">
            <a:xfrm>
              <a:off x="3366082" y="2204864"/>
              <a:ext cx="4968552" cy="3816424"/>
              <a:chOff x="2087292" y="2204864"/>
              <a:chExt cx="4968552" cy="3816424"/>
            </a:xfrm>
          </p:grpSpPr>
          <p:sp>
            <p:nvSpPr>
              <p:cNvPr id="11283" name="Rechteck 43"/>
              <p:cNvSpPr>
                <a:spLocks noChangeArrowheads="1"/>
              </p:cNvSpPr>
              <p:nvPr/>
            </p:nvSpPr>
            <p:spPr bwMode="auto">
              <a:xfrm>
                <a:off x="2087292" y="2204864"/>
                <a:ext cx="4968552"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4" name="Gruppieren 81"/>
              <p:cNvGrpSpPr>
                <a:grpSpLocks/>
              </p:cNvGrpSpPr>
              <p:nvPr/>
            </p:nvGrpSpPr>
            <p:grpSpPr bwMode="auto">
              <a:xfrm>
                <a:off x="2492733" y="2375775"/>
                <a:ext cx="4183239" cy="1512000"/>
                <a:chOff x="3519063" y="2375775"/>
                <a:chExt cx="4183239" cy="1512000"/>
              </a:xfrm>
            </p:grpSpPr>
            <p:sp>
              <p:nvSpPr>
                <p:cNvPr id="11292" name="Ellipse 52"/>
                <p:cNvSpPr>
                  <a:spLocks noChangeArrowheads="1"/>
                </p:cNvSpPr>
                <p:nvPr/>
              </p:nvSpPr>
              <p:spPr bwMode="auto">
                <a:xfrm>
                  <a:off x="3519063" y="2375775"/>
                  <a:ext cx="4104456" cy="1512000"/>
                </a:xfrm>
                <a:prstGeom prst="ellipse">
                  <a:avLst/>
                </a:prstGeom>
                <a:solidFill>
                  <a:srgbClr val="666666"/>
                </a:solidFill>
                <a:ln w="9525" algn="ctr">
                  <a:solidFill>
                    <a:schemeClr val="tx2"/>
                  </a:solidFill>
                  <a:round/>
                  <a:headEnd/>
                  <a:tailEnd/>
                </a:ln>
              </p:spPr>
              <p:txBody>
                <a:bodyPr lIns="36000" tIns="36000" rIns="36000" bIns="36000" anchor="ctr">
                  <a:spAutoFit/>
                </a:bodyPr>
                <a:lstStyle/>
                <a:p>
                  <a:endParaRPr lang="de-DE"/>
                </a:p>
              </p:txBody>
            </p:sp>
            <p:sp>
              <p:nvSpPr>
                <p:cNvPr id="11293" name="Textfeld 53"/>
                <p:cNvSpPr txBox="1">
                  <a:spLocks noChangeArrowheads="1"/>
                </p:cNvSpPr>
                <p:nvPr/>
              </p:nvSpPr>
              <p:spPr bwMode="auto">
                <a:xfrm>
                  <a:off x="3970815" y="2713685"/>
                  <a:ext cx="2457526" cy="277004"/>
                </a:xfrm>
                <a:prstGeom prst="rect">
                  <a:avLst/>
                </a:prstGeom>
                <a:noFill/>
                <a:ln w="9525">
                  <a:noFill/>
                  <a:miter lim="800000"/>
                  <a:headEnd/>
                  <a:tailEnd/>
                </a:ln>
              </p:spPr>
              <p:txBody>
                <a:bodyPr>
                  <a:spAutoFit/>
                </a:bodyPr>
                <a:lstStyle/>
                <a:p>
                  <a:r>
                    <a:rPr lang="de-DE" sz="1200" b="1">
                      <a:solidFill>
                        <a:schemeClr val="bg2"/>
                      </a:solidFill>
                    </a:rPr>
                    <a:t>Liability against customers</a:t>
                  </a:r>
                  <a:endParaRPr lang="de-DE" sz="1100">
                    <a:solidFill>
                      <a:schemeClr val="bg2"/>
                    </a:solidFill>
                  </a:endParaRPr>
                </a:p>
              </p:txBody>
            </p:sp>
            <p:sp>
              <p:nvSpPr>
                <p:cNvPr id="11294" name="Textfeld 54"/>
                <p:cNvSpPr txBox="1">
                  <a:spLocks noChangeArrowheads="1"/>
                </p:cNvSpPr>
                <p:nvPr/>
              </p:nvSpPr>
              <p:spPr bwMode="auto">
                <a:xfrm>
                  <a:off x="4452459" y="3428079"/>
                  <a:ext cx="2304256" cy="277004"/>
                </a:xfrm>
                <a:prstGeom prst="rect">
                  <a:avLst/>
                </a:prstGeom>
                <a:noFill/>
                <a:ln w="9525">
                  <a:noFill/>
                  <a:miter lim="800000"/>
                  <a:headEnd/>
                  <a:tailEnd/>
                </a:ln>
              </p:spPr>
              <p:txBody>
                <a:bodyPr>
                  <a:spAutoFit/>
                </a:bodyPr>
                <a:lstStyle/>
                <a:p>
                  <a:r>
                    <a:rPr lang="de-DE" sz="1200" b="1">
                      <a:solidFill>
                        <a:schemeClr val="bg2"/>
                      </a:solidFill>
                    </a:rPr>
                    <a:t>Contingent liabilty</a:t>
                  </a:r>
                  <a:endParaRPr lang="de-DE" sz="1100">
                    <a:solidFill>
                      <a:schemeClr val="bg2"/>
                    </a:solidFill>
                  </a:endParaRPr>
                </a:p>
              </p:txBody>
            </p:sp>
            <p:sp>
              <p:nvSpPr>
                <p:cNvPr id="11295" name="Textfeld 55"/>
                <p:cNvSpPr txBox="1">
                  <a:spLocks noChangeArrowheads="1"/>
                </p:cNvSpPr>
                <p:nvPr/>
              </p:nvSpPr>
              <p:spPr bwMode="auto">
                <a:xfrm>
                  <a:off x="5613782" y="2999443"/>
                  <a:ext cx="2088520" cy="277004"/>
                </a:xfrm>
                <a:prstGeom prst="rect">
                  <a:avLst/>
                </a:prstGeom>
                <a:noFill/>
                <a:ln w="9525">
                  <a:noFill/>
                  <a:miter lim="800000"/>
                  <a:headEnd/>
                  <a:tailEnd/>
                </a:ln>
              </p:spPr>
              <p:txBody>
                <a:bodyPr>
                  <a:spAutoFit/>
                </a:bodyPr>
                <a:lstStyle/>
                <a:p>
                  <a:r>
                    <a:rPr lang="de-DE" sz="1200" b="1">
                      <a:solidFill>
                        <a:schemeClr val="bg2"/>
                      </a:solidFill>
                    </a:rPr>
                    <a:t>Loans against customers</a:t>
                  </a:r>
                  <a:endParaRPr lang="de-DE" sz="1100">
                    <a:solidFill>
                      <a:schemeClr val="bg2"/>
                    </a:solidFill>
                  </a:endParaRPr>
                </a:p>
              </p:txBody>
            </p:sp>
          </p:grpSp>
          <p:sp>
            <p:nvSpPr>
              <p:cNvPr id="11285" name="Rechteck 45"/>
              <p:cNvSpPr>
                <a:spLocks noChangeArrowheads="1"/>
              </p:cNvSpPr>
              <p:nvPr/>
            </p:nvSpPr>
            <p:spPr bwMode="auto">
              <a:xfrm>
                <a:off x="2563877" y="4373781"/>
                <a:ext cx="1008976" cy="1512000"/>
              </a:xfrm>
              <a:prstGeom prst="rect">
                <a:avLst/>
              </a:prstGeom>
              <a:solidFill>
                <a:srgbClr val="336699"/>
              </a:solidFill>
              <a:ln w="25400" algn="ctr">
                <a:solidFill>
                  <a:srgbClr val="336699"/>
                </a:solidFill>
                <a:round/>
                <a:headEnd/>
                <a:tailEnd/>
              </a:ln>
            </p:spPr>
            <p:txBody>
              <a:bodyPr lIns="36000" tIns="36000" rIns="36000" bIns="36000" anchor="ctr">
                <a:spAutoFit/>
              </a:bodyPr>
              <a:lstStyle/>
              <a:p>
                <a:endParaRPr lang="de-DE"/>
              </a:p>
            </p:txBody>
          </p:sp>
          <p:sp>
            <p:nvSpPr>
              <p:cNvPr id="11286" name="Textfeld 46"/>
              <p:cNvSpPr txBox="1">
                <a:spLocks noChangeArrowheads="1"/>
              </p:cNvSpPr>
              <p:nvPr/>
            </p:nvSpPr>
            <p:spPr bwMode="auto">
              <a:xfrm>
                <a:off x="2520204" y="4798893"/>
                <a:ext cx="1025754" cy="461674"/>
              </a:xfrm>
              <a:prstGeom prst="rect">
                <a:avLst/>
              </a:prstGeom>
              <a:noFill/>
              <a:ln w="9525">
                <a:noFill/>
                <a:miter lim="800000"/>
                <a:headEnd/>
                <a:tailEnd/>
              </a:ln>
            </p:spPr>
            <p:txBody>
              <a:bodyPr>
                <a:spAutoFit/>
              </a:bodyPr>
              <a:lstStyle/>
              <a:p>
                <a:pPr algn="ctr"/>
                <a:r>
                  <a:rPr lang="de-DE" sz="1200" b="1">
                    <a:solidFill>
                      <a:schemeClr val="bg2"/>
                    </a:solidFill>
                  </a:rPr>
                  <a:t>Non-eligible</a:t>
                </a:r>
              </a:p>
            </p:txBody>
          </p:sp>
          <p:sp>
            <p:nvSpPr>
              <p:cNvPr id="11287" name="Rechteck 47"/>
              <p:cNvSpPr>
                <a:spLocks noChangeArrowheads="1"/>
              </p:cNvSpPr>
              <p:nvPr/>
            </p:nvSpPr>
            <p:spPr bwMode="auto">
              <a:xfrm>
                <a:off x="3572853" y="4373781"/>
                <a:ext cx="3024336" cy="1512000"/>
              </a:xfrm>
              <a:prstGeom prst="rect">
                <a:avLst/>
              </a:prstGeom>
              <a:solidFill>
                <a:srgbClr val="99CCFF"/>
              </a:solidFill>
              <a:ln w="25400" algn="ctr">
                <a:solidFill>
                  <a:srgbClr val="336699"/>
                </a:solidFill>
                <a:round/>
                <a:headEnd/>
                <a:tailEnd/>
              </a:ln>
            </p:spPr>
            <p:txBody>
              <a:bodyPr lIns="36000" tIns="36000" rIns="36000" bIns="36000" anchor="ctr">
                <a:spAutoFit/>
              </a:bodyPr>
              <a:lstStyle/>
              <a:p>
                <a:endParaRPr lang="de-DE"/>
              </a:p>
            </p:txBody>
          </p:sp>
          <p:sp>
            <p:nvSpPr>
              <p:cNvPr id="11288" name="Rechteck 48"/>
              <p:cNvSpPr>
                <a:spLocks noChangeArrowheads="1"/>
              </p:cNvSpPr>
              <p:nvPr/>
            </p:nvSpPr>
            <p:spPr bwMode="auto">
              <a:xfrm>
                <a:off x="5327652" y="4428147"/>
                <a:ext cx="1215171" cy="1404000"/>
              </a:xfrm>
              <a:prstGeom prst="rect">
                <a:avLst/>
              </a:prstGeom>
              <a:solidFill>
                <a:srgbClr val="6699CC"/>
              </a:solidFill>
              <a:ln w="9525" algn="ctr">
                <a:noFill/>
                <a:round/>
                <a:headEnd/>
                <a:tailEnd/>
              </a:ln>
            </p:spPr>
            <p:txBody>
              <a:bodyPr lIns="36000" tIns="36000" rIns="36000" bIns="36000" anchor="ctr">
                <a:spAutoFit/>
              </a:bodyPr>
              <a:lstStyle/>
              <a:p>
                <a:endParaRPr lang="de-DE"/>
              </a:p>
            </p:txBody>
          </p:sp>
          <p:sp>
            <p:nvSpPr>
              <p:cNvPr id="11289" name="Textfeld 49"/>
              <p:cNvSpPr txBox="1">
                <a:spLocks noChangeArrowheads="1"/>
              </p:cNvSpPr>
              <p:nvPr/>
            </p:nvSpPr>
            <p:spPr bwMode="auto">
              <a:xfrm>
                <a:off x="4454591" y="4808185"/>
                <a:ext cx="1745834" cy="276999"/>
              </a:xfrm>
              <a:prstGeom prst="rect">
                <a:avLst/>
              </a:prstGeom>
              <a:noFill/>
              <a:ln w="9525">
                <a:noFill/>
                <a:miter lim="800000"/>
                <a:headEnd/>
                <a:tailEnd/>
              </a:ln>
            </p:spPr>
            <p:txBody>
              <a:bodyPr>
                <a:spAutoFit/>
              </a:bodyPr>
              <a:lstStyle/>
              <a:p>
                <a:pPr algn="ctr"/>
                <a:r>
                  <a:rPr lang="de-DE" sz="1200" b="1">
                    <a:solidFill>
                      <a:schemeClr val="bg2"/>
                    </a:solidFill>
                  </a:rPr>
                  <a:t>eligible</a:t>
                </a:r>
              </a:p>
            </p:txBody>
          </p:sp>
          <p:sp>
            <p:nvSpPr>
              <p:cNvPr id="11290" name="Textfeld 50"/>
              <p:cNvSpPr txBox="1">
                <a:spLocks noChangeArrowheads="1"/>
              </p:cNvSpPr>
              <p:nvPr/>
            </p:nvSpPr>
            <p:spPr bwMode="auto">
              <a:xfrm>
                <a:off x="5418166" y="5096217"/>
                <a:ext cx="953746" cy="276999"/>
              </a:xfrm>
              <a:prstGeom prst="rect">
                <a:avLst/>
              </a:prstGeom>
              <a:noFill/>
              <a:ln w="9525">
                <a:noFill/>
                <a:miter lim="800000"/>
                <a:headEnd/>
                <a:tailEnd/>
              </a:ln>
            </p:spPr>
            <p:txBody>
              <a:bodyPr>
                <a:spAutoFit/>
              </a:bodyPr>
              <a:lstStyle/>
              <a:p>
                <a:pPr algn="ctr"/>
                <a:r>
                  <a:rPr lang="de-DE" sz="1200" b="1">
                    <a:solidFill>
                      <a:schemeClr val="bg2"/>
                    </a:solidFill>
                  </a:rPr>
                  <a:t>covered</a:t>
                </a:r>
              </a:p>
            </p:txBody>
          </p:sp>
          <p:sp>
            <p:nvSpPr>
              <p:cNvPr id="11291" name="Pfeil nach unten 51"/>
              <p:cNvSpPr>
                <a:spLocks noChangeArrowheads="1"/>
              </p:cNvSpPr>
              <p:nvPr/>
            </p:nvSpPr>
            <p:spPr bwMode="auto">
              <a:xfrm>
                <a:off x="4491027" y="3959951"/>
                <a:ext cx="144016" cy="360040"/>
              </a:xfrm>
              <a:prstGeom prst="downArrow">
                <a:avLst>
                  <a:gd name="adj1" fmla="val 50000"/>
                  <a:gd name="adj2" fmla="val 50000"/>
                </a:avLst>
              </a:prstGeom>
              <a:solidFill>
                <a:srgbClr val="666666"/>
              </a:solidFill>
              <a:ln w="9525" algn="ctr">
                <a:solidFill>
                  <a:schemeClr val="tx2"/>
                </a:solidFill>
                <a:round/>
                <a:headEnd/>
                <a:tailEnd/>
              </a:ln>
            </p:spPr>
            <p:txBody>
              <a:bodyPr wrap="none" lIns="36000" tIns="36000" rIns="36000" bIns="36000" anchor="ctr">
                <a:spAutoFit/>
              </a:bodyPr>
              <a:lstStyle/>
              <a:p>
                <a:endParaRPr lang="de-DE"/>
              </a:p>
            </p:txBody>
          </p:sp>
        </p:grpSp>
        <p:sp>
          <p:nvSpPr>
            <p:cNvPr id="11282" name="Textfeld 42"/>
            <p:cNvSpPr txBox="1">
              <a:spLocks noChangeArrowheads="1"/>
            </p:cNvSpPr>
            <p:nvPr/>
          </p:nvSpPr>
          <p:spPr bwMode="auto">
            <a:xfrm>
              <a:off x="4589930" y="4446077"/>
              <a:ext cx="2520280" cy="276999"/>
            </a:xfrm>
            <a:prstGeom prst="rect">
              <a:avLst/>
            </a:prstGeom>
            <a:solidFill>
              <a:srgbClr val="333333">
                <a:alpha val="85097"/>
              </a:srgbClr>
            </a:solidFill>
            <a:ln w="9525">
              <a:noFill/>
              <a:miter lim="800000"/>
              <a:headEnd/>
              <a:tailEnd/>
            </a:ln>
          </p:spPr>
          <p:txBody>
            <a:bodyPr>
              <a:spAutoFit/>
            </a:bodyPr>
            <a:lstStyle/>
            <a:p>
              <a:pPr algn="ctr"/>
              <a:r>
                <a:rPr lang="de-DE" sz="1200" b="1">
                  <a:solidFill>
                    <a:schemeClr val="bg2"/>
                  </a:solidFill>
                </a:rPr>
                <a:t>EAEG presenter data file</a:t>
              </a:r>
            </a:p>
          </p:txBody>
        </p:sp>
      </p:grpSp>
      <p:sp>
        <p:nvSpPr>
          <p:cNvPr id="11268" name="Abgerundetes Rechteck 59"/>
          <p:cNvSpPr>
            <a:spLocks noChangeArrowheads="1"/>
          </p:cNvSpPr>
          <p:nvPr/>
        </p:nvSpPr>
        <p:spPr bwMode="auto">
          <a:xfrm>
            <a:off x="3860800" y="5726113"/>
            <a:ext cx="4140200" cy="387350"/>
          </a:xfrm>
          <a:prstGeom prst="roundRect">
            <a:avLst>
              <a:gd name="adj" fmla="val 4218"/>
            </a:avLst>
          </a:prstGeom>
          <a:solidFill>
            <a:srgbClr val="C00000">
              <a:alpha val="47842"/>
            </a:srgbClr>
          </a:solidFill>
          <a:ln w="9525" algn="ctr">
            <a:solidFill>
              <a:schemeClr val="tx2"/>
            </a:solidFill>
            <a:round/>
            <a:headEnd/>
            <a:tailEnd/>
          </a:ln>
        </p:spPr>
        <p:txBody>
          <a:bodyPr lIns="36000" tIns="36000" rIns="36000" bIns="36000" anchor="ctr">
            <a:spAutoFit/>
          </a:bodyPr>
          <a:lstStyle/>
          <a:p>
            <a:endParaRPr lang="de-DE"/>
          </a:p>
        </p:txBody>
      </p:sp>
      <p:sp>
        <p:nvSpPr>
          <p:cNvPr id="11269" name="Textfeld 60"/>
          <p:cNvSpPr txBox="1">
            <a:spLocks noChangeArrowheads="1"/>
          </p:cNvSpPr>
          <p:nvPr/>
        </p:nvSpPr>
        <p:spPr bwMode="auto">
          <a:xfrm>
            <a:off x="4546600" y="5743575"/>
            <a:ext cx="2843213" cy="400050"/>
          </a:xfrm>
          <a:prstGeom prst="rect">
            <a:avLst/>
          </a:prstGeom>
          <a:noFill/>
          <a:ln w="9525">
            <a:noFill/>
            <a:miter lim="800000"/>
            <a:headEnd/>
            <a:tailEnd/>
          </a:ln>
        </p:spPr>
        <p:txBody>
          <a:bodyPr wrap="none">
            <a:spAutoFit/>
          </a:bodyPr>
          <a:lstStyle/>
          <a:p>
            <a:pPr algn="ctr"/>
            <a:r>
              <a:rPr lang="de-DE" sz="1000" dirty="0" err="1">
                <a:solidFill>
                  <a:schemeClr val="bg2"/>
                </a:solidFill>
              </a:rPr>
              <a:t>Missing</a:t>
            </a:r>
            <a:r>
              <a:rPr lang="de-DE" sz="1000" dirty="0">
                <a:solidFill>
                  <a:schemeClr val="bg2"/>
                </a:solidFill>
              </a:rPr>
              <a:t> </a:t>
            </a:r>
            <a:r>
              <a:rPr lang="de-DE" sz="1000" dirty="0" err="1">
                <a:solidFill>
                  <a:schemeClr val="bg2"/>
                </a:solidFill>
              </a:rPr>
              <a:t>data</a:t>
            </a:r>
            <a:r>
              <a:rPr lang="de-DE" sz="1000" dirty="0">
                <a:solidFill>
                  <a:schemeClr val="bg2"/>
                </a:solidFill>
              </a:rPr>
              <a:t> </a:t>
            </a:r>
            <a:r>
              <a:rPr lang="de-DE" sz="1000" dirty="0" err="1">
                <a:solidFill>
                  <a:schemeClr val="bg2"/>
                </a:solidFill>
              </a:rPr>
              <a:t>of</a:t>
            </a:r>
            <a:r>
              <a:rPr lang="de-DE" sz="1000" dirty="0">
                <a:solidFill>
                  <a:schemeClr val="bg2"/>
                </a:solidFill>
              </a:rPr>
              <a:t> </a:t>
            </a:r>
            <a:r>
              <a:rPr lang="de-DE" sz="1000" dirty="0" err="1" smtClean="0">
                <a:solidFill>
                  <a:schemeClr val="bg2"/>
                </a:solidFill>
              </a:rPr>
              <a:t>clients</a:t>
            </a:r>
            <a:r>
              <a:rPr lang="de-DE" sz="1000" dirty="0" smtClean="0">
                <a:solidFill>
                  <a:schemeClr val="bg2"/>
                </a:solidFill>
              </a:rPr>
              <a:t> </a:t>
            </a:r>
            <a:r>
              <a:rPr lang="de-DE" sz="1000" dirty="0" err="1">
                <a:solidFill>
                  <a:schemeClr val="bg2"/>
                </a:solidFill>
              </a:rPr>
              <a:t>and</a:t>
            </a:r>
            <a:r>
              <a:rPr lang="de-DE" sz="1000" dirty="0">
                <a:solidFill>
                  <a:schemeClr val="bg2"/>
                </a:solidFill>
              </a:rPr>
              <a:t>/</a:t>
            </a:r>
            <a:r>
              <a:rPr lang="de-DE" sz="1000" dirty="0" err="1">
                <a:solidFill>
                  <a:schemeClr val="bg2"/>
                </a:solidFill>
              </a:rPr>
              <a:t>or</a:t>
            </a:r>
            <a:r>
              <a:rPr lang="de-DE" sz="1000" dirty="0">
                <a:solidFill>
                  <a:schemeClr val="bg2"/>
                </a:solidFill>
              </a:rPr>
              <a:t> </a:t>
            </a:r>
            <a:r>
              <a:rPr lang="de-DE" sz="1000" dirty="0" err="1" smtClean="0">
                <a:solidFill>
                  <a:schemeClr val="bg2"/>
                </a:solidFill>
              </a:rPr>
              <a:t>clients-balances</a:t>
            </a:r>
            <a:endParaRPr lang="de-DE" sz="1000" dirty="0">
              <a:solidFill>
                <a:schemeClr val="bg2"/>
              </a:solidFill>
            </a:endParaRPr>
          </a:p>
          <a:p>
            <a:pPr algn="ctr">
              <a:spcBef>
                <a:spcPct val="0"/>
              </a:spcBef>
            </a:pPr>
            <a:r>
              <a:rPr lang="de-DE" sz="1000" dirty="0">
                <a:solidFill>
                  <a:schemeClr val="bg2"/>
                </a:solidFill>
              </a:rPr>
              <a:t>in </a:t>
            </a:r>
            <a:r>
              <a:rPr lang="de-DE" sz="1000" dirty="0" err="1">
                <a:solidFill>
                  <a:schemeClr val="bg2"/>
                </a:solidFill>
              </a:rPr>
              <a:t>case</a:t>
            </a:r>
            <a:r>
              <a:rPr lang="de-DE" sz="1000" dirty="0">
                <a:solidFill>
                  <a:schemeClr val="bg2"/>
                </a:solidFill>
              </a:rPr>
              <a:t> </a:t>
            </a:r>
            <a:r>
              <a:rPr lang="de-DE" sz="1000" dirty="0" err="1">
                <a:solidFill>
                  <a:schemeClr val="bg2"/>
                </a:solidFill>
              </a:rPr>
              <a:t>of</a:t>
            </a:r>
            <a:r>
              <a:rPr lang="de-DE" sz="1000" dirty="0">
                <a:solidFill>
                  <a:schemeClr val="bg2"/>
                </a:solidFill>
              </a:rPr>
              <a:t> </a:t>
            </a:r>
            <a:r>
              <a:rPr lang="de-DE" sz="1000" dirty="0" err="1" smtClean="0">
                <a:solidFill>
                  <a:schemeClr val="bg2"/>
                </a:solidFill>
              </a:rPr>
              <a:t>wrong-builded</a:t>
            </a:r>
            <a:r>
              <a:rPr lang="de-DE" sz="1000" dirty="0" smtClean="0">
                <a:solidFill>
                  <a:schemeClr val="bg2"/>
                </a:solidFill>
              </a:rPr>
              <a:t> </a:t>
            </a:r>
            <a:r>
              <a:rPr lang="de-DE" sz="1000" dirty="0" err="1">
                <a:solidFill>
                  <a:schemeClr val="bg2"/>
                </a:solidFill>
              </a:rPr>
              <a:t>data</a:t>
            </a:r>
            <a:r>
              <a:rPr lang="de-DE" sz="1000" dirty="0">
                <a:solidFill>
                  <a:schemeClr val="bg2"/>
                </a:solidFill>
              </a:rPr>
              <a:t> </a:t>
            </a:r>
            <a:r>
              <a:rPr lang="de-DE" sz="1000" dirty="0" err="1">
                <a:solidFill>
                  <a:schemeClr val="bg2"/>
                </a:solidFill>
              </a:rPr>
              <a:t>base</a:t>
            </a:r>
            <a:endParaRPr lang="de-DE" sz="1000" dirty="0">
              <a:solidFill>
                <a:schemeClr val="bg2"/>
              </a:solidFill>
            </a:endParaRPr>
          </a:p>
        </p:txBody>
      </p:sp>
      <p:sp>
        <p:nvSpPr>
          <p:cNvPr id="29" name="Textfeld 28"/>
          <p:cNvSpPr txBox="1"/>
          <p:nvPr/>
        </p:nvSpPr>
        <p:spPr>
          <a:xfrm>
            <a:off x="571500" y="2428875"/>
            <a:ext cx="2806700" cy="584200"/>
          </a:xfrm>
          <a:prstGeom prst="rect">
            <a:avLst/>
          </a:prstGeom>
          <a:noFill/>
        </p:spPr>
        <p:txBody>
          <a:bodyPr>
            <a:spAutoFit/>
          </a:bodyPr>
          <a:lstStyle/>
          <a:p>
            <a:pPr>
              <a:defRPr/>
            </a:pPr>
            <a:r>
              <a:rPr lang="de-DE" sz="1600" b="1" dirty="0" err="1">
                <a:solidFill>
                  <a:srgbClr val="333333"/>
                </a:solidFill>
                <a:latin typeface="+mn-lt"/>
                <a:cs typeface="Calibri" pitchFamily="34" charset="0"/>
              </a:rPr>
              <a:t>Building</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base</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of</a:t>
            </a:r>
            <a:endParaRPr lang="de-DE" sz="1600" b="1" dirty="0">
              <a:solidFill>
                <a:srgbClr val="333333"/>
              </a:solidFill>
              <a:latin typeface="+mn-lt"/>
              <a:cs typeface="Calibri" pitchFamily="34" charset="0"/>
            </a:endParaRPr>
          </a:p>
          <a:p>
            <a:pPr>
              <a:spcBef>
                <a:spcPts val="0"/>
              </a:spcBef>
              <a:defRPr/>
            </a:pPr>
            <a:r>
              <a:rPr lang="de-DE" sz="1600" b="1" dirty="0">
                <a:solidFill>
                  <a:srgbClr val="333333"/>
                </a:solidFill>
                <a:latin typeface="+mn-lt"/>
                <a:cs typeface="Calibri" pitchFamily="34" charset="0"/>
              </a:rPr>
              <a:t>EAEG </a:t>
            </a:r>
            <a:r>
              <a:rPr lang="de-DE" sz="1600" b="1" dirty="0" err="1">
                <a:solidFill>
                  <a:srgbClr val="333333"/>
                </a:solidFill>
                <a:latin typeface="+mn-lt"/>
                <a:cs typeface="Calibri" pitchFamily="34" charset="0"/>
              </a:rPr>
              <a:t>presenter</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file</a:t>
            </a:r>
            <a:endParaRPr lang="de-DE" sz="1600" b="1" dirty="0">
              <a:solidFill>
                <a:srgbClr val="333333"/>
              </a:solidFill>
              <a:latin typeface="+mn-lt"/>
              <a:cs typeface="Calibri" pitchFamily="34" charset="0"/>
            </a:endParaRPr>
          </a:p>
        </p:txBody>
      </p:sp>
      <p:sp>
        <p:nvSpPr>
          <p:cNvPr id="11271" name="Titel 1"/>
          <p:cNvSpPr>
            <a:spLocks noGrp="1"/>
          </p:cNvSpPr>
          <p:nvPr>
            <p:ph type="title"/>
          </p:nvPr>
        </p:nvSpPr>
        <p:spPr/>
        <p:txBody>
          <a:bodyPr/>
          <a:lstStyle/>
          <a:p>
            <a:pPr eaLnBrk="1" hangingPunct="1"/>
            <a:r>
              <a:rPr lang="de-DE" smtClean="0"/>
              <a:t>Data base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bgerundetes Rechteck 61"/>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2" name="Gruppieren 365"/>
          <p:cNvGrpSpPr>
            <a:grpSpLocks/>
          </p:cNvGrpSpPr>
          <p:nvPr/>
        </p:nvGrpSpPr>
        <p:grpSpPr bwMode="auto">
          <a:xfrm>
            <a:off x="3382963" y="2441575"/>
            <a:ext cx="5189537" cy="3816350"/>
            <a:chOff x="3366000" y="2206800"/>
            <a:chExt cx="5189227" cy="3816424"/>
          </a:xfrm>
        </p:grpSpPr>
        <p:sp>
          <p:nvSpPr>
            <p:cNvPr id="12303" name="Rechteck 121"/>
            <p:cNvSpPr>
              <a:spLocks noChangeArrowheads="1"/>
            </p:cNvSpPr>
            <p:nvPr/>
          </p:nvSpPr>
          <p:spPr bwMode="auto">
            <a:xfrm>
              <a:off x="3366000" y="2206800"/>
              <a:ext cx="4968552"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3" name="Gruppieren 28"/>
            <p:cNvGrpSpPr>
              <a:grpSpLocks noChangeAspect="1"/>
            </p:cNvGrpSpPr>
            <p:nvPr/>
          </p:nvGrpSpPr>
          <p:grpSpPr bwMode="auto">
            <a:xfrm>
              <a:off x="4950176" y="2746993"/>
              <a:ext cx="3605051" cy="1188000"/>
              <a:chOff x="3519063" y="2375776"/>
              <a:chExt cx="4588242" cy="1512000"/>
            </a:xfrm>
          </p:grpSpPr>
          <p:sp>
            <p:nvSpPr>
              <p:cNvPr id="12336" name="Ellipse 154"/>
              <p:cNvSpPr>
                <a:spLocks noChangeArrowheads="1"/>
              </p:cNvSpPr>
              <p:nvPr/>
            </p:nvSpPr>
            <p:spPr bwMode="auto">
              <a:xfrm>
                <a:off x="3519063" y="2375776"/>
                <a:ext cx="4104455" cy="1512000"/>
              </a:xfrm>
              <a:prstGeom prst="ellipse">
                <a:avLst/>
              </a:prstGeom>
              <a:solidFill>
                <a:srgbClr val="666666"/>
              </a:solidFill>
              <a:ln w="9525" algn="ctr">
                <a:solidFill>
                  <a:schemeClr val="tx2"/>
                </a:solidFill>
                <a:round/>
                <a:headEnd/>
                <a:tailEnd/>
              </a:ln>
            </p:spPr>
            <p:txBody>
              <a:bodyPr lIns="36000" tIns="36000" rIns="36000" bIns="36000" anchor="ctr">
                <a:spAutoFit/>
              </a:bodyPr>
              <a:lstStyle/>
              <a:p>
                <a:endParaRPr lang="de-DE"/>
              </a:p>
            </p:txBody>
          </p:sp>
          <p:sp>
            <p:nvSpPr>
              <p:cNvPr id="62" name="Textfeld 61"/>
              <p:cNvSpPr txBox="1">
                <a:spLocks noChangeAspect="1"/>
              </p:cNvSpPr>
              <p:nvPr/>
            </p:nvSpPr>
            <p:spPr>
              <a:xfrm>
                <a:off x="4652537" y="2573233"/>
                <a:ext cx="2456724" cy="462694"/>
              </a:xfrm>
              <a:prstGeom prst="rect">
                <a:avLst/>
              </a:prstGeom>
              <a:noFill/>
            </p:spPr>
            <p:txBody>
              <a:bodyPr>
                <a:normAutofit fontScale="92500"/>
              </a:bodyPr>
              <a:lstStyle/>
              <a:p>
                <a:pPr>
                  <a:defRPr/>
                </a:pPr>
                <a:r>
                  <a:rPr lang="de-DE" sz="1200" dirty="0" err="1">
                    <a:solidFill>
                      <a:schemeClr val="bg2"/>
                    </a:solidFill>
                  </a:rPr>
                  <a:t>Liability</a:t>
                </a:r>
                <a:r>
                  <a:rPr lang="de-DE" sz="1200" dirty="0">
                    <a:solidFill>
                      <a:schemeClr val="bg2"/>
                    </a:solidFill>
                  </a:rPr>
                  <a:t> </a:t>
                </a:r>
                <a:r>
                  <a:rPr lang="de-DE" sz="1200" dirty="0" err="1">
                    <a:solidFill>
                      <a:schemeClr val="bg2"/>
                    </a:solidFill>
                  </a:rPr>
                  <a:t>against</a:t>
                </a:r>
                <a:r>
                  <a:rPr lang="de-DE" sz="1200" dirty="0">
                    <a:solidFill>
                      <a:schemeClr val="bg2"/>
                    </a:solidFill>
                  </a:rPr>
                  <a:t> </a:t>
                </a:r>
                <a:r>
                  <a:rPr lang="de-DE" sz="1200" dirty="0" err="1">
                    <a:solidFill>
                      <a:schemeClr val="bg2"/>
                    </a:solidFill>
                  </a:rPr>
                  <a:t>customers</a:t>
                </a:r>
                <a:endParaRPr lang="de-DE" sz="1100" dirty="0">
                  <a:solidFill>
                    <a:schemeClr val="bg2"/>
                  </a:solidFill>
                </a:endParaRPr>
              </a:p>
            </p:txBody>
          </p:sp>
          <p:sp>
            <p:nvSpPr>
              <p:cNvPr id="12338" name="Textfeld 62"/>
              <p:cNvSpPr txBox="1">
                <a:spLocks noChangeArrowheads="1"/>
              </p:cNvSpPr>
              <p:nvPr/>
            </p:nvSpPr>
            <p:spPr bwMode="auto">
              <a:xfrm>
                <a:off x="4177746" y="3276365"/>
                <a:ext cx="2305185" cy="462694"/>
              </a:xfrm>
              <a:prstGeom prst="rect">
                <a:avLst/>
              </a:prstGeom>
              <a:noFill/>
              <a:ln w="9525">
                <a:noFill/>
                <a:miter lim="800000"/>
                <a:headEnd/>
                <a:tailEnd/>
              </a:ln>
            </p:spPr>
            <p:txBody>
              <a:bodyPr/>
              <a:lstStyle/>
              <a:p>
                <a:r>
                  <a:rPr lang="de-DE" sz="1200">
                    <a:solidFill>
                      <a:schemeClr val="bg2"/>
                    </a:solidFill>
                  </a:rPr>
                  <a:t>Contingent liabilty</a:t>
                </a:r>
              </a:p>
            </p:txBody>
          </p:sp>
          <p:sp>
            <p:nvSpPr>
              <p:cNvPr id="64" name="Textfeld 63"/>
              <p:cNvSpPr txBox="1"/>
              <p:nvPr/>
            </p:nvSpPr>
            <p:spPr>
              <a:xfrm>
                <a:off x="6018282" y="2932881"/>
                <a:ext cx="2089023" cy="462694"/>
              </a:xfrm>
              <a:prstGeom prst="rect">
                <a:avLst/>
              </a:prstGeom>
              <a:noFill/>
            </p:spPr>
            <p:txBody>
              <a:bodyPr>
                <a:normAutofit fontScale="92500" lnSpcReduction="20000"/>
              </a:bodyPr>
              <a:lstStyle/>
              <a:p>
                <a:pPr>
                  <a:defRPr/>
                </a:pPr>
                <a:r>
                  <a:rPr lang="de-DE" sz="1200" dirty="0" err="1">
                    <a:solidFill>
                      <a:schemeClr val="bg2"/>
                    </a:solidFill>
                  </a:rPr>
                  <a:t>Loans</a:t>
                </a:r>
                <a:r>
                  <a:rPr lang="de-DE" sz="1200" dirty="0">
                    <a:solidFill>
                      <a:schemeClr val="bg2"/>
                    </a:solidFill>
                  </a:rPr>
                  <a:t> </a:t>
                </a:r>
                <a:r>
                  <a:rPr lang="de-DE" sz="1200" dirty="0" err="1">
                    <a:solidFill>
                      <a:schemeClr val="bg2"/>
                    </a:solidFill>
                  </a:rPr>
                  <a:t>against</a:t>
                </a:r>
                <a:r>
                  <a:rPr lang="de-DE" sz="1200" dirty="0">
                    <a:solidFill>
                      <a:schemeClr val="bg2"/>
                    </a:solidFill>
                  </a:rPr>
                  <a:t> </a:t>
                </a:r>
                <a:r>
                  <a:rPr lang="de-DE" sz="1200" dirty="0" err="1">
                    <a:solidFill>
                      <a:schemeClr val="bg2"/>
                    </a:solidFill>
                  </a:rPr>
                  <a:t>customers</a:t>
                </a:r>
                <a:endParaRPr lang="de-DE" sz="1200" dirty="0">
                  <a:solidFill>
                    <a:schemeClr val="bg2"/>
                  </a:solidFill>
                </a:endParaRPr>
              </a:p>
            </p:txBody>
          </p:sp>
        </p:grpSp>
        <p:grpSp>
          <p:nvGrpSpPr>
            <p:cNvPr id="4" name="Gruppieren 3"/>
            <p:cNvGrpSpPr>
              <a:grpSpLocks noChangeAspect="1"/>
            </p:cNvGrpSpPr>
            <p:nvPr/>
          </p:nvGrpSpPr>
          <p:grpSpPr bwMode="auto">
            <a:xfrm>
              <a:off x="3438008" y="2494832"/>
              <a:ext cx="3472653" cy="1188000"/>
              <a:chOff x="3519063" y="2375775"/>
              <a:chExt cx="4419734" cy="1512000"/>
            </a:xfrm>
          </p:grpSpPr>
          <p:sp>
            <p:nvSpPr>
              <p:cNvPr id="12332" name="Ellipse 4"/>
              <p:cNvSpPr>
                <a:spLocks noChangeArrowheads="1"/>
              </p:cNvSpPr>
              <p:nvPr/>
            </p:nvSpPr>
            <p:spPr bwMode="auto">
              <a:xfrm>
                <a:off x="3519063" y="2375775"/>
                <a:ext cx="4104456" cy="1512000"/>
              </a:xfrm>
              <a:prstGeom prst="ellipse">
                <a:avLst/>
              </a:prstGeom>
              <a:solidFill>
                <a:srgbClr val="666666"/>
              </a:solidFill>
              <a:ln w="9525" algn="ctr">
                <a:solidFill>
                  <a:schemeClr val="tx2"/>
                </a:solidFill>
                <a:round/>
                <a:headEnd/>
                <a:tailEnd/>
              </a:ln>
            </p:spPr>
            <p:txBody>
              <a:bodyPr lIns="36000" tIns="36000" rIns="36000" bIns="36000" anchor="ctr">
                <a:spAutoFit/>
              </a:bodyPr>
              <a:lstStyle/>
              <a:p>
                <a:endParaRPr lang="de-DE"/>
              </a:p>
            </p:txBody>
          </p:sp>
          <p:sp>
            <p:nvSpPr>
              <p:cNvPr id="12333" name="Textfeld 5"/>
              <p:cNvSpPr txBox="1">
                <a:spLocks noChangeAspect="1"/>
              </p:cNvSpPr>
              <p:nvPr/>
            </p:nvSpPr>
            <p:spPr bwMode="auto">
              <a:xfrm>
                <a:off x="4122400" y="2621398"/>
                <a:ext cx="2456709" cy="462692"/>
              </a:xfrm>
              <a:prstGeom prst="rect">
                <a:avLst/>
              </a:prstGeom>
              <a:noFill/>
              <a:ln w="9525">
                <a:noFill/>
                <a:miter lim="800000"/>
                <a:headEnd/>
                <a:tailEnd/>
              </a:ln>
            </p:spPr>
            <p:txBody>
              <a:bodyPr/>
              <a:lstStyle/>
              <a:p>
                <a:r>
                  <a:rPr lang="de-DE" sz="1100">
                    <a:solidFill>
                      <a:schemeClr val="bg2"/>
                    </a:solidFill>
                  </a:rPr>
                  <a:t>Liability against customers</a:t>
                </a:r>
              </a:p>
            </p:txBody>
          </p:sp>
          <p:sp>
            <p:nvSpPr>
              <p:cNvPr id="12334" name="Textfeld 6"/>
              <p:cNvSpPr txBox="1">
                <a:spLocks noChangeArrowheads="1"/>
              </p:cNvSpPr>
              <p:nvPr/>
            </p:nvSpPr>
            <p:spPr bwMode="auto">
              <a:xfrm>
                <a:off x="4176954" y="3276040"/>
                <a:ext cx="2305186" cy="462692"/>
              </a:xfrm>
              <a:prstGeom prst="rect">
                <a:avLst/>
              </a:prstGeom>
              <a:noFill/>
              <a:ln w="9525">
                <a:noFill/>
                <a:miter lim="800000"/>
                <a:headEnd/>
                <a:tailEnd/>
              </a:ln>
            </p:spPr>
            <p:txBody>
              <a:bodyPr/>
              <a:lstStyle/>
              <a:p>
                <a:r>
                  <a:rPr lang="de-DE" sz="1100">
                    <a:solidFill>
                      <a:schemeClr val="bg2"/>
                    </a:solidFill>
                  </a:rPr>
                  <a:t>Contingent liabilty</a:t>
                </a:r>
              </a:p>
            </p:txBody>
          </p:sp>
          <p:sp>
            <p:nvSpPr>
              <p:cNvPr id="12335" name="Textfeld 7"/>
              <p:cNvSpPr txBox="1">
                <a:spLocks noChangeArrowheads="1"/>
              </p:cNvSpPr>
              <p:nvPr/>
            </p:nvSpPr>
            <p:spPr bwMode="auto">
              <a:xfrm>
                <a:off x="5849786" y="2902245"/>
                <a:ext cx="2089011" cy="462692"/>
              </a:xfrm>
              <a:prstGeom prst="rect">
                <a:avLst/>
              </a:prstGeom>
              <a:noFill/>
              <a:ln w="9525">
                <a:noFill/>
                <a:miter lim="800000"/>
                <a:headEnd/>
                <a:tailEnd/>
              </a:ln>
            </p:spPr>
            <p:txBody>
              <a:bodyPr/>
              <a:lstStyle/>
              <a:p>
                <a:r>
                  <a:rPr lang="de-DE" sz="1100">
                    <a:solidFill>
                      <a:schemeClr val="bg2"/>
                    </a:solidFill>
                  </a:rPr>
                  <a:t>Loans against customers</a:t>
                </a:r>
              </a:p>
            </p:txBody>
          </p:sp>
        </p:grpSp>
        <p:sp>
          <p:nvSpPr>
            <p:cNvPr id="12306" name="Textfeld 124"/>
            <p:cNvSpPr txBox="1">
              <a:spLocks noChangeArrowheads="1"/>
            </p:cNvSpPr>
            <p:nvPr/>
          </p:nvSpPr>
          <p:spPr bwMode="auto">
            <a:xfrm>
              <a:off x="4625996" y="2269843"/>
              <a:ext cx="936104" cy="276999"/>
            </a:xfrm>
            <a:prstGeom prst="rect">
              <a:avLst/>
            </a:prstGeom>
            <a:noFill/>
            <a:ln w="9525">
              <a:noFill/>
              <a:miter lim="800000"/>
              <a:headEnd/>
              <a:tailEnd/>
            </a:ln>
          </p:spPr>
          <p:txBody>
            <a:bodyPr>
              <a:spAutoFit/>
            </a:bodyPr>
            <a:lstStyle/>
            <a:p>
              <a:pPr algn="ctr"/>
              <a:r>
                <a:rPr lang="de-DE" sz="1200" b="1">
                  <a:solidFill>
                    <a:srgbClr val="990000"/>
                  </a:solidFill>
                </a:rPr>
                <a:t>System 1</a:t>
              </a:r>
            </a:p>
          </p:txBody>
        </p:sp>
        <p:sp>
          <p:nvSpPr>
            <p:cNvPr id="12307" name="Textfeld 125"/>
            <p:cNvSpPr txBox="1">
              <a:spLocks noChangeArrowheads="1"/>
            </p:cNvSpPr>
            <p:nvPr/>
          </p:nvSpPr>
          <p:spPr bwMode="auto">
            <a:xfrm>
              <a:off x="6219137" y="2523507"/>
              <a:ext cx="936104" cy="276999"/>
            </a:xfrm>
            <a:prstGeom prst="rect">
              <a:avLst/>
            </a:prstGeom>
            <a:noFill/>
            <a:ln w="9525">
              <a:noFill/>
              <a:miter lim="800000"/>
              <a:headEnd/>
              <a:tailEnd/>
            </a:ln>
          </p:spPr>
          <p:txBody>
            <a:bodyPr>
              <a:spAutoFit/>
            </a:bodyPr>
            <a:lstStyle/>
            <a:p>
              <a:pPr algn="ctr"/>
              <a:r>
                <a:rPr lang="de-DE" sz="1200" b="1">
                  <a:solidFill>
                    <a:srgbClr val="990000"/>
                  </a:solidFill>
                </a:rPr>
                <a:t>System 2</a:t>
              </a:r>
            </a:p>
          </p:txBody>
        </p:sp>
        <p:sp>
          <p:nvSpPr>
            <p:cNvPr id="12308" name="Pfeil nach unten 126"/>
            <p:cNvSpPr>
              <a:spLocks noChangeArrowheads="1"/>
            </p:cNvSpPr>
            <p:nvPr/>
          </p:nvSpPr>
          <p:spPr bwMode="auto">
            <a:xfrm>
              <a:off x="4922993" y="3862984"/>
              <a:ext cx="144016" cy="360040"/>
            </a:xfrm>
            <a:prstGeom prst="downArrow">
              <a:avLst>
                <a:gd name="adj1" fmla="val 50000"/>
                <a:gd name="adj2" fmla="val 50000"/>
              </a:avLst>
            </a:prstGeom>
            <a:solidFill>
              <a:srgbClr val="666666"/>
            </a:solidFill>
            <a:ln w="9525" algn="ctr">
              <a:solidFill>
                <a:schemeClr val="tx2"/>
              </a:solidFill>
              <a:round/>
              <a:headEnd/>
              <a:tailEnd/>
            </a:ln>
          </p:spPr>
          <p:txBody>
            <a:bodyPr wrap="none" lIns="36000" tIns="36000" rIns="36000" bIns="36000" anchor="ctr">
              <a:spAutoFit/>
            </a:bodyPr>
            <a:lstStyle/>
            <a:p>
              <a:endParaRPr lang="de-DE"/>
            </a:p>
          </p:txBody>
        </p:sp>
        <p:grpSp>
          <p:nvGrpSpPr>
            <p:cNvPr id="5" name="Gruppieren 37"/>
            <p:cNvGrpSpPr>
              <a:grpSpLocks/>
            </p:cNvGrpSpPr>
            <p:nvPr/>
          </p:nvGrpSpPr>
          <p:grpSpPr bwMode="auto">
            <a:xfrm>
              <a:off x="3414666" y="4796576"/>
              <a:ext cx="4856925" cy="1080000"/>
              <a:chOff x="2762259" y="5301208"/>
              <a:chExt cx="4856925" cy="1080000"/>
            </a:xfrm>
          </p:grpSpPr>
          <p:grpSp>
            <p:nvGrpSpPr>
              <p:cNvPr id="6" name="Gruppieren 48"/>
              <p:cNvGrpSpPr>
                <a:grpSpLocks/>
              </p:cNvGrpSpPr>
              <p:nvPr/>
            </p:nvGrpSpPr>
            <p:grpSpPr bwMode="auto">
              <a:xfrm>
                <a:off x="4707366" y="5301208"/>
                <a:ext cx="2911818" cy="1080000"/>
                <a:chOff x="4212275" y="3285104"/>
                <a:chExt cx="2911818" cy="1080000"/>
              </a:xfrm>
            </p:grpSpPr>
            <p:grpSp>
              <p:nvGrpSpPr>
                <p:cNvPr id="7" name="Gruppieren 36"/>
                <p:cNvGrpSpPr>
                  <a:grpSpLocks noChangeAspect="1"/>
                </p:cNvGrpSpPr>
                <p:nvPr/>
              </p:nvGrpSpPr>
              <p:grpSpPr bwMode="auto">
                <a:xfrm>
                  <a:off x="4212275" y="3285104"/>
                  <a:ext cx="2911818" cy="1080000"/>
                  <a:chOff x="4501296" y="3221653"/>
                  <a:chExt cx="4076545" cy="1512000"/>
                </a:xfrm>
              </p:grpSpPr>
              <p:sp>
                <p:nvSpPr>
                  <p:cNvPr id="12326" name="Rechteck 144"/>
                  <p:cNvSpPr>
                    <a:spLocks noChangeArrowheads="1"/>
                  </p:cNvSpPr>
                  <p:nvPr/>
                </p:nvSpPr>
                <p:spPr bwMode="auto">
                  <a:xfrm>
                    <a:off x="4544529" y="3221653"/>
                    <a:ext cx="1008976" cy="1512000"/>
                  </a:xfrm>
                  <a:prstGeom prst="rect">
                    <a:avLst/>
                  </a:prstGeom>
                  <a:solidFill>
                    <a:srgbClr val="336699"/>
                  </a:solidFill>
                  <a:ln w="25400" algn="ctr">
                    <a:solidFill>
                      <a:srgbClr val="336699"/>
                    </a:solidFill>
                    <a:round/>
                    <a:headEnd/>
                    <a:tailEnd/>
                  </a:ln>
                </p:spPr>
                <p:txBody>
                  <a:bodyPr lIns="36000" tIns="36000" rIns="36000" bIns="36000" anchor="ctr">
                    <a:spAutoFit/>
                  </a:bodyPr>
                  <a:lstStyle/>
                  <a:p>
                    <a:endParaRPr lang="de-DE"/>
                  </a:p>
                </p:txBody>
              </p:sp>
              <p:sp>
                <p:nvSpPr>
                  <p:cNvPr id="12327" name="Textfeld 51"/>
                  <p:cNvSpPr txBox="1">
                    <a:spLocks noChangeArrowheads="1"/>
                  </p:cNvSpPr>
                  <p:nvPr/>
                </p:nvSpPr>
                <p:spPr bwMode="auto">
                  <a:xfrm>
                    <a:off x="4501292" y="3785461"/>
                    <a:ext cx="1024505" cy="646759"/>
                  </a:xfrm>
                  <a:prstGeom prst="rect">
                    <a:avLst/>
                  </a:prstGeom>
                  <a:noFill/>
                  <a:ln w="9525">
                    <a:noFill/>
                    <a:miter lim="800000"/>
                    <a:headEnd/>
                    <a:tailEnd/>
                  </a:ln>
                </p:spPr>
                <p:txBody>
                  <a:bodyPr/>
                  <a:lstStyle/>
                  <a:p>
                    <a:pPr algn="ctr"/>
                    <a:r>
                      <a:rPr lang="de-DE" sz="800" b="1">
                        <a:solidFill>
                          <a:schemeClr val="bg2"/>
                        </a:solidFill>
                      </a:rPr>
                      <a:t>Non-eligible</a:t>
                    </a:r>
                  </a:p>
                </p:txBody>
              </p:sp>
              <p:sp>
                <p:nvSpPr>
                  <p:cNvPr id="12328" name="Rechteck 146"/>
                  <p:cNvSpPr>
                    <a:spLocks noChangeArrowheads="1"/>
                  </p:cNvSpPr>
                  <p:nvPr/>
                </p:nvSpPr>
                <p:spPr bwMode="auto">
                  <a:xfrm>
                    <a:off x="5553505" y="3221653"/>
                    <a:ext cx="3024336" cy="1512000"/>
                  </a:xfrm>
                  <a:prstGeom prst="rect">
                    <a:avLst/>
                  </a:prstGeom>
                  <a:solidFill>
                    <a:srgbClr val="99CCFF"/>
                  </a:solidFill>
                  <a:ln w="25400" algn="ctr">
                    <a:solidFill>
                      <a:srgbClr val="336699"/>
                    </a:solidFill>
                    <a:round/>
                    <a:headEnd/>
                    <a:tailEnd/>
                  </a:ln>
                </p:spPr>
                <p:txBody>
                  <a:bodyPr lIns="36000" tIns="36000" rIns="36000" bIns="36000" anchor="ctr">
                    <a:spAutoFit/>
                  </a:bodyPr>
                  <a:lstStyle/>
                  <a:p>
                    <a:endParaRPr lang="de-DE"/>
                  </a:p>
                </p:txBody>
              </p:sp>
              <p:sp>
                <p:nvSpPr>
                  <p:cNvPr id="12329" name="Rechteck 147"/>
                  <p:cNvSpPr>
                    <a:spLocks noChangeArrowheads="1"/>
                  </p:cNvSpPr>
                  <p:nvPr/>
                </p:nvSpPr>
                <p:spPr bwMode="auto">
                  <a:xfrm>
                    <a:off x="7308304" y="3276019"/>
                    <a:ext cx="1215171" cy="1404000"/>
                  </a:xfrm>
                  <a:prstGeom prst="rect">
                    <a:avLst/>
                  </a:prstGeom>
                  <a:solidFill>
                    <a:srgbClr val="6699CC"/>
                  </a:solidFill>
                  <a:ln w="9525" algn="ctr">
                    <a:noFill/>
                    <a:round/>
                    <a:headEnd/>
                    <a:tailEnd/>
                  </a:ln>
                </p:spPr>
                <p:txBody>
                  <a:bodyPr lIns="36000" tIns="36000" rIns="36000" bIns="36000" anchor="ctr">
                    <a:spAutoFit/>
                  </a:bodyPr>
                  <a:lstStyle/>
                  <a:p>
                    <a:endParaRPr lang="de-DE"/>
                  </a:p>
                </p:txBody>
              </p:sp>
              <p:sp>
                <p:nvSpPr>
                  <p:cNvPr id="55" name="Textfeld 54"/>
                  <p:cNvSpPr txBox="1"/>
                  <p:nvPr/>
                </p:nvSpPr>
                <p:spPr>
                  <a:xfrm>
                    <a:off x="6434767" y="3749900"/>
                    <a:ext cx="1746781" cy="277817"/>
                  </a:xfrm>
                  <a:prstGeom prst="rect">
                    <a:avLst/>
                  </a:prstGeom>
                  <a:noFill/>
                </p:spPr>
                <p:txBody>
                  <a:bodyPr>
                    <a:normAutofit fontScale="70000" lnSpcReduction="20000"/>
                  </a:bodyPr>
                  <a:lstStyle/>
                  <a:p>
                    <a:pPr algn="ctr">
                      <a:defRPr/>
                    </a:pPr>
                    <a:r>
                      <a:rPr lang="de-DE" sz="1200" b="1" dirty="0" err="1">
                        <a:solidFill>
                          <a:schemeClr val="bg2"/>
                        </a:solidFill>
                      </a:rPr>
                      <a:t>eligible</a:t>
                    </a:r>
                    <a:endParaRPr lang="de-DE" sz="1200" b="1" dirty="0">
                      <a:solidFill>
                        <a:schemeClr val="bg2"/>
                      </a:solidFill>
                    </a:endParaRPr>
                  </a:p>
                </p:txBody>
              </p:sp>
              <p:sp>
                <p:nvSpPr>
                  <p:cNvPr id="56" name="Textfeld 55"/>
                  <p:cNvSpPr txBox="1"/>
                  <p:nvPr/>
                </p:nvSpPr>
                <p:spPr>
                  <a:xfrm>
                    <a:off x="7399274" y="4054388"/>
                    <a:ext cx="953395" cy="275595"/>
                  </a:xfrm>
                  <a:prstGeom prst="rect">
                    <a:avLst/>
                  </a:prstGeom>
                  <a:noFill/>
                </p:spPr>
                <p:txBody>
                  <a:bodyPr>
                    <a:normAutofit fontScale="70000" lnSpcReduction="20000"/>
                  </a:bodyPr>
                  <a:lstStyle/>
                  <a:p>
                    <a:pPr algn="ctr">
                      <a:defRPr/>
                    </a:pPr>
                    <a:r>
                      <a:rPr lang="de-DE" sz="1200" b="1" dirty="0" err="1">
                        <a:solidFill>
                          <a:schemeClr val="bg2"/>
                        </a:solidFill>
                      </a:rPr>
                      <a:t>covered</a:t>
                    </a:r>
                    <a:endParaRPr lang="de-DE" sz="1200" b="1" dirty="0">
                      <a:solidFill>
                        <a:schemeClr val="bg2"/>
                      </a:solidFill>
                    </a:endParaRPr>
                  </a:p>
                </p:txBody>
              </p:sp>
            </p:grpSp>
            <p:sp>
              <p:nvSpPr>
                <p:cNvPr id="12325" name="Textfeld 143"/>
                <p:cNvSpPr txBox="1">
                  <a:spLocks noChangeArrowheads="1"/>
                </p:cNvSpPr>
                <p:nvPr/>
              </p:nvSpPr>
              <p:spPr bwMode="auto">
                <a:xfrm>
                  <a:off x="4797189" y="3339062"/>
                  <a:ext cx="1800000" cy="230832"/>
                </a:xfrm>
                <a:prstGeom prst="rect">
                  <a:avLst/>
                </a:prstGeom>
                <a:solidFill>
                  <a:srgbClr val="333333">
                    <a:alpha val="85097"/>
                  </a:srgbClr>
                </a:solidFill>
                <a:ln w="9525">
                  <a:noFill/>
                  <a:miter lim="800000"/>
                  <a:headEnd/>
                  <a:tailEnd/>
                </a:ln>
              </p:spPr>
              <p:txBody>
                <a:bodyPr>
                  <a:spAutoFit/>
                </a:bodyPr>
                <a:lstStyle/>
                <a:p>
                  <a:pPr algn="ctr"/>
                  <a:r>
                    <a:rPr lang="de-DE" sz="900" b="1">
                      <a:solidFill>
                        <a:schemeClr val="bg2"/>
                      </a:solidFill>
                    </a:rPr>
                    <a:t>EAEGpresenter data file</a:t>
                  </a:r>
                </a:p>
              </p:txBody>
            </p:sp>
          </p:grpSp>
          <p:grpSp>
            <p:nvGrpSpPr>
              <p:cNvPr id="8" name="Gruppieren 166"/>
              <p:cNvGrpSpPr>
                <a:grpSpLocks noChangeAspect="1"/>
              </p:cNvGrpSpPr>
              <p:nvPr/>
            </p:nvGrpSpPr>
            <p:grpSpPr bwMode="auto">
              <a:xfrm>
                <a:off x="2762259" y="5632093"/>
                <a:ext cx="1620325" cy="506239"/>
                <a:chOff x="2947009" y="4869160"/>
                <a:chExt cx="4609132" cy="1440040"/>
              </a:xfrm>
            </p:grpSpPr>
            <p:grpSp>
              <p:nvGrpSpPr>
                <p:cNvPr id="9" name="Gruppieren 50"/>
                <p:cNvGrpSpPr>
                  <a:grpSpLocks/>
                </p:cNvGrpSpPr>
                <p:nvPr/>
              </p:nvGrpSpPr>
              <p:grpSpPr bwMode="auto">
                <a:xfrm>
                  <a:off x="4675203" y="5229200"/>
                  <a:ext cx="2880938" cy="1080000"/>
                  <a:chOff x="5971347" y="3645144"/>
                  <a:chExt cx="2880938" cy="1080000"/>
                </a:xfrm>
              </p:grpSpPr>
              <p:sp>
                <p:nvSpPr>
                  <p:cNvPr id="12320" name="Rechteck 138"/>
                  <p:cNvSpPr>
                    <a:spLocks noChangeArrowheads="1"/>
                  </p:cNvSpPr>
                  <p:nvPr/>
                </p:nvSpPr>
                <p:spPr bwMode="auto">
                  <a:xfrm>
                    <a:off x="5971347" y="3645144"/>
                    <a:ext cx="720697" cy="1080000"/>
                  </a:xfrm>
                  <a:prstGeom prst="rect">
                    <a:avLst/>
                  </a:prstGeom>
                  <a:solidFill>
                    <a:srgbClr val="336699"/>
                  </a:solidFill>
                  <a:ln w="25400" algn="ctr">
                    <a:solidFill>
                      <a:srgbClr val="336699"/>
                    </a:solidFill>
                    <a:round/>
                    <a:headEnd/>
                    <a:tailEnd/>
                  </a:ln>
                </p:spPr>
                <p:txBody>
                  <a:bodyPr lIns="36000" tIns="36000" rIns="36000" bIns="36000" anchor="ctr">
                    <a:spAutoFit/>
                  </a:bodyPr>
                  <a:lstStyle/>
                  <a:p>
                    <a:endParaRPr lang="de-DE"/>
                  </a:p>
                </p:txBody>
              </p:sp>
              <p:sp>
                <p:nvSpPr>
                  <p:cNvPr id="12321" name="Rechteck 139"/>
                  <p:cNvSpPr>
                    <a:spLocks noChangeArrowheads="1"/>
                  </p:cNvSpPr>
                  <p:nvPr/>
                </p:nvSpPr>
                <p:spPr bwMode="auto">
                  <a:xfrm>
                    <a:off x="6692044" y="3645144"/>
                    <a:ext cx="2160241" cy="1080000"/>
                  </a:xfrm>
                  <a:prstGeom prst="rect">
                    <a:avLst/>
                  </a:prstGeom>
                  <a:solidFill>
                    <a:srgbClr val="99CCFF"/>
                  </a:solidFill>
                  <a:ln w="25400" algn="ctr">
                    <a:solidFill>
                      <a:srgbClr val="336699"/>
                    </a:solidFill>
                    <a:round/>
                    <a:headEnd/>
                    <a:tailEnd/>
                  </a:ln>
                </p:spPr>
                <p:txBody>
                  <a:bodyPr lIns="36000" tIns="36000" rIns="36000" bIns="36000" anchor="ctr">
                    <a:spAutoFit/>
                  </a:bodyPr>
                  <a:lstStyle/>
                  <a:p>
                    <a:endParaRPr lang="de-DE"/>
                  </a:p>
                </p:txBody>
              </p:sp>
              <p:sp>
                <p:nvSpPr>
                  <p:cNvPr id="12322" name="Rechteck 140"/>
                  <p:cNvSpPr>
                    <a:spLocks noChangeArrowheads="1"/>
                  </p:cNvSpPr>
                  <p:nvPr/>
                </p:nvSpPr>
                <p:spPr bwMode="auto">
                  <a:xfrm>
                    <a:off x="7945473" y="3683977"/>
                    <a:ext cx="867980" cy="1002857"/>
                  </a:xfrm>
                  <a:prstGeom prst="rect">
                    <a:avLst/>
                  </a:prstGeom>
                  <a:solidFill>
                    <a:srgbClr val="6699CC"/>
                  </a:solidFill>
                  <a:ln w="9525" algn="ctr">
                    <a:noFill/>
                    <a:round/>
                    <a:headEnd/>
                    <a:tailEnd/>
                  </a:ln>
                </p:spPr>
                <p:txBody>
                  <a:bodyPr lIns="36000" tIns="36000" rIns="36000" bIns="36000" anchor="ctr">
                    <a:spAutoFit/>
                  </a:bodyPr>
                  <a:lstStyle/>
                  <a:p>
                    <a:endParaRPr lang="de-DE"/>
                  </a:p>
                </p:txBody>
              </p:sp>
              <p:sp>
                <p:nvSpPr>
                  <p:cNvPr id="48" name="Textfeld 47"/>
                  <p:cNvSpPr txBox="1"/>
                  <p:nvPr/>
                </p:nvSpPr>
                <p:spPr>
                  <a:xfrm>
                    <a:off x="6502442" y="3737814"/>
                    <a:ext cx="1797164" cy="212247"/>
                  </a:xfrm>
                  <a:prstGeom prst="rect">
                    <a:avLst/>
                  </a:prstGeom>
                  <a:solidFill>
                    <a:srgbClr val="333333">
                      <a:alpha val="85000"/>
                    </a:srgbClr>
                  </a:solidFill>
                </p:spPr>
                <p:txBody>
                  <a:bodyPr>
                    <a:normAutofit fontScale="25000" lnSpcReduction="20000"/>
                  </a:bodyPr>
                  <a:lstStyle/>
                  <a:p>
                    <a:pPr algn="ctr">
                      <a:defRPr/>
                    </a:pPr>
                    <a:r>
                      <a:rPr lang="de-DE" sz="900" b="1">
                        <a:solidFill>
                          <a:schemeClr val="bg2"/>
                        </a:solidFill>
                      </a:rPr>
                      <a:t>EAEG-Einreicherdatei 2</a:t>
                    </a:r>
                  </a:p>
                </p:txBody>
              </p:sp>
            </p:grpSp>
            <p:grpSp>
              <p:nvGrpSpPr>
                <p:cNvPr id="10" name="Gruppieren 48"/>
                <p:cNvGrpSpPr>
                  <a:grpSpLocks/>
                </p:cNvGrpSpPr>
                <p:nvPr/>
              </p:nvGrpSpPr>
              <p:grpSpPr bwMode="auto">
                <a:xfrm>
                  <a:off x="2947009" y="4869160"/>
                  <a:ext cx="2880937" cy="1080000"/>
                  <a:chOff x="4243153" y="3285104"/>
                  <a:chExt cx="2880937" cy="1080000"/>
                </a:xfrm>
              </p:grpSpPr>
              <p:grpSp>
                <p:nvGrpSpPr>
                  <p:cNvPr id="11" name="Gruppieren 36"/>
                  <p:cNvGrpSpPr>
                    <a:grpSpLocks noChangeAspect="1"/>
                  </p:cNvGrpSpPr>
                  <p:nvPr/>
                </p:nvGrpSpPr>
                <p:grpSpPr bwMode="auto">
                  <a:xfrm>
                    <a:off x="4243153" y="3285104"/>
                    <a:ext cx="2880937" cy="1080000"/>
                    <a:chOff x="4544529" y="3221653"/>
                    <a:chExt cx="4033312" cy="1512000"/>
                  </a:xfrm>
                </p:grpSpPr>
                <p:sp>
                  <p:nvSpPr>
                    <p:cNvPr id="12317" name="Rechteck 135"/>
                    <p:cNvSpPr>
                      <a:spLocks noChangeArrowheads="1"/>
                    </p:cNvSpPr>
                    <p:nvPr/>
                  </p:nvSpPr>
                  <p:spPr bwMode="auto">
                    <a:xfrm>
                      <a:off x="4544529" y="3221653"/>
                      <a:ext cx="1008976" cy="1512000"/>
                    </a:xfrm>
                    <a:prstGeom prst="rect">
                      <a:avLst/>
                    </a:prstGeom>
                    <a:solidFill>
                      <a:srgbClr val="336699"/>
                    </a:solidFill>
                    <a:ln w="25400" algn="ctr">
                      <a:solidFill>
                        <a:srgbClr val="336699"/>
                      </a:solidFill>
                      <a:round/>
                      <a:headEnd/>
                      <a:tailEnd/>
                    </a:ln>
                  </p:spPr>
                  <p:txBody>
                    <a:bodyPr lIns="36000" tIns="36000" rIns="36000" bIns="36000" anchor="ctr">
                      <a:spAutoFit/>
                    </a:bodyPr>
                    <a:lstStyle/>
                    <a:p>
                      <a:endParaRPr lang="de-DE"/>
                    </a:p>
                  </p:txBody>
                </p:sp>
                <p:sp>
                  <p:nvSpPr>
                    <p:cNvPr id="12318" name="Rechteck 136"/>
                    <p:cNvSpPr>
                      <a:spLocks noChangeArrowheads="1"/>
                    </p:cNvSpPr>
                    <p:nvPr/>
                  </p:nvSpPr>
                  <p:spPr bwMode="auto">
                    <a:xfrm>
                      <a:off x="5553505" y="3221653"/>
                      <a:ext cx="3024336" cy="1512000"/>
                    </a:xfrm>
                    <a:prstGeom prst="rect">
                      <a:avLst/>
                    </a:prstGeom>
                    <a:solidFill>
                      <a:srgbClr val="99CCFF"/>
                    </a:solidFill>
                    <a:ln w="25400" algn="ctr">
                      <a:solidFill>
                        <a:srgbClr val="336699"/>
                      </a:solidFill>
                      <a:round/>
                      <a:headEnd/>
                      <a:tailEnd/>
                    </a:ln>
                  </p:spPr>
                  <p:txBody>
                    <a:bodyPr lIns="36000" tIns="36000" rIns="36000" bIns="36000" anchor="ctr">
                      <a:spAutoFit/>
                    </a:bodyPr>
                    <a:lstStyle/>
                    <a:p>
                      <a:endParaRPr lang="de-DE"/>
                    </a:p>
                  </p:txBody>
                </p:sp>
                <p:sp>
                  <p:nvSpPr>
                    <p:cNvPr id="12319" name="Rechteck 137"/>
                    <p:cNvSpPr>
                      <a:spLocks noChangeArrowheads="1"/>
                    </p:cNvSpPr>
                    <p:nvPr/>
                  </p:nvSpPr>
                  <p:spPr bwMode="auto">
                    <a:xfrm>
                      <a:off x="7308304" y="3276019"/>
                      <a:ext cx="1215171" cy="1404000"/>
                    </a:xfrm>
                    <a:prstGeom prst="rect">
                      <a:avLst/>
                    </a:prstGeom>
                    <a:solidFill>
                      <a:srgbClr val="6699CC"/>
                    </a:solidFill>
                    <a:ln w="9525" algn="ctr">
                      <a:noFill/>
                      <a:round/>
                      <a:headEnd/>
                      <a:tailEnd/>
                    </a:ln>
                  </p:spPr>
                  <p:txBody>
                    <a:bodyPr lIns="36000" tIns="36000" rIns="36000" bIns="36000" anchor="ctr">
                      <a:spAutoFit/>
                    </a:bodyPr>
                    <a:lstStyle/>
                    <a:p>
                      <a:endParaRPr lang="de-DE"/>
                    </a:p>
                  </p:txBody>
                </p:sp>
              </p:grpSp>
              <p:sp>
                <p:nvSpPr>
                  <p:cNvPr id="41" name="Textfeld 40"/>
                  <p:cNvSpPr txBox="1"/>
                  <p:nvPr/>
                </p:nvSpPr>
                <p:spPr>
                  <a:xfrm>
                    <a:off x="4800104" y="3340418"/>
                    <a:ext cx="1797165" cy="230311"/>
                  </a:xfrm>
                  <a:prstGeom prst="rect">
                    <a:avLst/>
                  </a:prstGeom>
                  <a:solidFill>
                    <a:srgbClr val="333333">
                      <a:alpha val="85000"/>
                    </a:srgbClr>
                  </a:solidFill>
                </p:spPr>
                <p:txBody>
                  <a:bodyPr>
                    <a:normAutofit fontScale="25000" lnSpcReduction="20000"/>
                  </a:bodyPr>
                  <a:lstStyle/>
                  <a:p>
                    <a:pPr algn="ctr">
                      <a:defRPr/>
                    </a:pPr>
                    <a:r>
                      <a:rPr lang="de-DE" sz="900" b="1">
                        <a:solidFill>
                          <a:schemeClr val="bg2"/>
                        </a:solidFill>
                      </a:rPr>
                      <a:t>EAEG-Einreicherdatei 1</a:t>
                    </a:r>
                  </a:p>
                </p:txBody>
              </p:sp>
            </p:grpSp>
          </p:grpSp>
          <p:sp>
            <p:nvSpPr>
              <p:cNvPr id="12312" name="Pfeil nach rechts 130"/>
              <p:cNvSpPr>
                <a:spLocks noChangeArrowheads="1"/>
              </p:cNvSpPr>
              <p:nvPr/>
            </p:nvSpPr>
            <p:spPr bwMode="auto">
              <a:xfrm>
                <a:off x="4463988" y="5814229"/>
                <a:ext cx="216024" cy="144016"/>
              </a:xfrm>
              <a:prstGeom prst="rightArrow">
                <a:avLst>
                  <a:gd name="adj1" fmla="val 50000"/>
                  <a:gd name="adj2" fmla="val 50000"/>
                </a:avLst>
              </a:prstGeom>
              <a:solidFill>
                <a:srgbClr val="666666"/>
              </a:solidFill>
              <a:ln w="9525" algn="ctr">
                <a:solidFill>
                  <a:schemeClr val="tx2"/>
                </a:solidFill>
                <a:round/>
                <a:headEnd/>
                <a:tailEnd/>
              </a:ln>
            </p:spPr>
            <p:txBody>
              <a:bodyPr wrap="none" lIns="36000" tIns="36000" rIns="36000" bIns="36000" anchor="ctr">
                <a:spAutoFit/>
              </a:bodyPr>
              <a:lstStyle/>
              <a:p>
                <a:endParaRPr lang="de-DE"/>
              </a:p>
            </p:txBody>
          </p:sp>
        </p:grpSp>
      </p:grpSp>
      <p:sp>
        <p:nvSpPr>
          <p:cNvPr id="67" name="Textfeld 66"/>
          <p:cNvSpPr txBox="1"/>
          <p:nvPr/>
        </p:nvSpPr>
        <p:spPr>
          <a:xfrm>
            <a:off x="571500" y="2428875"/>
            <a:ext cx="2806700" cy="584200"/>
          </a:xfrm>
          <a:prstGeom prst="rect">
            <a:avLst/>
          </a:prstGeom>
          <a:noFill/>
        </p:spPr>
        <p:txBody>
          <a:bodyPr>
            <a:spAutoFit/>
          </a:bodyPr>
          <a:lstStyle/>
          <a:p>
            <a:pPr>
              <a:defRPr/>
            </a:pPr>
            <a:r>
              <a:rPr lang="de-DE" sz="1600" b="1" dirty="0" err="1">
                <a:solidFill>
                  <a:srgbClr val="333333"/>
                </a:solidFill>
                <a:latin typeface="+mn-lt"/>
                <a:cs typeface="Calibri" pitchFamily="34" charset="0"/>
              </a:rPr>
              <a:t>Building</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base</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of</a:t>
            </a:r>
            <a:endParaRPr lang="de-DE" sz="1600" b="1" dirty="0">
              <a:solidFill>
                <a:srgbClr val="333333"/>
              </a:solidFill>
              <a:latin typeface="+mn-lt"/>
              <a:cs typeface="Calibri" pitchFamily="34" charset="0"/>
            </a:endParaRPr>
          </a:p>
          <a:p>
            <a:pPr>
              <a:spcBef>
                <a:spcPts val="0"/>
              </a:spcBef>
              <a:defRPr/>
            </a:pPr>
            <a:r>
              <a:rPr lang="de-DE" sz="1600" b="1" dirty="0">
                <a:solidFill>
                  <a:srgbClr val="333333"/>
                </a:solidFill>
                <a:latin typeface="+mn-lt"/>
                <a:cs typeface="Calibri" pitchFamily="34" charset="0"/>
              </a:rPr>
              <a:t>EAEG </a:t>
            </a:r>
            <a:r>
              <a:rPr lang="de-DE" sz="1600" b="1" dirty="0" err="1">
                <a:solidFill>
                  <a:srgbClr val="333333"/>
                </a:solidFill>
                <a:latin typeface="+mn-lt"/>
                <a:cs typeface="Calibri" pitchFamily="34" charset="0"/>
              </a:rPr>
              <a:t>presenter</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file</a:t>
            </a:r>
            <a:endParaRPr lang="de-DE" sz="1600" b="1" dirty="0">
              <a:solidFill>
                <a:srgbClr val="333333"/>
              </a:solidFill>
              <a:latin typeface="+mn-lt"/>
              <a:cs typeface="Calibri" pitchFamily="34" charset="0"/>
            </a:endParaRPr>
          </a:p>
        </p:txBody>
      </p:sp>
      <p:sp>
        <p:nvSpPr>
          <p:cNvPr id="12293" name="Titel 1"/>
          <p:cNvSpPr>
            <a:spLocks noGrp="1"/>
          </p:cNvSpPr>
          <p:nvPr>
            <p:ph type="title"/>
          </p:nvPr>
        </p:nvSpPr>
        <p:spPr/>
        <p:txBody>
          <a:bodyPr/>
          <a:lstStyle/>
          <a:p>
            <a:pPr eaLnBrk="1" hangingPunct="1"/>
            <a:r>
              <a:rPr lang="de-DE" smtClean="0"/>
              <a:t>Data base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bgerundetes Rechteck 61"/>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2" name="Gruppieren 331"/>
          <p:cNvGrpSpPr>
            <a:grpSpLocks/>
          </p:cNvGrpSpPr>
          <p:nvPr/>
        </p:nvGrpSpPr>
        <p:grpSpPr bwMode="auto">
          <a:xfrm>
            <a:off x="3389313" y="2428875"/>
            <a:ext cx="4968875" cy="3816350"/>
            <a:chOff x="4067944" y="1052736"/>
            <a:chExt cx="4968553" cy="3816424"/>
          </a:xfrm>
        </p:grpSpPr>
        <p:sp>
          <p:nvSpPr>
            <p:cNvPr id="13348" name="Rechteck 65"/>
            <p:cNvSpPr>
              <a:spLocks noChangeArrowheads="1"/>
            </p:cNvSpPr>
            <p:nvPr/>
          </p:nvSpPr>
          <p:spPr bwMode="auto">
            <a:xfrm>
              <a:off x="4067944" y="1052736"/>
              <a:ext cx="4968553"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13349" name="Pfeil nach unten 70"/>
            <p:cNvSpPr>
              <a:spLocks noChangeArrowheads="1"/>
            </p:cNvSpPr>
            <p:nvPr/>
          </p:nvSpPr>
          <p:spPr bwMode="auto">
            <a:xfrm>
              <a:off x="5624937" y="2708920"/>
              <a:ext cx="144016" cy="360040"/>
            </a:xfrm>
            <a:prstGeom prst="downArrow">
              <a:avLst>
                <a:gd name="adj1" fmla="val 50000"/>
                <a:gd name="adj2" fmla="val 50000"/>
              </a:avLst>
            </a:prstGeom>
            <a:solidFill>
              <a:srgbClr val="666666"/>
            </a:solidFill>
            <a:ln w="9525" algn="ctr">
              <a:solidFill>
                <a:schemeClr val="tx2"/>
              </a:solidFill>
              <a:round/>
              <a:headEnd/>
              <a:tailEnd/>
            </a:ln>
          </p:spPr>
          <p:txBody>
            <a:bodyPr wrap="none" lIns="36000" tIns="36000" rIns="36000" bIns="36000" anchor="ctr">
              <a:spAutoFit/>
            </a:bodyPr>
            <a:lstStyle/>
            <a:p>
              <a:endParaRPr lang="de-DE"/>
            </a:p>
          </p:txBody>
        </p:sp>
        <p:grpSp>
          <p:nvGrpSpPr>
            <p:cNvPr id="3" name="Gruppieren 50"/>
            <p:cNvGrpSpPr>
              <a:grpSpLocks/>
            </p:cNvGrpSpPr>
            <p:nvPr/>
          </p:nvGrpSpPr>
          <p:grpSpPr bwMode="auto">
            <a:xfrm>
              <a:off x="5939485" y="3645144"/>
              <a:ext cx="2912801" cy="1080000"/>
              <a:chOff x="5939484" y="3645144"/>
              <a:chExt cx="2912801" cy="1080000"/>
            </a:xfrm>
          </p:grpSpPr>
          <p:sp>
            <p:nvSpPr>
              <p:cNvPr id="13360" name="Rechteck 81"/>
              <p:cNvSpPr>
                <a:spLocks noChangeArrowheads="1"/>
              </p:cNvSpPr>
              <p:nvPr/>
            </p:nvSpPr>
            <p:spPr bwMode="auto">
              <a:xfrm>
                <a:off x="5971347" y="3645144"/>
                <a:ext cx="720697" cy="1080000"/>
              </a:xfrm>
              <a:prstGeom prst="rect">
                <a:avLst/>
              </a:prstGeom>
              <a:solidFill>
                <a:srgbClr val="336699"/>
              </a:solidFill>
              <a:ln w="25400" algn="ctr">
                <a:solidFill>
                  <a:srgbClr val="336699"/>
                </a:solidFill>
                <a:round/>
                <a:headEnd/>
                <a:tailEnd/>
              </a:ln>
            </p:spPr>
            <p:txBody>
              <a:bodyPr lIns="36000" tIns="36000" rIns="36000" bIns="36000" anchor="ctr">
                <a:spAutoFit/>
              </a:bodyPr>
              <a:lstStyle/>
              <a:p>
                <a:endParaRPr lang="de-DE"/>
              </a:p>
            </p:txBody>
          </p:sp>
          <p:sp>
            <p:nvSpPr>
              <p:cNvPr id="47" name="Textfeld 46"/>
              <p:cNvSpPr txBox="1"/>
              <p:nvPr/>
            </p:nvSpPr>
            <p:spPr>
              <a:xfrm>
                <a:off x="5939484" y="4046819"/>
                <a:ext cx="733377" cy="461972"/>
              </a:xfrm>
              <a:prstGeom prst="rect">
                <a:avLst/>
              </a:prstGeom>
              <a:noFill/>
            </p:spPr>
            <p:txBody>
              <a:bodyPr>
                <a:normAutofit fontScale="70000" lnSpcReduction="20000"/>
              </a:bodyPr>
              <a:lstStyle/>
              <a:p>
                <a:pPr algn="ctr">
                  <a:defRPr/>
                </a:pPr>
                <a:r>
                  <a:rPr lang="de-DE" sz="1200" b="1">
                    <a:solidFill>
                      <a:schemeClr val="bg2"/>
                    </a:solidFill>
                  </a:rPr>
                  <a:t>nicht entschädi-gungsfähig</a:t>
                </a:r>
              </a:p>
            </p:txBody>
          </p:sp>
          <p:sp>
            <p:nvSpPr>
              <p:cNvPr id="13362" name="Rechteck 83"/>
              <p:cNvSpPr>
                <a:spLocks noChangeArrowheads="1"/>
              </p:cNvSpPr>
              <p:nvPr/>
            </p:nvSpPr>
            <p:spPr bwMode="auto">
              <a:xfrm>
                <a:off x="6692044" y="3645144"/>
                <a:ext cx="2160241" cy="1080000"/>
              </a:xfrm>
              <a:prstGeom prst="rect">
                <a:avLst/>
              </a:prstGeom>
              <a:solidFill>
                <a:srgbClr val="99CCFF"/>
              </a:solidFill>
              <a:ln w="25400" algn="ctr">
                <a:solidFill>
                  <a:srgbClr val="336699"/>
                </a:solidFill>
                <a:round/>
                <a:headEnd/>
                <a:tailEnd/>
              </a:ln>
            </p:spPr>
            <p:txBody>
              <a:bodyPr lIns="36000" tIns="36000" rIns="36000" bIns="36000" anchor="ctr">
                <a:spAutoFit/>
              </a:bodyPr>
              <a:lstStyle/>
              <a:p>
                <a:endParaRPr lang="de-DE"/>
              </a:p>
            </p:txBody>
          </p:sp>
          <p:sp>
            <p:nvSpPr>
              <p:cNvPr id="13363" name="Rechteck 84"/>
              <p:cNvSpPr>
                <a:spLocks noChangeArrowheads="1"/>
              </p:cNvSpPr>
              <p:nvPr/>
            </p:nvSpPr>
            <p:spPr bwMode="auto">
              <a:xfrm>
                <a:off x="7945473" y="3683977"/>
                <a:ext cx="867980" cy="1002857"/>
              </a:xfrm>
              <a:prstGeom prst="rect">
                <a:avLst/>
              </a:prstGeom>
              <a:solidFill>
                <a:srgbClr val="6699CC"/>
              </a:solidFill>
              <a:ln w="9525" algn="ctr">
                <a:noFill/>
                <a:round/>
                <a:headEnd/>
                <a:tailEnd/>
              </a:ln>
            </p:spPr>
            <p:txBody>
              <a:bodyPr lIns="36000" tIns="36000" rIns="36000" bIns="36000" anchor="ctr">
                <a:spAutoFit/>
              </a:bodyPr>
              <a:lstStyle/>
              <a:p>
                <a:endParaRPr lang="de-DE"/>
              </a:p>
            </p:txBody>
          </p:sp>
          <p:sp>
            <p:nvSpPr>
              <p:cNvPr id="50" name="Textfeld 49"/>
              <p:cNvSpPr txBox="1"/>
              <p:nvPr/>
            </p:nvSpPr>
            <p:spPr>
              <a:xfrm>
                <a:off x="7322107" y="4023006"/>
                <a:ext cx="1246106" cy="198441"/>
              </a:xfrm>
              <a:prstGeom prst="rect">
                <a:avLst/>
              </a:prstGeom>
              <a:noFill/>
            </p:spPr>
            <p:txBody>
              <a:bodyPr>
                <a:normAutofit fontScale="70000" lnSpcReduction="20000"/>
              </a:bodyPr>
              <a:lstStyle/>
              <a:p>
                <a:pPr algn="ctr">
                  <a:defRPr/>
                </a:pPr>
                <a:r>
                  <a:rPr lang="de-DE" sz="1200" b="1" dirty="0" err="1">
                    <a:solidFill>
                      <a:schemeClr val="bg2"/>
                    </a:solidFill>
                  </a:rPr>
                  <a:t>eligible</a:t>
                </a:r>
                <a:endParaRPr lang="de-DE" sz="1200" b="1" dirty="0">
                  <a:solidFill>
                    <a:schemeClr val="bg2"/>
                  </a:solidFill>
                </a:endParaRPr>
              </a:p>
            </p:txBody>
          </p:sp>
          <p:sp>
            <p:nvSpPr>
              <p:cNvPr id="51" name="Textfeld 50"/>
              <p:cNvSpPr txBox="1"/>
              <p:nvPr/>
            </p:nvSpPr>
            <p:spPr>
              <a:xfrm>
                <a:off x="8009450" y="4238911"/>
                <a:ext cx="682581" cy="198441"/>
              </a:xfrm>
              <a:prstGeom prst="rect">
                <a:avLst/>
              </a:prstGeom>
              <a:noFill/>
            </p:spPr>
            <p:txBody>
              <a:bodyPr>
                <a:normAutofit fontScale="70000" lnSpcReduction="20000"/>
              </a:bodyPr>
              <a:lstStyle/>
              <a:p>
                <a:pPr algn="ctr">
                  <a:defRPr/>
                </a:pPr>
                <a:r>
                  <a:rPr lang="de-DE" sz="1200" b="1" dirty="0" err="1">
                    <a:solidFill>
                      <a:schemeClr val="bg2"/>
                    </a:solidFill>
                  </a:rPr>
                  <a:t>covered</a:t>
                </a:r>
                <a:endParaRPr lang="de-DE" sz="1200" b="1" dirty="0">
                  <a:solidFill>
                    <a:schemeClr val="bg2"/>
                  </a:solidFill>
                </a:endParaRPr>
              </a:p>
            </p:txBody>
          </p:sp>
          <p:sp>
            <p:nvSpPr>
              <p:cNvPr id="13366" name="Textfeld 87"/>
              <p:cNvSpPr txBox="1">
                <a:spLocks noChangeArrowheads="1"/>
              </p:cNvSpPr>
              <p:nvPr/>
            </p:nvSpPr>
            <p:spPr bwMode="auto">
              <a:xfrm>
                <a:off x="6480268" y="3717032"/>
                <a:ext cx="1800000" cy="230832"/>
              </a:xfrm>
              <a:prstGeom prst="rect">
                <a:avLst/>
              </a:prstGeom>
              <a:solidFill>
                <a:srgbClr val="333333">
                  <a:alpha val="85097"/>
                </a:srgbClr>
              </a:solidFill>
              <a:ln w="9525">
                <a:noFill/>
                <a:miter lim="800000"/>
                <a:headEnd/>
                <a:tailEnd/>
              </a:ln>
            </p:spPr>
            <p:txBody>
              <a:bodyPr>
                <a:spAutoFit/>
              </a:bodyPr>
              <a:lstStyle/>
              <a:p>
                <a:pPr algn="ctr"/>
                <a:r>
                  <a:rPr lang="de-DE" sz="900" b="1">
                    <a:solidFill>
                      <a:schemeClr val="bg2"/>
                    </a:solidFill>
                  </a:rPr>
                  <a:t>EAEG presenter data file 2</a:t>
                </a:r>
              </a:p>
            </p:txBody>
          </p:sp>
        </p:grpSp>
        <p:grpSp>
          <p:nvGrpSpPr>
            <p:cNvPr id="4" name="Gruppieren 48"/>
            <p:cNvGrpSpPr>
              <a:grpSpLocks/>
            </p:cNvGrpSpPr>
            <p:nvPr/>
          </p:nvGrpSpPr>
          <p:grpSpPr bwMode="auto">
            <a:xfrm>
              <a:off x="4212400" y="3285104"/>
              <a:ext cx="2911693" cy="1080000"/>
              <a:chOff x="4212400" y="3285104"/>
              <a:chExt cx="2911693" cy="1080000"/>
            </a:xfrm>
          </p:grpSpPr>
          <p:grpSp>
            <p:nvGrpSpPr>
              <p:cNvPr id="5" name="Gruppieren 36"/>
              <p:cNvGrpSpPr>
                <a:grpSpLocks noChangeAspect="1"/>
              </p:cNvGrpSpPr>
              <p:nvPr/>
            </p:nvGrpSpPr>
            <p:grpSpPr bwMode="auto">
              <a:xfrm>
                <a:off x="4212400" y="3285104"/>
                <a:ext cx="2911693" cy="1080000"/>
                <a:chOff x="4501471" y="3221653"/>
                <a:chExt cx="4076370" cy="1512000"/>
              </a:xfrm>
            </p:grpSpPr>
            <p:sp>
              <p:nvSpPr>
                <p:cNvPr id="13354" name="Rechteck 9"/>
                <p:cNvSpPr>
                  <a:spLocks noChangeArrowheads="1"/>
                </p:cNvSpPr>
                <p:nvPr/>
              </p:nvSpPr>
              <p:spPr bwMode="auto">
                <a:xfrm>
                  <a:off x="4544529" y="3221653"/>
                  <a:ext cx="1008976" cy="1512000"/>
                </a:xfrm>
                <a:prstGeom prst="rect">
                  <a:avLst/>
                </a:prstGeom>
                <a:solidFill>
                  <a:srgbClr val="336699"/>
                </a:solidFill>
                <a:ln w="25400" algn="ctr">
                  <a:solidFill>
                    <a:srgbClr val="336699"/>
                  </a:solidFill>
                  <a:round/>
                  <a:headEnd/>
                  <a:tailEnd/>
                </a:ln>
              </p:spPr>
              <p:txBody>
                <a:bodyPr lIns="36000" tIns="36000" rIns="36000" bIns="36000" anchor="ctr">
                  <a:spAutoFit/>
                </a:bodyPr>
                <a:lstStyle/>
                <a:p>
                  <a:endParaRPr lang="de-DE"/>
                </a:p>
              </p:txBody>
            </p:sp>
            <p:sp>
              <p:nvSpPr>
                <p:cNvPr id="13355" name="Textfeld 10"/>
                <p:cNvSpPr txBox="1">
                  <a:spLocks noChangeArrowheads="1"/>
                </p:cNvSpPr>
                <p:nvPr/>
              </p:nvSpPr>
              <p:spPr bwMode="auto">
                <a:xfrm>
                  <a:off x="4501467" y="3783537"/>
                  <a:ext cx="1024507" cy="646759"/>
                </a:xfrm>
                <a:prstGeom prst="rect">
                  <a:avLst/>
                </a:prstGeom>
                <a:noFill/>
                <a:ln w="9525">
                  <a:noFill/>
                  <a:miter lim="800000"/>
                  <a:headEnd/>
                  <a:tailEnd/>
                </a:ln>
              </p:spPr>
              <p:txBody>
                <a:bodyPr/>
                <a:lstStyle/>
                <a:p>
                  <a:pPr algn="ctr"/>
                  <a:r>
                    <a:rPr lang="de-DE" sz="800" b="1">
                      <a:solidFill>
                        <a:schemeClr val="bg2"/>
                      </a:solidFill>
                    </a:rPr>
                    <a:t>Non-eligible</a:t>
                  </a:r>
                </a:p>
              </p:txBody>
            </p:sp>
            <p:sp>
              <p:nvSpPr>
                <p:cNvPr id="13356" name="Rechteck 11"/>
                <p:cNvSpPr>
                  <a:spLocks noChangeArrowheads="1"/>
                </p:cNvSpPr>
                <p:nvPr/>
              </p:nvSpPr>
              <p:spPr bwMode="auto">
                <a:xfrm>
                  <a:off x="5553505" y="3221653"/>
                  <a:ext cx="3024336" cy="1512000"/>
                </a:xfrm>
                <a:prstGeom prst="rect">
                  <a:avLst/>
                </a:prstGeom>
                <a:solidFill>
                  <a:srgbClr val="99CCFF"/>
                </a:solidFill>
                <a:ln w="25400" algn="ctr">
                  <a:solidFill>
                    <a:srgbClr val="336699"/>
                  </a:solidFill>
                  <a:round/>
                  <a:headEnd/>
                  <a:tailEnd/>
                </a:ln>
              </p:spPr>
              <p:txBody>
                <a:bodyPr lIns="36000" tIns="36000" rIns="36000" bIns="36000" anchor="ctr">
                  <a:spAutoFit/>
                </a:bodyPr>
                <a:lstStyle/>
                <a:p>
                  <a:endParaRPr lang="de-DE"/>
                </a:p>
              </p:txBody>
            </p:sp>
            <p:sp>
              <p:nvSpPr>
                <p:cNvPr id="13357" name="Rechteck 78"/>
                <p:cNvSpPr>
                  <a:spLocks noChangeArrowheads="1"/>
                </p:cNvSpPr>
                <p:nvPr/>
              </p:nvSpPr>
              <p:spPr bwMode="auto">
                <a:xfrm>
                  <a:off x="7308304" y="3276019"/>
                  <a:ext cx="1215171" cy="1404000"/>
                </a:xfrm>
                <a:prstGeom prst="rect">
                  <a:avLst/>
                </a:prstGeom>
                <a:solidFill>
                  <a:srgbClr val="6699CC"/>
                </a:solidFill>
                <a:ln w="9525" algn="ctr">
                  <a:noFill/>
                  <a:round/>
                  <a:headEnd/>
                  <a:tailEnd/>
                </a:ln>
              </p:spPr>
              <p:txBody>
                <a:bodyPr lIns="36000" tIns="36000" rIns="36000" bIns="36000" anchor="ctr">
                  <a:spAutoFit/>
                </a:bodyPr>
                <a:lstStyle/>
                <a:p>
                  <a:endParaRPr lang="de-DE"/>
                </a:p>
              </p:txBody>
            </p:sp>
            <p:sp>
              <p:nvSpPr>
                <p:cNvPr id="44" name="Textfeld 43"/>
                <p:cNvSpPr txBox="1"/>
                <p:nvPr/>
              </p:nvSpPr>
              <p:spPr>
                <a:xfrm>
                  <a:off x="6434916" y="3750198"/>
                  <a:ext cx="1746772" cy="277819"/>
                </a:xfrm>
                <a:prstGeom prst="rect">
                  <a:avLst/>
                </a:prstGeom>
                <a:noFill/>
              </p:spPr>
              <p:txBody>
                <a:bodyPr>
                  <a:normAutofit fontScale="70000" lnSpcReduction="20000"/>
                </a:bodyPr>
                <a:lstStyle/>
                <a:p>
                  <a:pPr algn="ctr">
                    <a:defRPr/>
                  </a:pPr>
                  <a:r>
                    <a:rPr lang="de-DE" sz="1200" b="1" dirty="0" err="1">
                      <a:solidFill>
                        <a:schemeClr val="bg2"/>
                      </a:solidFill>
                    </a:rPr>
                    <a:t>eligible</a:t>
                  </a:r>
                  <a:endParaRPr lang="de-DE" sz="1200" b="1" dirty="0">
                    <a:solidFill>
                      <a:schemeClr val="bg2"/>
                    </a:solidFill>
                  </a:endParaRPr>
                </a:p>
              </p:txBody>
            </p:sp>
            <p:sp>
              <p:nvSpPr>
                <p:cNvPr id="45" name="Textfeld 44"/>
                <p:cNvSpPr txBox="1"/>
                <p:nvPr/>
              </p:nvSpPr>
              <p:spPr>
                <a:xfrm>
                  <a:off x="7399419" y="4052464"/>
                  <a:ext cx="953391" cy="277819"/>
                </a:xfrm>
                <a:prstGeom prst="rect">
                  <a:avLst/>
                </a:prstGeom>
                <a:noFill/>
              </p:spPr>
              <p:txBody>
                <a:bodyPr>
                  <a:normAutofit fontScale="70000" lnSpcReduction="20000"/>
                </a:bodyPr>
                <a:lstStyle/>
                <a:p>
                  <a:pPr algn="ctr">
                    <a:defRPr/>
                  </a:pPr>
                  <a:r>
                    <a:rPr lang="de-DE" sz="1200" b="1" dirty="0" err="1">
                      <a:solidFill>
                        <a:schemeClr val="bg2"/>
                      </a:solidFill>
                    </a:rPr>
                    <a:t>covered</a:t>
                  </a:r>
                  <a:endParaRPr lang="de-DE" sz="1200" b="1" dirty="0">
                    <a:solidFill>
                      <a:schemeClr val="bg2"/>
                    </a:solidFill>
                  </a:endParaRPr>
                </a:p>
              </p:txBody>
            </p:sp>
          </p:grpSp>
          <p:sp>
            <p:nvSpPr>
              <p:cNvPr id="13353" name="Textfeld 74"/>
              <p:cNvSpPr txBox="1">
                <a:spLocks noChangeArrowheads="1"/>
              </p:cNvSpPr>
              <p:nvPr/>
            </p:nvSpPr>
            <p:spPr bwMode="auto">
              <a:xfrm>
                <a:off x="4797189" y="3339062"/>
                <a:ext cx="1800000" cy="230832"/>
              </a:xfrm>
              <a:prstGeom prst="rect">
                <a:avLst/>
              </a:prstGeom>
              <a:solidFill>
                <a:srgbClr val="333333">
                  <a:alpha val="85097"/>
                </a:srgbClr>
              </a:solidFill>
              <a:ln w="9525">
                <a:noFill/>
                <a:miter lim="800000"/>
                <a:headEnd/>
                <a:tailEnd/>
              </a:ln>
            </p:spPr>
            <p:txBody>
              <a:bodyPr>
                <a:spAutoFit/>
              </a:bodyPr>
              <a:lstStyle/>
              <a:p>
                <a:pPr algn="ctr"/>
                <a:r>
                  <a:rPr lang="de-DE" sz="900" b="1">
                    <a:solidFill>
                      <a:schemeClr val="bg2"/>
                    </a:solidFill>
                  </a:rPr>
                  <a:t>EAEG presenter data file1</a:t>
                </a:r>
              </a:p>
            </p:txBody>
          </p:sp>
        </p:grpSp>
      </p:grpSp>
      <p:grpSp>
        <p:nvGrpSpPr>
          <p:cNvPr id="6" name="Gruppieren 199"/>
          <p:cNvGrpSpPr>
            <a:grpSpLocks/>
          </p:cNvGrpSpPr>
          <p:nvPr/>
        </p:nvGrpSpPr>
        <p:grpSpPr bwMode="auto">
          <a:xfrm>
            <a:off x="3463925" y="2511425"/>
            <a:ext cx="4751388" cy="1944688"/>
            <a:chOff x="2771800" y="1556792"/>
            <a:chExt cx="4752000" cy="1944000"/>
          </a:xfrm>
        </p:grpSpPr>
        <p:sp>
          <p:nvSpPr>
            <p:cNvPr id="13329" name="Rechteck 98"/>
            <p:cNvSpPr>
              <a:spLocks noChangeArrowheads="1"/>
            </p:cNvSpPr>
            <p:nvPr/>
          </p:nvSpPr>
          <p:spPr bwMode="auto">
            <a:xfrm>
              <a:off x="2771800" y="1556792"/>
              <a:ext cx="4752000" cy="1944000"/>
            </a:xfrm>
            <a:prstGeom prst="rect">
              <a:avLst/>
            </a:prstGeom>
            <a:solidFill>
              <a:srgbClr val="999999"/>
            </a:solidFill>
            <a:ln w="9525" algn="ctr">
              <a:solidFill>
                <a:schemeClr val="tx2"/>
              </a:solidFill>
              <a:round/>
              <a:headEnd/>
              <a:tailEnd/>
            </a:ln>
          </p:spPr>
          <p:txBody>
            <a:bodyPr wrap="none" lIns="36000" tIns="36000" rIns="36000" bIns="36000" anchor="ctr">
              <a:spAutoFit/>
            </a:bodyPr>
            <a:lstStyle/>
            <a:p>
              <a:endParaRPr lang="de-DE"/>
            </a:p>
          </p:txBody>
        </p:sp>
        <p:sp>
          <p:nvSpPr>
            <p:cNvPr id="13330" name="Textfeld 99"/>
            <p:cNvSpPr txBox="1">
              <a:spLocks noChangeArrowheads="1"/>
            </p:cNvSpPr>
            <p:nvPr/>
          </p:nvSpPr>
          <p:spPr bwMode="auto">
            <a:xfrm>
              <a:off x="2915816" y="1639833"/>
              <a:ext cx="1152128" cy="307777"/>
            </a:xfrm>
            <a:prstGeom prst="rect">
              <a:avLst/>
            </a:prstGeom>
            <a:noFill/>
            <a:ln w="9525">
              <a:noFill/>
              <a:miter lim="800000"/>
              <a:headEnd/>
              <a:tailEnd/>
            </a:ln>
          </p:spPr>
          <p:txBody>
            <a:bodyPr>
              <a:spAutoFit/>
            </a:bodyPr>
            <a:lstStyle/>
            <a:p>
              <a:r>
                <a:rPr lang="de-DE" sz="1400" b="1">
                  <a:solidFill>
                    <a:schemeClr val="bg2"/>
                  </a:solidFill>
                </a:rPr>
                <a:t>Example</a:t>
              </a:r>
            </a:p>
          </p:txBody>
        </p:sp>
        <p:sp>
          <p:nvSpPr>
            <p:cNvPr id="13331" name="Textfeld 100"/>
            <p:cNvSpPr txBox="1">
              <a:spLocks noChangeArrowheads="1"/>
            </p:cNvSpPr>
            <p:nvPr/>
          </p:nvSpPr>
          <p:spPr bwMode="auto">
            <a:xfrm>
              <a:off x="4686562" y="1772816"/>
              <a:ext cx="910944" cy="307668"/>
            </a:xfrm>
            <a:prstGeom prst="rect">
              <a:avLst/>
            </a:prstGeom>
            <a:noFill/>
            <a:ln w="9525">
              <a:noFill/>
              <a:miter lim="800000"/>
              <a:headEnd/>
              <a:tailEnd/>
            </a:ln>
          </p:spPr>
          <p:txBody>
            <a:bodyPr wrap="none">
              <a:spAutoFit/>
            </a:bodyPr>
            <a:lstStyle/>
            <a:p>
              <a:r>
                <a:rPr lang="de-DE" sz="1400" b="1">
                  <a:solidFill>
                    <a:srgbClr val="336699"/>
                  </a:solidFill>
                </a:rPr>
                <a:t>Client K.</a:t>
              </a:r>
            </a:p>
          </p:txBody>
        </p:sp>
        <p:sp>
          <p:nvSpPr>
            <p:cNvPr id="13332" name="Pfeil nach rechts 101"/>
            <p:cNvSpPr>
              <a:spLocks noChangeArrowheads="1"/>
            </p:cNvSpPr>
            <p:nvPr/>
          </p:nvSpPr>
          <p:spPr bwMode="auto">
            <a:xfrm rot="5400000">
              <a:off x="5040052" y="2600908"/>
              <a:ext cx="216024" cy="144016"/>
            </a:xfrm>
            <a:prstGeom prst="rightArrow">
              <a:avLst>
                <a:gd name="adj1" fmla="val 50000"/>
                <a:gd name="adj2" fmla="val 50000"/>
              </a:avLst>
            </a:prstGeom>
            <a:solidFill>
              <a:schemeClr val="bg2"/>
            </a:solidFill>
            <a:ln w="9525" algn="ctr">
              <a:solidFill>
                <a:schemeClr val="tx2"/>
              </a:solidFill>
              <a:round/>
              <a:headEnd/>
              <a:tailEnd/>
            </a:ln>
          </p:spPr>
          <p:txBody>
            <a:bodyPr wrap="none" lIns="36000" tIns="36000" rIns="36000" bIns="36000" anchor="ctr">
              <a:spAutoFit/>
            </a:bodyPr>
            <a:lstStyle/>
            <a:p>
              <a:endParaRPr lang="de-DE"/>
            </a:p>
          </p:txBody>
        </p:sp>
        <p:grpSp>
          <p:nvGrpSpPr>
            <p:cNvPr id="7" name="Gruppieren 91"/>
            <p:cNvGrpSpPr>
              <a:grpSpLocks/>
            </p:cNvGrpSpPr>
            <p:nvPr/>
          </p:nvGrpSpPr>
          <p:grpSpPr bwMode="auto">
            <a:xfrm>
              <a:off x="3754534" y="2132856"/>
              <a:ext cx="1043607" cy="587924"/>
              <a:chOff x="3131840" y="2636912"/>
              <a:chExt cx="1043607" cy="587924"/>
            </a:xfrm>
          </p:grpSpPr>
          <p:pic>
            <p:nvPicPr>
              <p:cNvPr id="13344" name="Grafik 113" descr="info2.png"/>
              <p:cNvPicPr>
                <a:picLocks noChangeAspect="1"/>
              </p:cNvPicPr>
              <p:nvPr/>
            </p:nvPicPr>
            <p:blipFill>
              <a:blip r:embed="rId3" cstate="print"/>
              <a:srcRect/>
              <a:stretch>
                <a:fillRect/>
              </a:stretch>
            </p:blipFill>
            <p:spPr bwMode="auto">
              <a:xfrm>
                <a:off x="3131840" y="2636912"/>
                <a:ext cx="1043607" cy="587924"/>
              </a:xfrm>
              <a:prstGeom prst="rect">
                <a:avLst/>
              </a:prstGeom>
              <a:noFill/>
              <a:ln w="9525">
                <a:noFill/>
                <a:miter lim="800000"/>
                <a:headEnd/>
                <a:tailEnd/>
              </a:ln>
            </p:spPr>
          </p:pic>
          <p:grpSp>
            <p:nvGrpSpPr>
              <p:cNvPr id="8" name="Gruppieren 90"/>
              <p:cNvGrpSpPr>
                <a:grpSpLocks/>
              </p:cNvGrpSpPr>
              <p:nvPr/>
            </p:nvGrpSpPr>
            <p:grpSpPr bwMode="auto">
              <a:xfrm>
                <a:off x="3147016" y="2674840"/>
                <a:ext cx="1019831" cy="466128"/>
                <a:chOff x="3690022" y="2276872"/>
                <a:chExt cx="1019831" cy="466128"/>
              </a:xfrm>
            </p:grpSpPr>
            <p:sp>
              <p:nvSpPr>
                <p:cNvPr id="13346" name="Textfeld 115"/>
                <p:cNvSpPr txBox="1">
                  <a:spLocks noChangeArrowheads="1"/>
                </p:cNvSpPr>
                <p:nvPr/>
              </p:nvSpPr>
              <p:spPr bwMode="auto">
                <a:xfrm>
                  <a:off x="3770410" y="2276872"/>
                  <a:ext cx="857928" cy="276999"/>
                </a:xfrm>
                <a:prstGeom prst="rect">
                  <a:avLst/>
                </a:prstGeom>
                <a:noFill/>
                <a:ln w="9525">
                  <a:noFill/>
                  <a:miter lim="800000"/>
                  <a:headEnd/>
                  <a:tailEnd/>
                </a:ln>
              </p:spPr>
              <p:txBody>
                <a:bodyPr wrap="none">
                  <a:spAutoFit/>
                </a:bodyPr>
                <a:lstStyle/>
                <a:p>
                  <a:pPr algn="ctr"/>
                  <a:r>
                    <a:rPr lang="de-DE" sz="1200" b="1">
                      <a:solidFill>
                        <a:srgbClr val="990000"/>
                      </a:solidFill>
                    </a:rPr>
                    <a:t>System 1</a:t>
                  </a:r>
                </a:p>
              </p:txBody>
            </p:sp>
            <p:sp>
              <p:nvSpPr>
                <p:cNvPr id="13347" name="Textfeld 116"/>
                <p:cNvSpPr txBox="1">
                  <a:spLocks noChangeArrowheads="1"/>
                </p:cNvSpPr>
                <p:nvPr/>
              </p:nvSpPr>
              <p:spPr bwMode="auto">
                <a:xfrm>
                  <a:off x="3690022" y="2466001"/>
                  <a:ext cx="1019831" cy="276999"/>
                </a:xfrm>
                <a:prstGeom prst="rect">
                  <a:avLst/>
                </a:prstGeom>
                <a:noFill/>
                <a:ln w="9525">
                  <a:noFill/>
                  <a:miter lim="800000"/>
                  <a:headEnd/>
                  <a:tailEnd/>
                </a:ln>
              </p:spPr>
              <p:txBody>
                <a:bodyPr wrap="none">
                  <a:spAutoFit/>
                </a:bodyPr>
                <a:lstStyle/>
                <a:p>
                  <a:pPr algn="ctr"/>
                  <a:r>
                    <a:rPr lang="de-DE" sz="1200">
                      <a:solidFill>
                        <a:schemeClr val="bg2"/>
                      </a:solidFill>
                    </a:rPr>
                    <a:t>70.000 Euro</a:t>
                  </a:r>
                </a:p>
              </p:txBody>
            </p:sp>
          </p:grpSp>
        </p:grpSp>
        <p:grpSp>
          <p:nvGrpSpPr>
            <p:cNvPr id="9" name="Gruppieren 92"/>
            <p:cNvGrpSpPr>
              <a:grpSpLocks/>
            </p:cNvGrpSpPr>
            <p:nvPr/>
          </p:nvGrpSpPr>
          <p:grpSpPr bwMode="auto">
            <a:xfrm>
              <a:off x="5489022" y="2134800"/>
              <a:ext cx="1043607" cy="587924"/>
              <a:chOff x="3131840" y="2636912"/>
              <a:chExt cx="1043607" cy="587924"/>
            </a:xfrm>
          </p:grpSpPr>
          <p:pic>
            <p:nvPicPr>
              <p:cNvPr id="13340" name="Grafik 109" descr="info2.png"/>
              <p:cNvPicPr>
                <a:picLocks noChangeAspect="1"/>
              </p:cNvPicPr>
              <p:nvPr/>
            </p:nvPicPr>
            <p:blipFill>
              <a:blip r:embed="rId3" cstate="print"/>
              <a:srcRect/>
              <a:stretch>
                <a:fillRect/>
              </a:stretch>
            </p:blipFill>
            <p:spPr bwMode="auto">
              <a:xfrm>
                <a:off x="3131840" y="2636912"/>
                <a:ext cx="1043607" cy="587924"/>
              </a:xfrm>
              <a:prstGeom prst="rect">
                <a:avLst/>
              </a:prstGeom>
              <a:noFill/>
              <a:ln w="9525">
                <a:noFill/>
                <a:miter lim="800000"/>
                <a:headEnd/>
                <a:tailEnd/>
              </a:ln>
            </p:spPr>
          </p:pic>
          <p:grpSp>
            <p:nvGrpSpPr>
              <p:cNvPr id="10" name="Gruppieren 90"/>
              <p:cNvGrpSpPr>
                <a:grpSpLocks/>
              </p:cNvGrpSpPr>
              <p:nvPr/>
            </p:nvGrpSpPr>
            <p:grpSpPr bwMode="auto">
              <a:xfrm>
                <a:off x="3147016" y="2674840"/>
                <a:ext cx="1019831" cy="466128"/>
                <a:chOff x="3690022" y="2276872"/>
                <a:chExt cx="1019831" cy="466128"/>
              </a:xfrm>
            </p:grpSpPr>
            <p:sp>
              <p:nvSpPr>
                <p:cNvPr id="13342" name="Textfeld 111"/>
                <p:cNvSpPr txBox="1">
                  <a:spLocks noChangeArrowheads="1"/>
                </p:cNvSpPr>
                <p:nvPr/>
              </p:nvSpPr>
              <p:spPr bwMode="auto">
                <a:xfrm>
                  <a:off x="3770411" y="2276872"/>
                  <a:ext cx="857927" cy="276999"/>
                </a:xfrm>
                <a:prstGeom prst="rect">
                  <a:avLst/>
                </a:prstGeom>
                <a:noFill/>
                <a:ln w="9525">
                  <a:noFill/>
                  <a:miter lim="800000"/>
                  <a:headEnd/>
                  <a:tailEnd/>
                </a:ln>
              </p:spPr>
              <p:txBody>
                <a:bodyPr wrap="none">
                  <a:spAutoFit/>
                </a:bodyPr>
                <a:lstStyle/>
                <a:p>
                  <a:pPr algn="ctr"/>
                  <a:r>
                    <a:rPr lang="de-DE" sz="1200" b="1">
                      <a:solidFill>
                        <a:srgbClr val="990000"/>
                      </a:solidFill>
                    </a:rPr>
                    <a:t>System 2</a:t>
                  </a:r>
                </a:p>
              </p:txBody>
            </p:sp>
            <p:sp>
              <p:nvSpPr>
                <p:cNvPr id="13343" name="Textfeld 112"/>
                <p:cNvSpPr txBox="1">
                  <a:spLocks noChangeArrowheads="1"/>
                </p:cNvSpPr>
                <p:nvPr/>
              </p:nvSpPr>
              <p:spPr bwMode="auto">
                <a:xfrm>
                  <a:off x="3690022" y="2466001"/>
                  <a:ext cx="1019831" cy="276999"/>
                </a:xfrm>
                <a:prstGeom prst="rect">
                  <a:avLst/>
                </a:prstGeom>
                <a:noFill/>
                <a:ln w="9525">
                  <a:noFill/>
                  <a:miter lim="800000"/>
                  <a:headEnd/>
                  <a:tailEnd/>
                </a:ln>
              </p:spPr>
              <p:txBody>
                <a:bodyPr wrap="none">
                  <a:spAutoFit/>
                </a:bodyPr>
                <a:lstStyle/>
                <a:p>
                  <a:pPr algn="ctr"/>
                  <a:r>
                    <a:rPr lang="de-DE" sz="1200">
                      <a:solidFill>
                        <a:schemeClr val="bg2"/>
                      </a:solidFill>
                    </a:rPr>
                    <a:t>40.000 Euro</a:t>
                  </a:r>
                </a:p>
              </p:txBody>
            </p:sp>
          </p:grpSp>
        </p:grpSp>
        <p:grpSp>
          <p:nvGrpSpPr>
            <p:cNvPr id="11" name="Gruppieren 97"/>
            <p:cNvGrpSpPr>
              <a:grpSpLocks/>
            </p:cNvGrpSpPr>
            <p:nvPr/>
          </p:nvGrpSpPr>
          <p:grpSpPr bwMode="auto">
            <a:xfrm>
              <a:off x="4519750" y="2867971"/>
              <a:ext cx="1254031" cy="587924"/>
              <a:chOff x="3487352" y="2841076"/>
              <a:chExt cx="1254031" cy="587924"/>
            </a:xfrm>
          </p:grpSpPr>
          <p:pic>
            <p:nvPicPr>
              <p:cNvPr id="13336" name="Grafik 105" descr="info2.png"/>
              <p:cNvPicPr>
                <a:picLocks noChangeAspect="1"/>
              </p:cNvPicPr>
              <p:nvPr/>
            </p:nvPicPr>
            <p:blipFill>
              <a:blip r:embed="rId3" cstate="print"/>
              <a:srcRect/>
              <a:stretch>
                <a:fillRect/>
              </a:stretch>
            </p:blipFill>
            <p:spPr bwMode="auto">
              <a:xfrm>
                <a:off x="3491880" y="2841076"/>
                <a:ext cx="1224136" cy="587924"/>
              </a:xfrm>
              <a:prstGeom prst="rect">
                <a:avLst/>
              </a:prstGeom>
              <a:noFill/>
              <a:ln w="9525">
                <a:noFill/>
                <a:miter lim="800000"/>
                <a:headEnd/>
                <a:tailEnd/>
              </a:ln>
            </p:spPr>
          </p:pic>
          <p:grpSp>
            <p:nvGrpSpPr>
              <p:cNvPr id="12" name="Gruppieren 84"/>
              <p:cNvGrpSpPr>
                <a:grpSpLocks/>
              </p:cNvGrpSpPr>
              <p:nvPr/>
            </p:nvGrpSpPr>
            <p:grpSpPr bwMode="auto">
              <a:xfrm>
                <a:off x="3487352" y="2888928"/>
                <a:ext cx="1254031" cy="486282"/>
                <a:chOff x="4553126" y="3005629"/>
                <a:chExt cx="1254031" cy="486282"/>
              </a:xfrm>
            </p:grpSpPr>
            <p:sp>
              <p:nvSpPr>
                <p:cNvPr id="13338" name="Textfeld 107"/>
                <p:cNvSpPr txBox="1">
                  <a:spLocks noChangeArrowheads="1"/>
                </p:cNvSpPr>
                <p:nvPr/>
              </p:nvSpPr>
              <p:spPr bwMode="auto">
                <a:xfrm>
                  <a:off x="4629941" y="3214912"/>
                  <a:ext cx="1093376" cy="276999"/>
                </a:xfrm>
                <a:prstGeom prst="rect">
                  <a:avLst/>
                </a:prstGeom>
                <a:noFill/>
                <a:ln w="9525">
                  <a:noFill/>
                  <a:miter lim="800000"/>
                  <a:headEnd/>
                  <a:tailEnd/>
                </a:ln>
              </p:spPr>
              <p:txBody>
                <a:bodyPr wrap="none">
                  <a:spAutoFit/>
                </a:bodyPr>
                <a:lstStyle/>
                <a:p>
                  <a:pPr algn="ctr"/>
                  <a:r>
                    <a:rPr lang="de-DE" sz="1200">
                      <a:solidFill>
                        <a:schemeClr val="bg2"/>
                      </a:solidFill>
                    </a:rPr>
                    <a:t>110.000 Euro</a:t>
                  </a:r>
                </a:p>
              </p:txBody>
            </p:sp>
            <p:sp>
              <p:nvSpPr>
                <p:cNvPr id="13339" name="Textfeld 108"/>
                <p:cNvSpPr txBox="1">
                  <a:spLocks noChangeArrowheads="1"/>
                </p:cNvSpPr>
                <p:nvPr/>
              </p:nvSpPr>
              <p:spPr bwMode="auto">
                <a:xfrm>
                  <a:off x="4553126" y="3005629"/>
                  <a:ext cx="1254031" cy="276901"/>
                </a:xfrm>
                <a:prstGeom prst="rect">
                  <a:avLst/>
                </a:prstGeom>
                <a:noFill/>
                <a:ln w="9525">
                  <a:noFill/>
                  <a:miter lim="800000"/>
                  <a:headEnd/>
                  <a:tailEnd/>
                </a:ln>
              </p:spPr>
              <p:txBody>
                <a:bodyPr wrap="none">
                  <a:spAutoFit/>
                </a:bodyPr>
                <a:lstStyle/>
                <a:p>
                  <a:pPr algn="ctr"/>
                  <a:r>
                    <a:rPr lang="de-DE" sz="1200" b="1">
                      <a:solidFill>
                        <a:srgbClr val="990000"/>
                      </a:solidFill>
                    </a:rPr>
                    <a:t>Compensation</a:t>
                  </a:r>
                </a:p>
              </p:txBody>
            </p:sp>
          </p:grpSp>
        </p:grpSp>
      </p:grpSp>
      <p:sp>
        <p:nvSpPr>
          <p:cNvPr id="64" name="Textfeld 63"/>
          <p:cNvSpPr txBox="1"/>
          <p:nvPr/>
        </p:nvSpPr>
        <p:spPr>
          <a:xfrm>
            <a:off x="571500" y="2428875"/>
            <a:ext cx="2806700" cy="584200"/>
          </a:xfrm>
          <a:prstGeom prst="rect">
            <a:avLst/>
          </a:prstGeom>
          <a:noFill/>
        </p:spPr>
        <p:txBody>
          <a:bodyPr>
            <a:spAutoFit/>
          </a:bodyPr>
          <a:lstStyle/>
          <a:p>
            <a:pPr>
              <a:defRPr/>
            </a:pPr>
            <a:r>
              <a:rPr lang="de-DE" sz="1600" b="1" dirty="0" err="1">
                <a:solidFill>
                  <a:srgbClr val="333333"/>
                </a:solidFill>
                <a:latin typeface="+mn-lt"/>
                <a:cs typeface="Calibri" pitchFamily="34" charset="0"/>
              </a:rPr>
              <a:t>Building</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base</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of</a:t>
            </a:r>
            <a:endParaRPr lang="de-DE" sz="1600" b="1" dirty="0">
              <a:solidFill>
                <a:srgbClr val="333333"/>
              </a:solidFill>
              <a:latin typeface="+mn-lt"/>
              <a:cs typeface="Calibri" pitchFamily="34" charset="0"/>
            </a:endParaRPr>
          </a:p>
          <a:p>
            <a:pPr>
              <a:spcBef>
                <a:spcPts val="0"/>
              </a:spcBef>
              <a:defRPr/>
            </a:pPr>
            <a:r>
              <a:rPr lang="de-DE" sz="1600" b="1" dirty="0">
                <a:solidFill>
                  <a:srgbClr val="333333"/>
                </a:solidFill>
                <a:latin typeface="+mn-lt"/>
                <a:cs typeface="Calibri" pitchFamily="34" charset="0"/>
              </a:rPr>
              <a:t>EAEG </a:t>
            </a:r>
            <a:r>
              <a:rPr lang="de-DE" sz="1600" b="1" dirty="0" err="1">
                <a:solidFill>
                  <a:srgbClr val="333333"/>
                </a:solidFill>
                <a:latin typeface="+mn-lt"/>
                <a:cs typeface="Calibri" pitchFamily="34" charset="0"/>
              </a:rPr>
              <a:t>presenter</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file</a:t>
            </a:r>
            <a:endParaRPr lang="de-DE" sz="1600" b="1" dirty="0">
              <a:solidFill>
                <a:srgbClr val="333333"/>
              </a:solidFill>
              <a:latin typeface="+mn-lt"/>
              <a:cs typeface="Calibri" pitchFamily="34" charset="0"/>
            </a:endParaRPr>
          </a:p>
        </p:txBody>
      </p:sp>
      <p:sp>
        <p:nvSpPr>
          <p:cNvPr id="13318" name="Titel 1"/>
          <p:cNvSpPr>
            <a:spLocks noGrp="1"/>
          </p:cNvSpPr>
          <p:nvPr>
            <p:ph type="title"/>
          </p:nvPr>
        </p:nvSpPr>
        <p:spPr/>
        <p:txBody>
          <a:bodyPr/>
          <a:lstStyle/>
          <a:p>
            <a:pPr eaLnBrk="1" hangingPunct="1"/>
            <a:r>
              <a:rPr lang="de-DE" smtClean="0"/>
              <a:t>Data base</a:t>
            </a:r>
          </a:p>
        </p:txBody>
      </p:sp>
      <p:pic>
        <p:nvPicPr>
          <p:cNvPr id="13320" name="Grafik 66" descr="error.jpg"/>
          <p:cNvPicPr>
            <a:picLocks noChangeAspect="1"/>
          </p:cNvPicPr>
          <p:nvPr/>
        </p:nvPicPr>
        <p:blipFill>
          <a:blip r:embed="rId4" cstate="print"/>
          <a:srcRect/>
          <a:stretch>
            <a:fillRect/>
          </a:stretch>
        </p:blipFill>
        <p:spPr bwMode="auto">
          <a:xfrm>
            <a:off x="6500813" y="3786188"/>
            <a:ext cx="63182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bgerundetes Rechteck 61"/>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2" name="Gruppieren 406"/>
          <p:cNvGrpSpPr>
            <a:grpSpLocks/>
          </p:cNvGrpSpPr>
          <p:nvPr/>
        </p:nvGrpSpPr>
        <p:grpSpPr bwMode="auto">
          <a:xfrm>
            <a:off x="3435350" y="2398713"/>
            <a:ext cx="4994275" cy="3816350"/>
            <a:chOff x="2062317" y="1239186"/>
            <a:chExt cx="4993959" cy="3816424"/>
          </a:xfrm>
        </p:grpSpPr>
        <p:sp>
          <p:nvSpPr>
            <p:cNvPr id="14351" name="Rechteck 177"/>
            <p:cNvSpPr>
              <a:spLocks noChangeArrowheads="1"/>
            </p:cNvSpPr>
            <p:nvPr/>
          </p:nvSpPr>
          <p:spPr bwMode="auto">
            <a:xfrm>
              <a:off x="2087724" y="1239186"/>
              <a:ext cx="4968552"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cxnSp>
          <p:nvCxnSpPr>
            <p:cNvPr id="14" name="Gerade Verbindung 13"/>
            <p:cNvCxnSpPr/>
            <p:nvPr/>
          </p:nvCxnSpPr>
          <p:spPr bwMode="auto">
            <a:xfrm rot="5400000">
              <a:off x="3276045" y="2022539"/>
              <a:ext cx="792000" cy="0"/>
            </a:xfrm>
            <a:prstGeom prst="line">
              <a:avLst/>
            </a:prstGeom>
            <a:solidFill>
              <a:schemeClr val="tx2"/>
            </a:solidFill>
            <a:ln w="63500" cap="flat" cmpd="sng" algn="ctr">
              <a:gradFill>
                <a:gsLst>
                  <a:gs pos="0">
                    <a:srgbClr val="666666"/>
                  </a:gs>
                  <a:gs pos="50000">
                    <a:srgbClr val="999999"/>
                  </a:gs>
                  <a:gs pos="100000">
                    <a:srgbClr val="666666"/>
                  </a:gs>
                </a:gsLst>
                <a:lin ang="5400000" scaled="0"/>
              </a:gradFill>
              <a:prstDash val="solid"/>
              <a:round/>
              <a:headEnd type="none" w="med" len="med"/>
              <a:tailEnd type="none" w="med" len="med"/>
            </a:ln>
            <a:effectLst/>
          </p:spPr>
        </p:cxnSp>
        <p:sp>
          <p:nvSpPr>
            <p:cNvPr id="15" name="Abgerundetes Rechteck 14"/>
            <p:cNvSpPr>
              <a:spLocks noChangeAspect="1"/>
            </p:cNvSpPr>
            <p:nvPr/>
          </p:nvSpPr>
          <p:spPr bwMode="auto">
            <a:xfrm>
              <a:off x="2841731" y="1334438"/>
              <a:ext cx="1668356" cy="863617"/>
            </a:xfrm>
            <a:prstGeom prst="roundRect">
              <a:avLst>
                <a:gd name="adj" fmla="val 4069"/>
              </a:avLst>
            </a:prstGeom>
            <a:solidFill>
              <a:srgbClr val="999999"/>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lIns="36000" tIns="36000" rIns="36000" bIns="36000" anchor="ctr">
              <a:spAutoFit/>
            </a:bodyPr>
            <a:lstStyle/>
            <a:p>
              <a:pPr>
                <a:defRPr/>
              </a:pPr>
              <a:endParaRPr lang="de-DE" dirty="0"/>
            </a:p>
          </p:txBody>
        </p:sp>
        <p:cxnSp>
          <p:nvCxnSpPr>
            <p:cNvPr id="16" name="Gerade Verbindung 15"/>
            <p:cNvCxnSpPr/>
            <p:nvPr/>
          </p:nvCxnSpPr>
          <p:spPr bwMode="auto">
            <a:xfrm rot="5400000">
              <a:off x="2736322" y="2643008"/>
              <a:ext cx="396000" cy="0"/>
            </a:xfrm>
            <a:prstGeom prst="line">
              <a:avLst/>
            </a:prstGeom>
            <a:solidFill>
              <a:schemeClr val="tx2"/>
            </a:solidFill>
            <a:ln w="63500" cap="flat" cmpd="sng" algn="ctr">
              <a:gradFill>
                <a:gsLst>
                  <a:gs pos="0">
                    <a:srgbClr val="666666"/>
                  </a:gs>
                  <a:gs pos="50000">
                    <a:srgbClr val="999999"/>
                  </a:gs>
                  <a:gs pos="100000">
                    <a:srgbClr val="666666"/>
                  </a:gs>
                </a:gsLst>
                <a:lin ang="5400000" scaled="0"/>
              </a:gradFill>
              <a:prstDash val="solid"/>
              <a:round/>
              <a:headEnd type="none" w="med" len="med"/>
              <a:tailEnd type="none" w="med" len="med"/>
            </a:ln>
            <a:effectLst/>
          </p:spPr>
        </p:cxnSp>
        <p:sp>
          <p:nvSpPr>
            <p:cNvPr id="14355" name="Textfeld 181"/>
            <p:cNvSpPr txBox="1">
              <a:spLocks noChangeArrowheads="1"/>
            </p:cNvSpPr>
            <p:nvPr/>
          </p:nvSpPr>
          <p:spPr bwMode="auto">
            <a:xfrm>
              <a:off x="2618531" y="2269474"/>
              <a:ext cx="648072" cy="276999"/>
            </a:xfrm>
            <a:prstGeom prst="rect">
              <a:avLst/>
            </a:prstGeom>
            <a:noFill/>
            <a:ln w="9525">
              <a:noFill/>
              <a:miter lim="800000"/>
              <a:headEnd/>
              <a:tailEnd/>
            </a:ln>
          </p:spPr>
          <p:txBody>
            <a:bodyPr>
              <a:spAutoFit/>
            </a:bodyPr>
            <a:lstStyle/>
            <a:p>
              <a:pPr algn="ctr"/>
              <a:r>
                <a:rPr lang="de-DE" sz="1200" b="1">
                  <a:solidFill>
                    <a:srgbClr val="990000"/>
                  </a:solidFill>
                </a:rPr>
                <a:t>31.12.</a:t>
              </a:r>
            </a:p>
          </p:txBody>
        </p:sp>
        <p:cxnSp>
          <p:nvCxnSpPr>
            <p:cNvPr id="18" name="Gerade Verbindung 17"/>
            <p:cNvCxnSpPr/>
            <p:nvPr/>
          </p:nvCxnSpPr>
          <p:spPr bwMode="auto">
            <a:xfrm rot="5400000">
              <a:off x="4286698" y="2643008"/>
              <a:ext cx="396000" cy="0"/>
            </a:xfrm>
            <a:prstGeom prst="line">
              <a:avLst/>
            </a:prstGeom>
            <a:solidFill>
              <a:schemeClr val="tx2"/>
            </a:solidFill>
            <a:ln w="63500" cap="flat" cmpd="sng" algn="ctr">
              <a:gradFill>
                <a:gsLst>
                  <a:gs pos="0">
                    <a:srgbClr val="666666"/>
                  </a:gs>
                  <a:gs pos="50000">
                    <a:srgbClr val="999999"/>
                  </a:gs>
                  <a:gs pos="100000">
                    <a:srgbClr val="666666"/>
                  </a:gs>
                </a:gsLst>
                <a:lin ang="5400000" scaled="0"/>
              </a:gradFill>
              <a:prstDash val="solid"/>
              <a:round/>
              <a:headEnd type="none" w="med" len="med"/>
              <a:tailEnd type="none" w="med" len="med"/>
            </a:ln>
            <a:effectLst/>
          </p:spPr>
        </p:cxnSp>
        <p:sp>
          <p:nvSpPr>
            <p:cNvPr id="14357" name="Textfeld 183"/>
            <p:cNvSpPr txBox="1">
              <a:spLocks noChangeArrowheads="1"/>
            </p:cNvSpPr>
            <p:nvPr/>
          </p:nvSpPr>
          <p:spPr bwMode="auto">
            <a:xfrm>
              <a:off x="4193793" y="2269474"/>
              <a:ext cx="648072" cy="276999"/>
            </a:xfrm>
            <a:prstGeom prst="rect">
              <a:avLst/>
            </a:prstGeom>
            <a:noFill/>
            <a:ln w="9525">
              <a:noFill/>
              <a:miter lim="800000"/>
              <a:headEnd/>
              <a:tailEnd/>
            </a:ln>
          </p:spPr>
          <p:txBody>
            <a:bodyPr>
              <a:spAutoFit/>
            </a:bodyPr>
            <a:lstStyle/>
            <a:p>
              <a:pPr algn="ctr"/>
              <a:r>
                <a:rPr lang="de-DE" sz="1200" b="1">
                  <a:solidFill>
                    <a:srgbClr val="990000"/>
                  </a:solidFill>
                </a:rPr>
                <a:t>30.03.</a:t>
              </a:r>
            </a:p>
          </p:txBody>
        </p:sp>
        <p:pic>
          <p:nvPicPr>
            <p:cNvPr id="14358" name="Grafik 184" descr="e4.png"/>
            <p:cNvPicPr>
              <a:picLocks noChangeAspect="1"/>
            </p:cNvPicPr>
            <p:nvPr/>
          </p:nvPicPr>
          <p:blipFill>
            <a:blip r:embed="rId3" cstate="print"/>
            <a:srcRect/>
            <a:stretch>
              <a:fillRect/>
            </a:stretch>
          </p:blipFill>
          <p:spPr bwMode="auto">
            <a:xfrm>
              <a:off x="2627400" y="1475819"/>
              <a:ext cx="1083724" cy="648000"/>
            </a:xfrm>
            <a:prstGeom prst="rect">
              <a:avLst/>
            </a:prstGeom>
            <a:noFill/>
            <a:ln w="9525">
              <a:noFill/>
              <a:miter lim="800000"/>
              <a:headEnd/>
              <a:tailEnd/>
            </a:ln>
          </p:spPr>
        </p:pic>
        <p:sp>
          <p:nvSpPr>
            <p:cNvPr id="14359" name="Textfeld 185"/>
            <p:cNvSpPr txBox="1">
              <a:spLocks noChangeArrowheads="1"/>
            </p:cNvSpPr>
            <p:nvPr/>
          </p:nvSpPr>
          <p:spPr bwMode="auto">
            <a:xfrm>
              <a:off x="2770267" y="1565470"/>
              <a:ext cx="720080" cy="400110"/>
            </a:xfrm>
            <a:prstGeom prst="rect">
              <a:avLst/>
            </a:prstGeom>
            <a:noFill/>
            <a:ln w="9525">
              <a:noFill/>
              <a:miter lim="800000"/>
              <a:headEnd/>
              <a:tailEnd/>
            </a:ln>
          </p:spPr>
          <p:txBody>
            <a:bodyPr>
              <a:spAutoFit/>
            </a:bodyPr>
            <a:lstStyle/>
            <a:p>
              <a:pPr algn="ctr"/>
              <a:r>
                <a:rPr lang="de-DE" sz="1000" b="1">
                  <a:solidFill>
                    <a:schemeClr val="bg2"/>
                  </a:solidFill>
                  <a:latin typeface="Arial Narrow" pitchFamily="34" charset="0"/>
                </a:rPr>
                <a:t>§ 5 (1)</a:t>
              </a:r>
              <a:br>
                <a:rPr lang="de-DE" sz="1000" b="1">
                  <a:solidFill>
                    <a:schemeClr val="bg2"/>
                  </a:solidFill>
                  <a:latin typeface="Arial Narrow" pitchFamily="34" charset="0"/>
                </a:rPr>
              </a:br>
              <a:r>
                <a:rPr lang="de-DE" sz="1000" b="1">
                  <a:solidFill>
                    <a:schemeClr val="bg2"/>
                  </a:solidFill>
                  <a:latin typeface="Arial Narrow" pitchFamily="34" charset="0"/>
                </a:rPr>
                <a:t>EAEG</a:t>
              </a:r>
            </a:p>
          </p:txBody>
        </p:sp>
        <p:sp>
          <p:nvSpPr>
            <p:cNvPr id="14360" name="Textfeld 186"/>
            <p:cNvSpPr txBox="1">
              <a:spLocks noChangeArrowheads="1"/>
            </p:cNvSpPr>
            <p:nvPr/>
          </p:nvSpPr>
          <p:spPr bwMode="auto">
            <a:xfrm>
              <a:off x="3341763" y="1697965"/>
              <a:ext cx="1214368" cy="400118"/>
            </a:xfrm>
            <a:prstGeom prst="rect">
              <a:avLst/>
            </a:prstGeom>
            <a:noFill/>
            <a:ln w="9525">
              <a:noFill/>
              <a:miter lim="800000"/>
              <a:headEnd/>
              <a:tailEnd/>
            </a:ln>
          </p:spPr>
          <p:txBody>
            <a:bodyPr>
              <a:spAutoFit/>
            </a:bodyPr>
            <a:lstStyle/>
            <a:p>
              <a:pPr algn="ctr"/>
              <a:r>
                <a:rPr lang="de-DE" sz="1000" b="1">
                  <a:solidFill>
                    <a:schemeClr val="bg2"/>
                  </a:solidFill>
                </a:rPr>
                <a:t>Compensation event</a:t>
              </a:r>
            </a:p>
          </p:txBody>
        </p:sp>
        <p:sp>
          <p:nvSpPr>
            <p:cNvPr id="14361" name="Textfeld 187"/>
            <p:cNvSpPr txBox="1">
              <a:spLocks noChangeArrowheads="1"/>
            </p:cNvSpPr>
            <p:nvPr/>
          </p:nvSpPr>
          <p:spPr bwMode="auto">
            <a:xfrm>
              <a:off x="3622325" y="1492405"/>
              <a:ext cx="648072" cy="276999"/>
            </a:xfrm>
            <a:prstGeom prst="rect">
              <a:avLst/>
            </a:prstGeom>
            <a:noFill/>
            <a:ln w="9525">
              <a:noFill/>
              <a:miter lim="800000"/>
              <a:headEnd/>
              <a:tailEnd/>
            </a:ln>
          </p:spPr>
          <p:txBody>
            <a:bodyPr>
              <a:spAutoFit/>
            </a:bodyPr>
            <a:lstStyle/>
            <a:p>
              <a:pPr algn="ctr"/>
              <a:r>
                <a:rPr lang="de-DE" sz="1200" b="1">
                  <a:solidFill>
                    <a:srgbClr val="990000"/>
                  </a:solidFill>
                </a:rPr>
                <a:t>18.03.</a:t>
              </a:r>
            </a:p>
          </p:txBody>
        </p:sp>
        <p:cxnSp>
          <p:nvCxnSpPr>
            <p:cNvPr id="24" name="Gerade Verbindung 23"/>
            <p:cNvCxnSpPr/>
            <p:nvPr/>
          </p:nvCxnSpPr>
          <p:spPr bwMode="auto">
            <a:xfrm rot="5400000">
              <a:off x="5643934" y="2643008"/>
              <a:ext cx="396000" cy="0"/>
            </a:xfrm>
            <a:prstGeom prst="line">
              <a:avLst/>
            </a:prstGeom>
            <a:solidFill>
              <a:schemeClr val="tx2"/>
            </a:solidFill>
            <a:ln w="63500" cap="flat" cmpd="sng" algn="ctr">
              <a:gradFill>
                <a:gsLst>
                  <a:gs pos="0">
                    <a:srgbClr val="666666"/>
                  </a:gs>
                  <a:gs pos="50000">
                    <a:srgbClr val="999999"/>
                  </a:gs>
                  <a:gs pos="100000">
                    <a:srgbClr val="666666"/>
                  </a:gs>
                </a:gsLst>
                <a:lin ang="5400000" scaled="0"/>
              </a:gradFill>
              <a:prstDash val="solid"/>
              <a:round/>
              <a:headEnd type="none" w="med" len="med"/>
              <a:tailEnd type="none" w="med" len="med"/>
            </a:ln>
            <a:effectLst/>
          </p:spPr>
        </p:cxnSp>
        <p:sp>
          <p:nvSpPr>
            <p:cNvPr id="14363" name="Textfeld 189"/>
            <p:cNvSpPr txBox="1">
              <a:spLocks noChangeArrowheads="1"/>
            </p:cNvSpPr>
            <p:nvPr/>
          </p:nvSpPr>
          <p:spPr bwMode="auto">
            <a:xfrm>
              <a:off x="5551029" y="2269474"/>
              <a:ext cx="648072" cy="276999"/>
            </a:xfrm>
            <a:prstGeom prst="rect">
              <a:avLst/>
            </a:prstGeom>
            <a:noFill/>
            <a:ln w="9525">
              <a:noFill/>
              <a:miter lim="800000"/>
              <a:headEnd/>
              <a:tailEnd/>
            </a:ln>
          </p:spPr>
          <p:txBody>
            <a:bodyPr>
              <a:spAutoFit/>
            </a:bodyPr>
            <a:lstStyle/>
            <a:p>
              <a:pPr algn="ctr"/>
              <a:r>
                <a:rPr lang="de-DE" sz="1200" b="1">
                  <a:solidFill>
                    <a:srgbClr val="990000"/>
                  </a:solidFill>
                </a:rPr>
                <a:t>31.12.</a:t>
              </a:r>
            </a:p>
          </p:txBody>
        </p:sp>
        <p:cxnSp>
          <p:nvCxnSpPr>
            <p:cNvPr id="26" name="Gerade Verbindung 25"/>
            <p:cNvCxnSpPr/>
            <p:nvPr/>
          </p:nvCxnSpPr>
          <p:spPr bwMode="auto">
            <a:xfrm>
              <a:off x="2087868" y="2912448"/>
              <a:ext cx="4968000" cy="0"/>
            </a:xfrm>
            <a:prstGeom prst="line">
              <a:avLst/>
            </a:prstGeom>
            <a:solidFill>
              <a:schemeClr val="tx2"/>
            </a:solidFill>
            <a:ln w="177800" cap="flat" cmpd="sng" algn="ctr">
              <a:gradFill>
                <a:gsLst>
                  <a:gs pos="0">
                    <a:srgbClr val="666666"/>
                  </a:gs>
                  <a:gs pos="50000">
                    <a:srgbClr val="999999"/>
                  </a:gs>
                  <a:gs pos="100000">
                    <a:srgbClr val="666666"/>
                  </a:gs>
                </a:gsLst>
                <a:lin ang="5400000" scaled="0"/>
              </a:gradFill>
              <a:prstDash val="solid"/>
              <a:round/>
              <a:headEnd type="none" w="med" len="med"/>
              <a:tailEnd type="none" w="med" len="med"/>
            </a:ln>
            <a:effectLst/>
          </p:spPr>
        </p:cxnSp>
        <p:grpSp>
          <p:nvGrpSpPr>
            <p:cNvPr id="3" name="Gruppieren 58"/>
            <p:cNvGrpSpPr>
              <a:grpSpLocks/>
            </p:cNvGrpSpPr>
            <p:nvPr/>
          </p:nvGrpSpPr>
          <p:grpSpPr bwMode="auto">
            <a:xfrm>
              <a:off x="5004048" y="2951839"/>
              <a:ext cx="468196" cy="233930"/>
              <a:chOff x="5004048" y="2951839"/>
              <a:chExt cx="468196" cy="233930"/>
            </a:xfrm>
          </p:grpSpPr>
          <p:sp>
            <p:nvSpPr>
              <p:cNvPr id="14381" name="Parallelogramm 207"/>
              <p:cNvSpPr>
                <a:spLocks/>
              </p:cNvSpPr>
              <p:nvPr/>
            </p:nvSpPr>
            <p:spPr bwMode="auto">
              <a:xfrm>
                <a:off x="5256244" y="2961092"/>
                <a:ext cx="216000" cy="216000"/>
              </a:xfrm>
              <a:prstGeom prst="parallelogram">
                <a:avLst>
                  <a:gd name="adj" fmla="val 59014"/>
                </a:avLst>
              </a:prstGeom>
              <a:solidFill>
                <a:srgbClr val="CCCCCC"/>
              </a:solidFill>
              <a:ln w="9525" algn="ctr">
                <a:noFill/>
                <a:round/>
                <a:headEnd/>
                <a:tailEnd/>
              </a:ln>
            </p:spPr>
            <p:txBody>
              <a:bodyPr lIns="36000" tIns="36000" rIns="36000" bIns="36000" anchor="ctr">
                <a:spAutoFit/>
              </a:bodyPr>
              <a:lstStyle/>
              <a:p>
                <a:endParaRPr lang="de-DE"/>
              </a:p>
            </p:txBody>
          </p:sp>
          <p:sp>
            <p:nvSpPr>
              <p:cNvPr id="14382" name="Parallelogramm 208"/>
              <p:cNvSpPr>
                <a:spLocks/>
              </p:cNvSpPr>
              <p:nvPr/>
            </p:nvSpPr>
            <p:spPr bwMode="auto">
              <a:xfrm>
                <a:off x="5004048" y="2969769"/>
                <a:ext cx="216000" cy="216000"/>
              </a:xfrm>
              <a:prstGeom prst="parallelogram">
                <a:avLst>
                  <a:gd name="adj" fmla="val 59014"/>
                </a:avLst>
              </a:prstGeom>
              <a:solidFill>
                <a:srgbClr val="CCCCCC"/>
              </a:solidFill>
              <a:ln w="9525" algn="ctr">
                <a:noFill/>
                <a:round/>
                <a:headEnd/>
                <a:tailEnd/>
              </a:ln>
            </p:spPr>
            <p:txBody>
              <a:bodyPr lIns="36000" tIns="36000" rIns="36000" bIns="36000" anchor="ctr">
                <a:spAutoFit/>
              </a:bodyPr>
              <a:lstStyle/>
              <a:p>
                <a:endParaRPr lang="de-DE"/>
              </a:p>
            </p:txBody>
          </p:sp>
          <p:sp>
            <p:nvSpPr>
              <p:cNvPr id="14383" name="Parallelogramm 209"/>
              <p:cNvSpPr>
                <a:spLocks/>
              </p:cNvSpPr>
              <p:nvPr/>
            </p:nvSpPr>
            <p:spPr bwMode="auto">
              <a:xfrm>
                <a:off x="5138518" y="2951839"/>
                <a:ext cx="216000" cy="216000"/>
              </a:xfrm>
              <a:prstGeom prst="parallelogram">
                <a:avLst>
                  <a:gd name="adj" fmla="val 59014"/>
                </a:avLst>
              </a:prstGeom>
              <a:solidFill>
                <a:srgbClr val="CCCCCC"/>
              </a:solidFill>
              <a:ln w="9525" algn="ctr">
                <a:noFill/>
                <a:round/>
                <a:headEnd/>
                <a:tailEnd/>
              </a:ln>
            </p:spPr>
            <p:txBody>
              <a:bodyPr lIns="36000" tIns="36000" rIns="36000" bIns="36000" anchor="ctr">
                <a:spAutoFit/>
              </a:bodyPr>
              <a:lstStyle/>
              <a:p>
                <a:endParaRPr lang="de-DE"/>
              </a:p>
            </p:txBody>
          </p:sp>
        </p:grpSp>
        <p:grpSp>
          <p:nvGrpSpPr>
            <p:cNvPr id="4" name="Gruppieren 59"/>
            <p:cNvGrpSpPr>
              <a:grpSpLocks/>
            </p:cNvGrpSpPr>
            <p:nvPr/>
          </p:nvGrpSpPr>
          <p:grpSpPr bwMode="auto">
            <a:xfrm>
              <a:off x="6264044" y="2933909"/>
              <a:ext cx="468196" cy="233930"/>
              <a:chOff x="5004048" y="2951839"/>
              <a:chExt cx="468196" cy="233930"/>
            </a:xfrm>
          </p:grpSpPr>
          <p:sp>
            <p:nvSpPr>
              <p:cNvPr id="14378" name="Parallelogramm 204"/>
              <p:cNvSpPr>
                <a:spLocks/>
              </p:cNvSpPr>
              <p:nvPr/>
            </p:nvSpPr>
            <p:spPr bwMode="auto">
              <a:xfrm>
                <a:off x="5256244" y="2961092"/>
                <a:ext cx="216000" cy="216000"/>
              </a:xfrm>
              <a:prstGeom prst="parallelogram">
                <a:avLst>
                  <a:gd name="adj" fmla="val 59014"/>
                </a:avLst>
              </a:prstGeom>
              <a:solidFill>
                <a:srgbClr val="CCCCCC"/>
              </a:solidFill>
              <a:ln w="9525" algn="ctr">
                <a:noFill/>
                <a:round/>
                <a:headEnd/>
                <a:tailEnd/>
              </a:ln>
            </p:spPr>
            <p:txBody>
              <a:bodyPr lIns="36000" tIns="36000" rIns="36000" bIns="36000" anchor="ctr">
                <a:spAutoFit/>
              </a:bodyPr>
              <a:lstStyle/>
              <a:p>
                <a:endParaRPr lang="de-DE"/>
              </a:p>
            </p:txBody>
          </p:sp>
          <p:sp>
            <p:nvSpPr>
              <p:cNvPr id="14379" name="Parallelogramm 205"/>
              <p:cNvSpPr>
                <a:spLocks/>
              </p:cNvSpPr>
              <p:nvPr/>
            </p:nvSpPr>
            <p:spPr bwMode="auto">
              <a:xfrm>
                <a:off x="5004048" y="2969769"/>
                <a:ext cx="216000" cy="216000"/>
              </a:xfrm>
              <a:prstGeom prst="parallelogram">
                <a:avLst>
                  <a:gd name="adj" fmla="val 59014"/>
                </a:avLst>
              </a:prstGeom>
              <a:solidFill>
                <a:srgbClr val="CCCCCC"/>
              </a:solidFill>
              <a:ln w="9525" algn="ctr">
                <a:noFill/>
                <a:round/>
                <a:headEnd/>
                <a:tailEnd/>
              </a:ln>
            </p:spPr>
            <p:txBody>
              <a:bodyPr lIns="36000" tIns="36000" rIns="36000" bIns="36000" anchor="ctr">
                <a:spAutoFit/>
              </a:bodyPr>
              <a:lstStyle/>
              <a:p>
                <a:endParaRPr lang="de-DE"/>
              </a:p>
            </p:txBody>
          </p:sp>
          <p:sp>
            <p:nvSpPr>
              <p:cNvPr id="14380" name="Parallelogramm 206"/>
              <p:cNvSpPr>
                <a:spLocks/>
              </p:cNvSpPr>
              <p:nvPr/>
            </p:nvSpPr>
            <p:spPr bwMode="auto">
              <a:xfrm>
                <a:off x="5138518" y="2951839"/>
                <a:ext cx="216000" cy="216000"/>
              </a:xfrm>
              <a:prstGeom prst="parallelogram">
                <a:avLst>
                  <a:gd name="adj" fmla="val 59014"/>
                </a:avLst>
              </a:prstGeom>
              <a:solidFill>
                <a:srgbClr val="CCCCCC"/>
              </a:solidFill>
              <a:ln w="9525" algn="ctr">
                <a:noFill/>
                <a:round/>
                <a:headEnd/>
                <a:tailEnd/>
              </a:ln>
            </p:spPr>
            <p:txBody>
              <a:bodyPr lIns="36000" tIns="36000" rIns="36000" bIns="36000" anchor="ctr">
                <a:spAutoFit/>
              </a:bodyPr>
              <a:lstStyle/>
              <a:p>
                <a:endParaRPr lang="de-DE"/>
              </a:p>
            </p:txBody>
          </p:sp>
        </p:grpSp>
        <p:sp>
          <p:nvSpPr>
            <p:cNvPr id="14367" name="Textfeld 193"/>
            <p:cNvSpPr txBox="1">
              <a:spLocks noChangeArrowheads="1"/>
            </p:cNvSpPr>
            <p:nvPr/>
          </p:nvSpPr>
          <p:spPr bwMode="auto">
            <a:xfrm>
              <a:off x="2062317" y="3114045"/>
              <a:ext cx="1357234" cy="277004"/>
            </a:xfrm>
            <a:prstGeom prst="rect">
              <a:avLst/>
            </a:prstGeom>
            <a:noFill/>
            <a:ln w="9525">
              <a:noFill/>
              <a:miter lim="800000"/>
              <a:headEnd/>
              <a:tailEnd/>
            </a:ln>
          </p:spPr>
          <p:txBody>
            <a:bodyPr>
              <a:spAutoFit/>
            </a:bodyPr>
            <a:lstStyle/>
            <a:p>
              <a:r>
                <a:rPr lang="de-DE" sz="1200" b="1">
                  <a:solidFill>
                    <a:srgbClr val="333333"/>
                  </a:solidFill>
                </a:rPr>
                <a:t>Product-types</a:t>
              </a:r>
            </a:p>
          </p:txBody>
        </p:sp>
        <p:sp>
          <p:nvSpPr>
            <p:cNvPr id="14368" name="Textfeld 194"/>
            <p:cNvSpPr txBox="1">
              <a:spLocks noChangeArrowheads="1"/>
            </p:cNvSpPr>
            <p:nvPr/>
          </p:nvSpPr>
          <p:spPr bwMode="auto">
            <a:xfrm>
              <a:off x="2062317" y="3542682"/>
              <a:ext cx="1502146" cy="277004"/>
            </a:xfrm>
            <a:prstGeom prst="rect">
              <a:avLst/>
            </a:prstGeom>
            <a:noFill/>
            <a:ln w="9525">
              <a:noFill/>
              <a:miter lim="800000"/>
              <a:headEnd/>
              <a:tailEnd/>
            </a:ln>
          </p:spPr>
          <p:txBody>
            <a:bodyPr>
              <a:spAutoFit/>
            </a:bodyPr>
            <a:lstStyle/>
            <a:p>
              <a:r>
                <a:rPr lang="de-DE" sz="1200">
                  <a:solidFill>
                    <a:srgbClr val="333333"/>
                  </a:solidFill>
                </a:rPr>
                <a:t>Current account</a:t>
              </a:r>
            </a:p>
          </p:txBody>
        </p:sp>
        <p:sp>
          <p:nvSpPr>
            <p:cNvPr id="14369" name="Textfeld 195"/>
            <p:cNvSpPr txBox="1">
              <a:spLocks noChangeArrowheads="1"/>
            </p:cNvSpPr>
            <p:nvPr/>
          </p:nvSpPr>
          <p:spPr bwMode="auto">
            <a:xfrm>
              <a:off x="2062317" y="3828439"/>
              <a:ext cx="864096" cy="276999"/>
            </a:xfrm>
            <a:prstGeom prst="rect">
              <a:avLst/>
            </a:prstGeom>
            <a:noFill/>
            <a:ln w="9525">
              <a:noFill/>
              <a:miter lim="800000"/>
              <a:headEnd/>
              <a:tailEnd/>
            </a:ln>
          </p:spPr>
          <p:txBody>
            <a:bodyPr>
              <a:spAutoFit/>
            </a:bodyPr>
            <a:lstStyle/>
            <a:p>
              <a:r>
                <a:rPr lang="de-DE" sz="1200">
                  <a:solidFill>
                    <a:srgbClr val="333333"/>
                  </a:solidFill>
                </a:rPr>
                <a:t>Savings</a:t>
              </a:r>
            </a:p>
          </p:txBody>
        </p:sp>
        <p:sp>
          <p:nvSpPr>
            <p:cNvPr id="14370" name="Textfeld 196"/>
            <p:cNvSpPr txBox="1">
              <a:spLocks noChangeArrowheads="1"/>
            </p:cNvSpPr>
            <p:nvPr/>
          </p:nvSpPr>
          <p:spPr bwMode="auto">
            <a:xfrm>
              <a:off x="2062317" y="4185636"/>
              <a:ext cx="1000067" cy="461674"/>
            </a:xfrm>
            <a:prstGeom prst="rect">
              <a:avLst/>
            </a:prstGeom>
            <a:noFill/>
            <a:ln w="9525">
              <a:noFill/>
              <a:miter lim="800000"/>
              <a:headEnd/>
              <a:tailEnd/>
            </a:ln>
          </p:spPr>
          <p:txBody>
            <a:bodyPr>
              <a:spAutoFit/>
            </a:bodyPr>
            <a:lstStyle/>
            <a:p>
              <a:r>
                <a:rPr lang="de-DE" sz="1200">
                  <a:solidFill>
                    <a:srgbClr val="333333"/>
                  </a:solidFill>
                </a:rPr>
                <a:t>Fixed-term</a:t>
              </a:r>
            </a:p>
            <a:p>
              <a:pPr>
                <a:spcBef>
                  <a:spcPct val="0"/>
                </a:spcBef>
              </a:pPr>
              <a:r>
                <a:rPr lang="de-DE" sz="1200">
                  <a:solidFill>
                    <a:srgbClr val="333333"/>
                  </a:solidFill>
                </a:rPr>
                <a:t>deposit</a:t>
              </a:r>
            </a:p>
          </p:txBody>
        </p:sp>
        <p:cxnSp>
          <p:nvCxnSpPr>
            <p:cNvPr id="14371" name="Gerade Verbindung mit Pfeil 197"/>
            <p:cNvCxnSpPr>
              <a:cxnSpLocks noChangeShapeType="1"/>
            </p:cNvCxnSpPr>
            <p:nvPr/>
          </p:nvCxnSpPr>
          <p:spPr bwMode="auto">
            <a:xfrm>
              <a:off x="3212813" y="3717032"/>
              <a:ext cx="432000" cy="1588"/>
            </a:xfrm>
            <a:prstGeom prst="straightConnector1">
              <a:avLst/>
            </a:prstGeom>
            <a:noFill/>
            <a:ln w="15875" algn="ctr">
              <a:solidFill>
                <a:srgbClr val="336699"/>
              </a:solidFill>
              <a:round/>
              <a:headEnd/>
              <a:tailEnd type="arrow" w="med" len="med"/>
            </a:ln>
          </p:spPr>
        </p:cxnSp>
        <p:cxnSp>
          <p:nvCxnSpPr>
            <p:cNvPr id="14372" name="Gerade Verbindung mit Pfeil 198"/>
            <p:cNvCxnSpPr>
              <a:cxnSpLocks noChangeShapeType="1"/>
            </p:cNvCxnSpPr>
            <p:nvPr/>
          </p:nvCxnSpPr>
          <p:spPr bwMode="auto">
            <a:xfrm>
              <a:off x="3211200" y="4309200"/>
              <a:ext cx="3708000" cy="1588"/>
            </a:xfrm>
            <a:prstGeom prst="straightConnector1">
              <a:avLst/>
            </a:prstGeom>
            <a:noFill/>
            <a:ln w="15875" algn="ctr">
              <a:solidFill>
                <a:srgbClr val="336699"/>
              </a:solidFill>
              <a:round/>
              <a:headEnd/>
              <a:tailEnd type="arrow" w="med" len="med"/>
            </a:ln>
          </p:spPr>
        </p:cxnSp>
        <p:cxnSp>
          <p:nvCxnSpPr>
            <p:cNvPr id="14373" name="Gerade Verbindung mit Pfeil 199"/>
            <p:cNvCxnSpPr>
              <a:cxnSpLocks noChangeShapeType="1"/>
            </p:cNvCxnSpPr>
            <p:nvPr/>
          </p:nvCxnSpPr>
          <p:spPr bwMode="auto">
            <a:xfrm>
              <a:off x="3211200" y="4014000"/>
              <a:ext cx="2664000" cy="1588"/>
            </a:xfrm>
            <a:prstGeom prst="straightConnector1">
              <a:avLst/>
            </a:prstGeom>
            <a:noFill/>
            <a:ln w="15875" algn="ctr">
              <a:solidFill>
                <a:srgbClr val="336699"/>
              </a:solidFill>
              <a:round/>
              <a:headEnd/>
              <a:tailEnd type="arrow" w="med" len="med"/>
            </a:ln>
          </p:spPr>
        </p:cxnSp>
        <p:cxnSp>
          <p:nvCxnSpPr>
            <p:cNvPr id="36" name="Gerade Verbindung 35"/>
            <p:cNvCxnSpPr/>
            <p:nvPr/>
          </p:nvCxnSpPr>
          <p:spPr bwMode="auto">
            <a:xfrm rot="5400000">
              <a:off x="3222000" y="3534038"/>
              <a:ext cx="900000" cy="0"/>
            </a:xfrm>
            <a:prstGeom prst="line">
              <a:avLst/>
            </a:prstGeom>
            <a:solidFill>
              <a:schemeClr val="tx2"/>
            </a:solidFill>
            <a:ln w="63500" cap="flat" cmpd="sng" algn="ctr">
              <a:gradFill>
                <a:gsLst>
                  <a:gs pos="0">
                    <a:schemeClr val="bg2"/>
                  </a:gs>
                  <a:gs pos="50000">
                    <a:srgbClr val="990000"/>
                  </a:gs>
                  <a:gs pos="100000">
                    <a:schemeClr val="bg2"/>
                  </a:gs>
                </a:gsLst>
                <a:lin ang="5400000" scaled="0"/>
              </a:gradFill>
              <a:prstDash val="solid"/>
              <a:round/>
              <a:headEnd type="none" w="med" len="med"/>
              <a:tailEnd type="none" w="med" len="med"/>
            </a:ln>
            <a:effectLst/>
          </p:spPr>
        </p:cxnSp>
        <p:sp>
          <p:nvSpPr>
            <p:cNvPr id="14375" name="Textfeld 201"/>
            <p:cNvSpPr txBox="1">
              <a:spLocks noChangeArrowheads="1"/>
            </p:cNvSpPr>
            <p:nvPr/>
          </p:nvSpPr>
          <p:spPr bwMode="auto">
            <a:xfrm>
              <a:off x="2975721" y="4565584"/>
              <a:ext cx="1396449" cy="277004"/>
            </a:xfrm>
            <a:prstGeom prst="rect">
              <a:avLst/>
            </a:prstGeom>
            <a:noFill/>
            <a:ln w="9525">
              <a:noFill/>
              <a:miter lim="800000"/>
              <a:headEnd/>
              <a:tailEnd/>
            </a:ln>
          </p:spPr>
          <p:txBody>
            <a:bodyPr wrap="none">
              <a:spAutoFit/>
            </a:bodyPr>
            <a:lstStyle/>
            <a:p>
              <a:pPr algn="ctr"/>
              <a:r>
                <a:rPr lang="de-DE" sz="1200" b="1" dirty="0" err="1" smtClean="0">
                  <a:solidFill>
                    <a:srgbClr val="990000"/>
                  </a:solidFill>
                </a:rPr>
                <a:t>Accrued</a:t>
              </a:r>
              <a:r>
                <a:rPr lang="de-DE" sz="1200" b="1" dirty="0" smtClean="0">
                  <a:solidFill>
                    <a:srgbClr val="990000"/>
                  </a:solidFill>
                </a:rPr>
                <a:t> </a:t>
              </a:r>
              <a:r>
                <a:rPr lang="de-DE" sz="1200" b="1" dirty="0" err="1">
                  <a:solidFill>
                    <a:srgbClr val="990000"/>
                  </a:solidFill>
                </a:rPr>
                <a:t>interest</a:t>
              </a:r>
              <a:endParaRPr lang="de-DE" sz="1200" b="1" dirty="0">
                <a:solidFill>
                  <a:srgbClr val="990000"/>
                </a:solidFill>
              </a:endParaRPr>
            </a:p>
          </p:txBody>
        </p:sp>
        <p:cxnSp>
          <p:nvCxnSpPr>
            <p:cNvPr id="38" name="Gerade Verbindung 37"/>
            <p:cNvCxnSpPr/>
            <p:nvPr/>
          </p:nvCxnSpPr>
          <p:spPr bwMode="auto">
            <a:xfrm rot="5400000">
              <a:off x="4034697" y="3534038"/>
              <a:ext cx="900000" cy="0"/>
            </a:xfrm>
            <a:prstGeom prst="line">
              <a:avLst/>
            </a:prstGeom>
            <a:solidFill>
              <a:schemeClr val="tx2"/>
            </a:solidFill>
            <a:ln w="63500" cap="flat" cmpd="sng" algn="ctr">
              <a:gradFill>
                <a:gsLst>
                  <a:gs pos="0">
                    <a:schemeClr val="bg2"/>
                  </a:gs>
                  <a:gs pos="50000">
                    <a:srgbClr val="990000"/>
                  </a:gs>
                  <a:gs pos="100000">
                    <a:schemeClr val="bg2"/>
                  </a:gs>
                </a:gsLst>
                <a:lin ang="5400000" scaled="0"/>
              </a:gradFill>
              <a:prstDash val="sysDot"/>
              <a:round/>
              <a:headEnd type="none" w="med" len="med"/>
              <a:tailEnd type="none" w="med" len="med"/>
            </a:ln>
            <a:effectLst/>
          </p:spPr>
        </p:cxnSp>
        <p:cxnSp>
          <p:nvCxnSpPr>
            <p:cNvPr id="39" name="Gerade Verbindung 38"/>
            <p:cNvCxnSpPr/>
            <p:nvPr/>
          </p:nvCxnSpPr>
          <p:spPr bwMode="auto">
            <a:xfrm rot="5400000">
              <a:off x="5391934" y="3534037"/>
              <a:ext cx="900000" cy="0"/>
            </a:xfrm>
            <a:prstGeom prst="line">
              <a:avLst/>
            </a:prstGeom>
            <a:solidFill>
              <a:schemeClr val="tx2"/>
            </a:solidFill>
            <a:ln w="63500" cap="flat" cmpd="sng" algn="ctr">
              <a:gradFill>
                <a:gsLst>
                  <a:gs pos="0">
                    <a:schemeClr val="bg2"/>
                  </a:gs>
                  <a:gs pos="50000">
                    <a:srgbClr val="990000"/>
                  </a:gs>
                  <a:gs pos="100000">
                    <a:schemeClr val="bg2"/>
                  </a:gs>
                </a:gsLst>
                <a:lin ang="5400000" scaled="0"/>
              </a:gradFill>
              <a:prstDash val="sysDot"/>
              <a:round/>
              <a:headEnd type="none" w="med" len="med"/>
              <a:tailEnd type="none" w="med" len="med"/>
            </a:ln>
            <a:effectLst/>
          </p:spPr>
        </p:cxnSp>
      </p:grpSp>
      <p:sp>
        <p:nvSpPr>
          <p:cNvPr id="14340" name="Titel 1"/>
          <p:cNvSpPr>
            <a:spLocks noGrp="1"/>
          </p:cNvSpPr>
          <p:nvPr>
            <p:ph type="title"/>
          </p:nvPr>
        </p:nvSpPr>
        <p:spPr/>
        <p:txBody>
          <a:bodyPr/>
          <a:lstStyle/>
          <a:p>
            <a:pPr eaLnBrk="1" hangingPunct="1"/>
            <a:r>
              <a:rPr lang="de-DE" smtClean="0"/>
              <a:t>Data base / accrued interest</a:t>
            </a:r>
          </a:p>
        </p:txBody>
      </p:sp>
      <p:sp>
        <p:nvSpPr>
          <p:cNvPr id="59" name="Textfeld 58"/>
          <p:cNvSpPr txBox="1"/>
          <p:nvPr/>
        </p:nvSpPr>
        <p:spPr>
          <a:xfrm>
            <a:off x="571500" y="2428875"/>
            <a:ext cx="2806700" cy="1077218"/>
          </a:xfrm>
          <a:prstGeom prst="rect">
            <a:avLst/>
          </a:prstGeom>
          <a:noFill/>
        </p:spPr>
        <p:txBody>
          <a:bodyPr>
            <a:spAutoFit/>
          </a:bodyPr>
          <a:lstStyle/>
          <a:p>
            <a:pPr>
              <a:defRPr/>
            </a:pPr>
            <a:r>
              <a:rPr lang="de-DE" sz="1600" b="1" dirty="0" err="1">
                <a:solidFill>
                  <a:srgbClr val="333333"/>
                </a:solidFill>
                <a:latin typeface="+mn-lt"/>
                <a:cs typeface="Calibri" pitchFamily="34" charset="0"/>
              </a:rPr>
              <a:t>Building</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base</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of</a:t>
            </a:r>
            <a:endParaRPr lang="de-DE" sz="1600" b="1" dirty="0">
              <a:solidFill>
                <a:srgbClr val="333333"/>
              </a:solidFill>
              <a:latin typeface="+mn-lt"/>
              <a:cs typeface="Calibri" pitchFamily="34" charset="0"/>
            </a:endParaRPr>
          </a:p>
          <a:p>
            <a:pPr>
              <a:spcBef>
                <a:spcPts val="0"/>
              </a:spcBef>
              <a:defRPr/>
            </a:pPr>
            <a:r>
              <a:rPr lang="de-DE" sz="1600" b="1" dirty="0">
                <a:solidFill>
                  <a:srgbClr val="333333"/>
                </a:solidFill>
                <a:latin typeface="+mn-lt"/>
                <a:cs typeface="Calibri" pitchFamily="34" charset="0"/>
              </a:rPr>
              <a:t>EAEG </a:t>
            </a:r>
            <a:r>
              <a:rPr lang="de-DE" sz="1600" b="1" dirty="0" err="1">
                <a:solidFill>
                  <a:srgbClr val="333333"/>
                </a:solidFill>
                <a:latin typeface="+mn-lt"/>
                <a:cs typeface="Calibri" pitchFamily="34" charset="0"/>
              </a:rPr>
              <a:t>presenter</a:t>
            </a:r>
            <a:r>
              <a:rPr lang="de-DE" sz="1600" b="1" dirty="0">
                <a:solidFill>
                  <a:srgbClr val="333333"/>
                </a:solidFill>
                <a:latin typeface="+mn-lt"/>
                <a:cs typeface="Calibri" pitchFamily="34" charset="0"/>
              </a:rPr>
              <a:t> </a:t>
            </a:r>
            <a:r>
              <a:rPr lang="de-DE" sz="1600" b="1" dirty="0" err="1">
                <a:solidFill>
                  <a:srgbClr val="333333"/>
                </a:solidFill>
                <a:latin typeface="+mn-lt"/>
                <a:cs typeface="Calibri" pitchFamily="34" charset="0"/>
              </a:rPr>
              <a:t>data</a:t>
            </a:r>
            <a:r>
              <a:rPr lang="de-DE" sz="1600" b="1" dirty="0">
                <a:solidFill>
                  <a:srgbClr val="333333"/>
                </a:solidFill>
                <a:latin typeface="+mn-lt"/>
                <a:cs typeface="Calibri" pitchFamily="34" charset="0"/>
              </a:rPr>
              <a:t> </a:t>
            </a:r>
            <a:r>
              <a:rPr lang="de-DE" sz="1600" b="1" dirty="0" err="1" smtClean="0">
                <a:solidFill>
                  <a:srgbClr val="333333"/>
                </a:solidFill>
                <a:latin typeface="+mn-lt"/>
                <a:cs typeface="Calibri" pitchFamily="34" charset="0"/>
              </a:rPr>
              <a:t>file</a:t>
            </a:r>
            <a:endParaRPr lang="de-DE" sz="1600" b="1" dirty="0" smtClean="0">
              <a:solidFill>
                <a:srgbClr val="333333"/>
              </a:solidFill>
              <a:latin typeface="+mn-lt"/>
              <a:cs typeface="Calibri" pitchFamily="34" charset="0"/>
            </a:endParaRPr>
          </a:p>
          <a:p>
            <a:pPr>
              <a:spcBef>
                <a:spcPts val="0"/>
              </a:spcBef>
              <a:defRPr/>
            </a:pPr>
            <a:endParaRPr lang="de-DE" sz="1600" b="1" dirty="0">
              <a:solidFill>
                <a:srgbClr val="333333"/>
              </a:solidFill>
              <a:latin typeface="+mn-lt"/>
              <a:cs typeface="Calibri" pitchFamily="34" charset="0"/>
            </a:endParaRPr>
          </a:p>
          <a:p>
            <a:pPr>
              <a:spcBef>
                <a:spcPts val="0"/>
              </a:spcBef>
              <a:defRPr/>
            </a:pPr>
            <a:r>
              <a:rPr lang="de-DE" sz="1600" b="1" dirty="0" err="1">
                <a:solidFill>
                  <a:srgbClr val="333333"/>
                </a:solidFill>
                <a:latin typeface="+mn-lt"/>
                <a:cs typeface="Calibri" pitchFamily="34" charset="0"/>
              </a:rPr>
              <a:t>Accrued</a:t>
            </a:r>
            <a:r>
              <a:rPr lang="de-DE" sz="1600" b="1" dirty="0">
                <a:solidFill>
                  <a:srgbClr val="333333"/>
                </a:solidFill>
                <a:latin typeface="+mn-lt"/>
                <a:cs typeface="Calibri" pitchFamily="34" charset="0"/>
              </a:rPr>
              <a:t> </a:t>
            </a:r>
            <a:r>
              <a:rPr lang="de-DE" sz="1600" b="1" dirty="0" err="1" smtClean="0">
                <a:solidFill>
                  <a:srgbClr val="333333"/>
                </a:solidFill>
                <a:latin typeface="+mn-lt"/>
                <a:cs typeface="Calibri" pitchFamily="34" charset="0"/>
              </a:rPr>
              <a:t>interest</a:t>
            </a:r>
            <a:r>
              <a:rPr lang="de-DE" sz="1600" b="1" dirty="0" smtClean="0">
                <a:solidFill>
                  <a:srgbClr val="333333"/>
                </a:solidFill>
                <a:latin typeface="+mn-lt"/>
                <a:cs typeface="Calibri" pitchFamily="34" charset="0"/>
              </a:rPr>
              <a:t> </a:t>
            </a:r>
            <a:endParaRPr lang="de-DE" sz="1600" b="1" dirty="0">
              <a:solidFill>
                <a:srgbClr val="333333"/>
              </a:solidFill>
              <a:latin typeface="+mn-lt"/>
              <a:cs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bgerundetes Rechteck 61"/>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11" name="Textfeld 10"/>
          <p:cNvSpPr txBox="1"/>
          <p:nvPr/>
        </p:nvSpPr>
        <p:spPr>
          <a:xfrm>
            <a:off x="890588" y="2462213"/>
            <a:ext cx="2520950" cy="400050"/>
          </a:xfrm>
          <a:prstGeom prst="rect">
            <a:avLst/>
          </a:prstGeom>
          <a:noFill/>
        </p:spPr>
        <p:txBody>
          <a:bodyPr>
            <a:spAutoFit/>
          </a:bodyPr>
          <a:lstStyle/>
          <a:p>
            <a:pPr>
              <a:defRPr/>
            </a:pPr>
            <a:r>
              <a:rPr lang="de-DE" b="1" dirty="0">
                <a:solidFill>
                  <a:srgbClr val="333333"/>
                </a:solidFill>
                <a:latin typeface="+mn-lt"/>
                <a:cs typeface="Calibri" pitchFamily="34" charset="0"/>
              </a:rPr>
              <a:t>Data form</a:t>
            </a:r>
            <a:r>
              <a:rPr lang="de-DE" sz="1600" dirty="0">
                <a:solidFill>
                  <a:srgbClr val="333333"/>
                </a:solidFill>
                <a:latin typeface="+mn-lt"/>
                <a:cs typeface="Calibri" pitchFamily="34" charset="0"/>
              </a:rPr>
              <a:t> </a:t>
            </a:r>
            <a:r>
              <a:rPr lang="de-DE" sz="1400" dirty="0">
                <a:solidFill>
                  <a:srgbClr val="333333"/>
                </a:solidFill>
                <a:latin typeface="+mn-lt"/>
                <a:cs typeface="Calibri" pitchFamily="34" charset="0"/>
              </a:rPr>
              <a:t>(</a:t>
            </a:r>
            <a:r>
              <a:rPr lang="de-DE" sz="1400" dirty="0" err="1">
                <a:solidFill>
                  <a:srgbClr val="333333"/>
                </a:solidFill>
                <a:latin typeface="+mn-lt"/>
                <a:cs typeface="Calibri" pitchFamily="34" charset="0"/>
              </a:rPr>
              <a:t>technical</a:t>
            </a:r>
            <a:r>
              <a:rPr lang="de-DE" sz="1400" dirty="0">
                <a:solidFill>
                  <a:srgbClr val="333333"/>
                </a:solidFill>
                <a:latin typeface="+mn-lt"/>
                <a:cs typeface="Calibri" pitchFamily="34" charset="0"/>
              </a:rPr>
              <a:t>)</a:t>
            </a:r>
          </a:p>
        </p:txBody>
      </p:sp>
      <p:grpSp>
        <p:nvGrpSpPr>
          <p:cNvPr id="2" name="Gruppieren 11"/>
          <p:cNvGrpSpPr>
            <a:grpSpLocks/>
          </p:cNvGrpSpPr>
          <p:nvPr/>
        </p:nvGrpSpPr>
        <p:grpSpPr bwMode="auto">
          <a:xfrm>
            <a:off x="3365500" y="2438400"/>
            <a:ext cx="4968875" cy="3816350"/>
            <a:chOff x="3131840" y="1520788"/>
            <a:chExt cx="4968552" cy="3816424"/>
          </a:xfrm>
        </p:grpSpPr>
        <p:sp>
          <p:nvSpPr>
            <p:cNvPr id="15377" name="Rechteck 12"/>
            <p:cNvSpPr>
              <a:spLocks noChangeArrowheads="1"/>
            </p:cNvSpPr>
            <p:nvPr/>
          </p:nvSpPr>
          <p:spPr bwMode="auto">
            <a:xfrm>
              <a:off x="3131840" y="1520788"/>
              <a:ext cx="4968552"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15378" name="Textfeld 13"/>
            <p:cNvSpPr txBox="1">
              <a:spLocks noChangeArrowheads="1"/>
            </p:cNvSpPr>
            <p:nvPr/>
          </p:nvSpPr>
          <p:spPr bwMode="auto">
            <a:xfrm>
              <a:off x="3419840" y="1700808"/>
              <a:ext cx="4632956" cy="338561"/>
            </a:xfrm>
            <a:prstGeom prst="rect">
              <a:avLst/>
            </a:prstGeom>
            <a:noFill/>
            <a:ln w="9525">
              <a:noFill/>
              <a:miter lim="800000"/>
              <a:headEnd/>
              <a:tailEnd/>
            </a:ln>
          </p:spPr>
          <p:txBody>
            <a:bodyPr>
              <a:spAutoFit/>
            </a:bodyPr>
            <a:lstStyle/>
            <a:p>
              <a:r>
                <a:rPr lang="de-DE" sz="1600" b="1">
                  <a:solidFill>
                    <a:srgbClr val="333333"/>
                  </a:solidFill>
                </a:rPr>
                <a:t>Incorrect individual- and aggregate balances</a:t>
              </a:r>
            </a:p>
          </p:txBody>
        </p:sp>
        <p:sp>
          <p:nvSpPr>
            <p:cNvPr id="15379" name="Textfeld 14"/>
            <p:cNvSpPr txBox="1">
              <a:spLocks noChangeArrowheads="1"/>
            </p:cNvSpPr>
            <p:nvPr/>
          </p:nvSpPr>
          <p:spPr bwMode="auto">
            <a:xfrm>
              <a:off x="3616440" y="2060848"/>
              <a:ext cx="4032448" cy="907959"/>
            </a:xfrm>
            <a:prstGeom prst="rect">
              <a:avLst/>
            </a:prstGeom>
            <a:noFill/>
            <a:ln w="9525">
              <a:noFill/>
              <a:miter lim="800000"/>
              <a:headEnd/>
              <a:tailEnd/>
            </a:ln>
          </p:spPr>
          <p:txBody>
            <a:bodyPr>
              <a:spAutoFit/>
            </a:bodyPr>
            <a:lstStyle/>
            <a:p>
              <a:pPr marL="273050" indent="-273050">
                <a:buClr>
                  <a:srgbClr val="336699"/>
                </a:buClr>
                <a:buSzPct val="125000"/>
                <a:buFont typeface="Wingdings" pitchFamily="2" charset="2"/>
                <a:buChar char="§"/>
              </a:pPr>
              <a:r>
                <a:rPr lang="de-DE" sz="1400">
                  <a:solidFill>
                    <a:srgbClr val="333333"/>
                  </a:solidFill>
                </a:rPr>
                <a:t>Marking of debit- and credit balances</a:t>
              </a:r>
              <a:endParaRPr lang="de-DE" sz="1200">
                <a:solidFill>
                  <a:srgbClr val="333333"/>
                </a:solidFill>
              </a:endParaRPr>
            </a:p>
            <a:p>
              <a:pPr marL="273050" indent="-273050">
                <a:buClr>
                  <a:srgbClr val="336699"/>
                </a:buClr>
                <a:buSzPct val="125000"/>
                <a:buFont typeface="Wingdings" pitchFamily="2" charset="2"/>
                <a:buChar char="§"/>
              </a:pPr>
              <a:endParaRPr lang="de-DE" sz="1200">
                <a:solidFill>
                  <a:srgbClr val="333333"/>
                </a:solidFill>
              </a:endParaRPr>
            </a:p>
            <a:p>
              <a:pPr marL="273050" indent="-273050">
                <a:buClr>
                  <a:srgbClr val="336699"/>
                </a:buClr>
                <a:buSzPct val="125000"/>
                <a:buFont typeface="Wingdings" pitchFamily="2" charset="2"/>
                <a:buChar char="§"/>
              </a:pPr>
              <a:r>
                <a:rPr lang="de-DE" sz="1400">
                  <a:solidFill>
                    <a:srgbClr val="333333"/>
                  </a:solidFill>
                </a:rPr>
                <a:t>Thousands separator</a:t>
              </a:r>
            </a:p>
          </p:txBody>
        </p:sp>
        <p:grpSp>
          <p:nvGrpSpPr>
            <p:cNvPr id="3" name="Gruppieren 28"/>
            <p:cNvGrpSpPr>
              <a:grpSpLocks/>
            </p:cNvGrpSpPr>
            <p:nvPr/>
          </p:nvGrpSpPr>
          <p:grpSpPr bwMode="auto">
            <a:xfrm>
              <a:off x="6300192" y="2368336"/>
              <a:ext cx="737262" cy="396000"/>
              <a:chOff x="6751974" y="2512630"/>
              <a:chExt cx="737262" cy="396000"/>
            </a:xfrm>
          </p:grpSpPr>
          <p:pic>
            <p:nvPicPr>
              <p:cNvPr id="15389" name="Grafik 24" descr="plusminus.png"/>
              <p:cNvPicPr>
                <a:picLocks noChangeAspect="1"/>
              </p:cNvPicPr>
              <p:nvPr/>
            </p:nvPicPr>
            <p:blipFill>
              <a:blip r:embed="rId3" cstate="print"/>
              <a:srcRect/>
              <a:stretch>
                <a:fillRect/>
              </a:stretch>
            </p:blipFill>
            <p:spPr bwMode="auto">
              <a:xfrm>
                <a:off x="6765336" y="2548745"/>
                <a:ext cx="723900" cy="333375"/>
              </a:xfrm>
              <a:prstGeom prst="rect">
                <a:avLst/>
              </a:prstGeom>
              <a:noFill/>
              <a:ln w="9525">
                <a:noFill/>
                <a:miter lim="800000"/>
                <a:headEnd/>
                <a:tailEnd/>
              </a:ln>
            </p:spPr>
          </p:pic>
          <p:sp>
            <p:nvSpPr>
              <p:cNvPr id="15390" name="Kreuz 25"/>
              <p:cNvSpPr>
                <a:spLocks noChangeAspect="1"/>
              </p:cNvSpPr>
              <p:nvPr/>
            </p:nvSpPr>
            <p:spPr bwMode="auto">
              <a:xfrm rot="2700000">
                <a:off x="6751974" y="2512630"/>
                <a:ext cx="396000" cy="396000"/>
              </a:xfrm>
              <a:prstGeom prst="plus">
                <a:avLst>
                  <a:gd name="adj" fmla="val 41894"/>
                </a:avLst>
              </a:prstGeom>
              <a:solidFill>
                <a:srgbClr val="336699">
                  <a:alpha val="50195"/>
                </a:srgbClr>
              </a:solidFill>
              <a:ln w="9525" algn="ctr">
                <a:solidFill>
                  <a:schemeClr val="tx2"/>
                </a:solidFill>
                <a:round/>
                <a:headEnd/>
                <a:tailEnd/>
              </a:ln>
            </p:spPr>
            <p:txBody>
              <a:bodyPr lIns="36000" tIns="36000" rIns="36000" bIns="36000" anchor="ctr">
                <a:spAutoFit/>
              </a:bodyPr>
              <a:lstStyle/>
              <a:p>
                <a:endParaRPr lang="de-DE"/>
              </a:p>
            </p:txBody>
          </p:sp>
        </p:grpSp>
        <p:grpSp>
          <p:nvGrpSpPr>
            <p:cNvPr id="4" name="Gruppieren 29"/>
            <p:cNvGrpSpPr>
              <a:grpSpLocks/>
            </p:cNvGrpSpPr>
            <p:nvPr/>
          </p:nvGrpSpPr>
          <p:grpSpPr bwMode="auto">
            <a:xfrm>
              <a:off x="4628672" y="3238248"/>
              <a:ext cx="2473544" cy="338554"/>
              <a:chOff x="5115072" y="3257704"/>
              <a:chExt cx="2473544" cy="338554"/>
            </a:xfrm>
          </p:grpSpPr>
          <p:sp>
            <p:nvSpPr>
              <p:cNvPr id="15386" name="Textfeld 21"/>
              <p:cNvSpPr txBox="1">
                <a:spLocks noChangeArrowheads="1"/>
              </p:cNvSpPr>
              <p:nvPr/>
            </p:nvSpPr>
            <p:spPr bwMode="auto">
              <a:xfrm>
                <a:off x="5115072" y="3257704"/>
                <a:ext cx="1008112" cy="338554"/>
              </a:xfrm>
              <a:prstGeom prst="rect">
                <a:avLst/>
              </a:prstGeom>
              <a:noFill/>
              <a:ln w="9525">
                <a:noFill/>
                <a:miter lim="800000"/>
                <a:headEnd/>
                <a:tailEnd/>
              </a:ln>
            </p:spPr>
            <p:txBody>
              <a:bodyPr>
                <a:spAutoFit/>
              </a:bodyPr>
              <a:lstStyle/>
              <a:p>
                <a:r>
                  <a:rPr lang="de-DE" sz="1600" b="1">
                    <a:solidFill>
                      <a:srgbClr val="666666"/>
                    </a:solidFill>
                    <a:latin typeface="CorpidOffice" pitchFamily="34" charset="0"/>
                  </a:rPr>
                  <a:t>1.000,00</a:t>
                </a:r>
              </a:p>
            </p:txBody>
          </p:sp>
          <p:sp>
            <p:nvSpPr>
              <p:cNvPr id="15387" name="Textfeld 22"/>
              <p:cNvSpPr txBox="1">
                <a:spLocks noChangeArrowheads="1"/>
              </p:cNvSpPr>
              <p:nvPr/>
            </p:nvSpPr>
            <p:spPr bwMode="auto">
              <a:xfrm>
                <a:off x="6580504" y="3257704"/>
                <a:ext cx="1008112" cy="338554"/>
              </a:xfrm>
              <a:prstGeom prst="rect">
                <a:avLst/>
              </a:prstGeom>
              <a:noFill/>
              <a:ln w="9525">
                <a:noFill/>
                <a:miter lim="800000"/>
                <a:headEnd/>
                <a:tailEnd/>
              </a:ln>
            </p:spPr>
            <p:txBody>
              <a:bodyPr>
                <a:spAutoFit/>
              </a:bodyPr>
              <a:lstStyle/>
              <a:p>
                <a:r>
                  <a:rPr lang="de-DE" sz="1600" b="1">
                    <a:solidFill>
                      <a:srgbClr val="666666"/>
                    </a:solidFill>
                    <a:latin typeface="CorpidOffice" pitchFamily="34" charset="0"/>
                  </a:rPr>
                  <a:t>1,000.00</a:t>
                </a:r>
              </a:p>
            </p:txBody>
          </p:sp>
          <p:sp>
            <p:nvSpPr>
              <p:cNvPr id="15388" name="Pfeil nach links und rechts 23"/>
              <p:cNvSpPr>
                <a:spLocks noChangeArrowheads="1"/>
              </p:cNvSpPr>
              <p:nvPr/>
            </p:nvSpPr>
            <p:spPr bwMode="auto">
              <a:xfrm>
                <a:off x="6031720" y="3281072"/>
                <a:ext cx="576064" cy="288032"/>
              </a:xfrm>
              <a:prstGeom prst="leftRightArrow">
                <a:avLst>
                  <a:gd name="adj1" fmla="val 50000"/>
                  <a:gd name="adj2" fmla="val 50000"/>
                </a:avLst>
              </a:prstGeom>
              <a:solidFill>
                <a:srgbClr val="336699">
                  <a:alpha val="50195"/>
                </a:srgbClr>
              </a:solidFill>
              <a:ln w="9525" algn="ctr">
                <a:solidFill>
                  <a:schemeClr val="tx2"/>
                </a:solidFill>
                <a:round/>
                <a:headEnd/>
                <a:tailEnd/>
              </a:ln>
            </p:spPr>
            <p:txBody>
              <a:bodyPr wrap="none" lIns="36000" tIns="36000" rIns="36000" bIns="36000" anchor="ctr">
                <a:spAutoFit/>
              </a:bodyPr>
              <a:lstStyle/>
              <a:p>
                <a:endParaRPr lang="de-DE"/>
              </a:p>
            </p:txBody>
          </p:sp>
        </p:grpSp>
        <p:sp>
          <p:nvSpPr>
            <p:cNvPr id="15382" name="Textfeld 17"/>
            <p:cNvSpPr txBox="1">
              <a:spLocks noChangeArrowheads="1"/>
            </p:cNvSpPr>
            <p:nvPr/>
          </p:nvSpPr>
          <p:spPr bwMode="auto">
            <a:xfrm>
              <a:off x="3419872" y="4005064"/>
              <a:ext cx="4536504" cy="584786"/>
            </a:xfrm>
            <a:prstGeom prst="rect">
              <a:avLst/>
            </a:prstGeom>
            <a:noFill/>
            <a:ln w="9525">
              <a:noFill/>
              <a:miter lim="800000"/>
              <a:headEnd/>
              <a:tailEnd/>
            </a:ln>
          </p:spPr>
          <p:txBody>
            <a:bodyPr>
              <a:spAutoFit/>
            </a:bodyPr>
            <a:lstStyle/>
            <a:p>
              <a:r>
                <a:rPr lang="de-DE" sz="1600" b="1" dirty="0" smtClean="0">
                  <a:solidFill>
                    <a:srgbClr val="333333"/>
                  </a:solidFill>
                </a:rPr>
                <a:t>Compliance </a:t>
              </a:r>
              <a:r>
                <a:rPr lang="de-DE" sz="1600" b="1" dirty="0" err="1" smtClean="0">
                  <a:solidFill>
                    <a:srgbClr val="333333"/>
                  </a:solidFill>
                </a:rPr>
                <a:t>of</a:t>
              </a:r>
              <a:r>
                <a:rPr lang="de-DE" sz="1600" b="1" dirty="0" smtClean="0">
                  <a:solidFill>
                    <a:srgbClr val="333333"/>
                  </a:solidFill>
                </a:rPr>
                <a:t> </a:t>
              </a:r>
              <a:r>
                <a:rPr lang="de-DE" sz="1600" b="1" dirty="0" err="1" smtClean="0">
                  <a:solidFill>
                    <a:srgbClr val="333333"/>
                  </a:solidFill>
                </a:rPr>
                <a:t>information</a:t>
              </a:r>
              <a:r>
                <a:rPr lang="de-DE" sz="1600" b="1" dirty="0" smtClean="0">
                  <a:solidFill>
                    <a:srgbClr val="333333"/>
                  </a:solidFill>
                </a:rPr>
                <a:t> </a:t>
              </a:r>
              <a:r>
                <a:rPr lang="de-DE" sz="1600" b="1" dirty="0" err="1" smtClean="0">
                  <a:solidFill>
                    <a:srgbClr val="333333"/>
                  </a:solidFill>
                </a:rPr>
                <a:t>obligation</a:t>
              </a:r>
              <a:r>
                <a:rPr lang="de-DE" sz="1600" b="1" dirty="0" smtClean="0">
                  <a:solidFill>
                    <a:srgbClr val="333333"/>
                  </a:solidFill>
                </a:rPr>
                <a:t> </a:t>
              </a:r>
              <a:r>
                <a:rPr lang="de-DE" sz="1600" b="1" dirty="0" err="1" smtClean="0">
                  <a:solidFill>
                    <a:srgbClr val="333333"/>
                  </a:solidFill>
                </a:rPr>
                <a:t>delayed</a:t>
              </a:r>
              <a:r>
                <a:rPr lang="de-DE" sz="1600" b="1" dirty="0" smtClean="0">
                  <a:solidFill>
                    <a:srgbClr val="333333"/>
                  </a:solidFill>
                </a:rPr>
                <a:t> </a:t>
              </a:r>
              <a:r>
                <a:rPr lang="de-DE" sz="1600" b="1" dirty="0" err="1" smtClean="0">
                  <a:solidFill>
                    <a:srgbClr val="333333"/>
                  </a:solidFill>
                </a:rPr>
                <a:t>or</a:t>
              </a:r>
              <a:r>
                <a:rPr lang="de-DE" sz="1600" b="1" dirty="0" smtClean="0">
                  <a:solidFill>
                    <a:srgbClr val="333333"/>
                  </a:solidFill>
                </a:rPr>
                <a:t> </a:t>
              </a:r>
              <a:r>
                <a:rPr lang="de-DE" sz="1600" b="1" dirty="0" err="1" smtClean="0">
                  <a:solidFill>
                    <a:srgbClr val="333333"/>
                  </a:solidFill>
                </a:rPr>
                <a:t>missing</a:t>
              </a:r>
              <a:r>
                <a:rPr lang="de-DE" sz="1600" b="1" dirty="0" smtClean="0">
                  <a:solidFill>
                    <a:srgbClr val="333333"/>
                  </a:solidFill>
                </a:rPr>
                <a:t> § </a:t>
              </a:r>
              <a:r>
                <a:rPr lang="de-DE" sz="1600" b="1" dirty="0">
                  <a:solidFill>
                    <a:srgbClr val="333333"/>
                  </a:solidFill>
                </a:rPr>
                <a:t>5 (2) EAEG</a:t>
              </a:r>
            </a:p>
          </p:txBody>
        </p:sp>
        <p:sp>
          <p:nvSpPr>
            <p:cNvPr id="15383" name="Textfeld 18"/>
            <p:cNvSpPr txBox="1">
              <a:spLocks noChangeArrowheads="1"/>
            </p:cNvSpPr>
            <p:nvPr/>
          </p:nvSpPr>
          <p:spPr bwMode="auto">
            <a:xfrm>
              <a:off x="4697880" y="4711234"/>
              <a:ext cx="1458638" cy="307783"/>
            </a:xfrm>
            <a:prstGeom prst="rect">
              <a:avLst/>
            </a:prstGeom>
            <a:noFill/>
            <a:ln w="9525">
              <a:noFill/>
              <a:miter lim="800000"/>
              <a:headEnd/>
              <a:tailEnd/>
            </a:ln>
          </p:spPr>
          <p:txBody>
            <a:bodyPr wrap="none">
              <a:spAutoFit/>
            </a:bodyPr>
            <a:lstStyle/>
            <a:p>
              <a:r>
                <a:rPr lang="de-DE" sz="1400" b="1" dirty="0" err="1" smtClean="0">
                  <a:solidFill>
                    <a:srgbClr val="666666"/>
                  </a:solidFill>
                  <a:latin typeface="CorpidOffice" pitchFamily="34" charset="0"/>
                </a:rPr>
                <a:t>Mainstrasse</a:t>
              </a:r>
              <a:r>
                <a:rPr lang="de-DE" sz="1400" b="1" dirty="0" smtClean="0">
                  <a:solidFill>
                    <a:srgbClr val="666666"/>
                  </a:solidFill>
                  <a:latin typeface="CorpidOffice" pitchFamily="34" charset="0"/>
                </a:rPr>
                <a:t> 14</a:t>
              </a:r>
              <a:endParaRPr lang="de-DE" sz="1400" b="1" dirty="0">
                <a:solidFill>
                  <a:srgbClr val="666666"/>
                </a:solidFill>
                <a:latin typeface="CorpidOffice" pitchFamily="34" charset="0"/>
              </a:endParaRPr>
            </a:p>
          </p:txBody>
        </p:sp>
        <p:cxnSp>
          <p:nvCxnSpPr>
            <p:cNvPr id="15384" name="Gerade Verbindung 19"/>
            <p:cNvCxnSpPr>
              <a:cxnSpLocks noChangeShapeType="1"/>
            </p:cNvCxnSpPr>
            <p:nvPr/>
          </p:nvCxnSpPr>
          <p:spPr bwMode="auto">
            <a:xfrm rot="5400000">
              <a:off x="4589868" y="4871798"/>
              <a:ext cx="360040" cy="0"/>
            </a:xfrm>
            <a:prstGeom prst="line">
              <a:avLst/>
            </a:prstGeom>
            <a:noFill/>
            <a:ln w="25400" algn="ctr">
              <a:solidFill>
                <a:srgbClr val="336699"/>
              </a:solidFill>
              <a:round/>
              <a:headEnd/>
              <a:tailEnd/>
            </a:ln>
          </p:spPr>
        </p:cxnSp>
        <p:cxnSp>
          <p:nvCxnSpPr>
            <p:cNvPr id="15385" name="Gerade Verbindung 20"/>
            <p:cNvCxnSpPr>
              <a:cxnSpLocks noChangeShapeType="1"/>
            </p:cNvCxnSpPr>
            <p:nvPr/>
          </p:nvCxnSpPr>
          <p:spPr bwMode="auto">
            <a:xfrm rot="5400000">
              <a:off x="5586909" y="4871798"/>
              <a:ext cx="360040" cy="0"/>
            </a:xfrm>
            <a:prstGeom prst="line">
              <a:avLst/>
            </a:prstGeom>
            <a:noFill/>
            <a:ln w="25400" algn="ctr">
              <a:solidFill>
                <a:srgbClr val="336699"/>
              </a:solidFill>
              <a:round/>
              <a:headEnd/>
              <a:tailEnd/>
            </a:ln>
          </p:spPr>
        </p:cxnSp>
      </p:grpSp>
      <p:sp>
        <p:nvSpPr>
          <p:cNvPr id="15365" name="Rechteck 26"/>
          <p:cNvSpPr>
            <a:spLocks noChangeArrowheads="1"/>
          </p:cNvSpPr>
          <p:nvPr/>
        </p:nvSpPr>
        <p:spPr bwMode="auto">
          <a:xfrm>
            <a:off x="6000750" y="5640388"/>
            <a:ext cx="1476375" cy="288925"/>
          </a:xfrm>
          <a:prstGeom prst="rect">
            <a:avLst/>
          </a:prstGeom>
          <a:solidFill>
            <a:srgbClr val="336699">
              <a:alpha val="50195"/>
            </a:srgbClr>
          </a:solidFill>
          <a:ln w="9525" algn="ctr">
            <a:noFill/>
            <a:round/>
            <a:headEnd/>
            <a:tailEnd/>
          </a:ln>
        </p:spPr>
        <p:txBody>
          <a:bodyPr wrap="none" lIns="36000" tIns="36000" rIns="36000" bIns="36000" anchor="ctr">
            <a:spAutoFit/>
          </a:bodyPr>
          <a:lstStyle/>
          <a:p>
            <a:endParaRPr lang="de-DE"/>
          </a:p>
        </p:txBody>
      </p:sp>
      <p:sp>
        <p:nvSpPr>
          <p:cNvPr id="15366" name="Textfeld 28"/>
          <p:cNvSpPr txBox="1">
            <a:spLocks noChangeArrowheads="1"/>
          </p:cNvSpPr>
          <p:nvPr/>
        </p:nvSpPr>
        <p:spPr bwMode="auto">
          <a:xfrm>
            <a:off x="2928938" y="5643563"/>
            <a:ext cx="2055812" cy="276225"/>
          </a:xfrm>
          <a:prstGeom prst="rect">
            <a:avLst/>
          </a:prstGeom>
          <a:noFill/>
          <a:ln w="9525">
            <a:noFill/>
            <a:miter lim="800000"/>
            <a:headEnd/>
            <a:tailEnd/>
          </a:ln>
        </p:spPr>
        <p:txBody>
          <a:bodyPr>
            <a:spAutoFit/>
          </a:bodyPr>
          <a:lstStyle/>
          <a:p>
            <a:pPr algn="r"/>
            <a:r>
              <a:rPr lang="de-DE" sz="1200" b="1">
                <a:solidFill>
                  <a:srgbClr val="333333"/>
                </a:solidFill>
              </a:rPr>
              <a:t>Data field-length:</a:t>
            </a:r>
          </a:p>
        </p:txBody>
      </p:sp>
      <p:sp>
        <p:nvSpPr>
          <p:cNvPr id="15367" name="Titel 1"/>
          <p:cNvSpPr>
            <a:spLocks noGrp="1"/>
          </p:cNvSpPr>
          <p:nvPr>
            <p:ph type="title"/>
          </p:nvPr>
        </p:nvSpPr>
        <p:spPr/>
        <p:txBody>
          <a:bodyPr/>
          <a:lstStyle/>
          <a:p>
            <a:pPr eaLnBrk="1" hangingPunct="1"/>
            <a:r>
              <a:rPr lang="de-DE" smtClean="0"/>
              <a:t>Data base / data form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bgerundetes Rechteck 61"/>
          <p:cNvSpPr>
            <a:spLocks noChangeArrowheads="1"/>
          </p:cNvSpPr>
          <p:nvPr/>
        </p:nvSpPr>
        <p:spPr bwMode="auto">
          <a:xfrm>
            <a:off x="571500" y="2071688"/>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2" name="Gruppieren 40"/>
          <p:cNvGrpSpPr>
            <a:grpSpLocks/>
          </p:cNvGrpSpPr>
          <p:nvPr/>
        </p:nvGrpSpPr>
        <p:grpSpPr bwMode="auto">
          <a:xfrm>
            <a:off x="3643313" y="2470150"/>
            <a:ext cx="4968875" cy="3816350"/>
            <a:chOff x="3366000" y="2206800"/>
            <a:chExt cx="4968552" cy="3816424"/>
          </a:xfrm>
        </p:grpSpPr>
        <p:sp>
          <p:nvSpPr>
            <p:cNvPr id="16452" name="Rechteck 41"/>
            <p:cNvSpPr>
              <a:spLocks noChangeArrowheads="1"/>
            </p:cNvSpPr>
            <p:nvPr/>
          </p:nvSpPr>
          <p:spPr bwMode="auto">
            <a:xfrm>
              <a:off x="3366000" y="2206800"/>
              <a:ext cx="4968552"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3" name="Gruppieren 150"/>
            <p:cNvGrpSpPr>
              <a:grpSpLocks/>
            </p:cNvGrpSpPr>
            <p:nvPr/>
          </p:nvGrpSpPr>
          <p:grpSpPr bwMode="auto">
            <a:xfrm>
              <a:off x="3654000" y="2386820"/>
              <a:ext cx="3960440" cy="2404805"/>
              <a:chOff x="3654000" y="2386820"/>
              <a:chExt cx="3960440" cy="2404805"/>
            </a:xfrm>
          </p:grpSpPr>
          <p:sp>
            <p:nvSpPr>
              <p:cNvPr id="16454" name="Textfeld 43"/>
              <p:cNvSpPr txBox="1">
                <a:spLocks noChangeArrowheads="1"/>
              </p:cNvSpPr>
              <p:nvPr/>
            </p:nvSpPr>
            <p:spPr bwMode="auto">
              <a:xfrm>
                <a:off x="3654000" y="2386820"/>
                <a:ext cx="3960440" cy="338554"/>
              </a:xfrm>
              <a:prstGeom prst="rect">
                <a:avLst/>
              </a:prstGeom>
              <a:noFill/>
              <a:ln w="9525">
                <a:noFill/>
                <a:miter lim="800000"/>
                <a:headEnd/>
                <a:tailEnd/>
              </a:ln>
            </p:spPr>
            <p:txBody>
              <a:bodyPr>
                <a:spAutoFit/>
              </a:bodyPr>
              <a:lstStyle/>
              <a:p>
                <a:r>
                  <a:rPr lang="de-DE" sz="1600" b="1" dirty="0" err="1">
                    <a:solidFill>
                      <a:srgbClr val="333333"/>
                    </a:solidFill>
                  </a:rPr>
                  <a:t>Missing</a:t>
                </a:r>
                <a:r>
                  <a:rPr lang="de-DE" sz="1600" b="1" dirty="0">
                    <a:solidFill>
                      <a:srgbClr val="333333"/>
                    </a:solidFill>
                  </a:rPr>
                  <a:t> </a:t>
                </a:r>
                <a:r>
                  <a:rPr lang="de-DE" sz="1600" b="1" dirty="0" err="1">
                    <a:solidFill>
                      <a:srgbClr val="333333"/>
                    </a:solidFill>
                  </a:rPr>
                  <a:t>c</a:t>
                </a:r>
                <a:r>
                  <a:rPr lang="de-DE" sz="1600" b="1" dirty="0" err="1" smtClean="0">
                    <a:solidFill>
                      <a:srgbClr val="333333"/>
                    </a:solidFill>
                  </a:rPr>
                  <a:t>onsideration</a:t>
                </a:r>
                <a:endParaRPr lang="de-DE" sz="1600" b="1" dirty="0">
                  <a:solidFill>
                    <a:srgbClr val="333333"/>
                  </a:solidFill>
                </a:endParaRPr>
              </a:p>
            </p:txBody>
          </p:sp>
          <p:sp>
            <p:nvSpPr>
              <p:cNvPr id="16455" name="Textfeld 44"/>
              <p:cNvSpPr txBox="1">
                <a:spLocks noChangeArrowheads="1"/>
              </p:cNvSpPr>
              <p:nvPr/>
            </p:nvSpPr>
            <p:spPr bwMode="auto">
              <a:xfrm>
                <a:off x="3966752" y="2703104"/>
                <a:ext cx="2016224" cy="307777"/>
              </a:xfrm>
              <a:prstGeom prst="rect">
                <a:avLst/>
              </a:prstGeom>
              <a:noFill/>
              <a:ln w="9525">
                <a:noFill/>
                <a:miter lim="800000"/>
                <a:headEnd/>
                <a:tailEnd/>
              </a:ln>
            </p:spPr>
            <p:txBody>
              <a:bodyPr>
                <a:spAutoFit/>
              </a:bodyPr>
              <a:lstStyle/>
              <a:p>
                <a:r>
                  <a:rPr lang="de-DE" sz="1400" b="1" dirty="0">
                    <a:solidFill>
                      <a:srgbClr val="336699"/>
                    </a:solidFill>
                  </a:rPr>
                  <a:t>Data </a:t>
                </a:r>
                <a:r>
                  <a:rPr lang="de-DE" sz="1400" b="1" dirty="0" err="1">
                    <a:solidFill>
                      <a:srgbClr val="336699"/>
                    </a:solidFill>
                  </a:rPr>
                  <a:t>base</a:t>
                </a:r>
                <a:r>
                  <a:rPr lang="de-DE" sz="1400" b="1" dirty="0">
                    <a:solidFill>
                      <a:srgbClr val="336699"/>
                    </a:solidFill>
                  </a:rPr>
                  <a:t> </a:t>
                </a:r>
                <a:r>
                  <a:rPr lang="de-DE" sz="1400" b="1" dirty="0" err="1" smtClean="0">
                    <a:solidFill>
                      <a:srgbClr val="336699"/>
                    </a:solidFill>
                  </a:rPr>
                  <a:t>bank</a:t>
                </a:r>
                <a:endParaRPr lang="de-DE" sz="1400" b="1" dirty="0">
                  <a:solidFill>
                    <a:srgbClr val="336699"/>
                  </a:solidFill>
                </a:endParaRPr>
              </a:p>
            </p:txBody>
          </p:sp>
          <p:sp>
            <p:nvSpPr>
              <p:cNvPr id="16456" name="Textfeld 45"/>
              <p:cNvSpPr txBox="1">
                <a:spLocks noChangeArrowheads="1"/>
              </p:cNvSpPr>
              <p:nvPr/>
            </p:nvSpPr>
            <p:spPr bwMode="auto">
              <a:xfrm>
                <a:off x="3967200" y="4483848"/>
                <a:ext cx="2736304" cy="307777"/>
              </a:xfrm>
              <a:prstGeom prst="rect">
                <a:avLst/>
              </a:prstGeom>
              <a:noFill/>
              <a:ln w="9525">
                <a:noFill/>
                <a:miter lim="800000"/>
                <a:headEnd/>
                <a:tailEnd/>
              </a:ln>
            </p:spPr>
            <p:txBody>
              <a:bodyPr>
                <a:spAutoFit/>
              </a:bodyPr>
              <a:lstStyle/>
              <a:p>
                <a:r>
                  <a:rPr lang="de-DE" sz="1400" b="1">
                    <a:solidFill>
                      <a:srgbClr val="336699"/>
                    </a:solidFill>
                  </a:rPr>
                  <a:t>EAEG presenter data file</a:t>
                </a:r>
              </a:p>
            </p:txBody>
          </p:sp>
          <p:sp>
            <p:nvSpPr>
              <p:cNvPr id="16457" name="Pfeil nach unten 46"/>
              <p:cNvSpPr>
                <a:spLocks noChangeArrowheads="1"/>
              </p:cNvSpPr>
              <p:nvPr/>
            </p:nvSpPr>
            <p:spPr bwMode="auto">
              <a:xfrm>
                <a:off x="6558936" y="4417656"/>
                <a:ext cx="216024" cy="288032"/>
              </a:xfrm>
              <a:prstGeom prst="downArrow">
                <a:avLst>
                  <a:gd name="adj1" fmla="val 50000"/>
                  <a:gd name="adj2" fmla="val 50000"/>
                </a:avLst>
              </a:prstGeom>
              <a:solidFill>
                <a:srgbClr val="336699"/>
              </a:solidFill>
              <a:ln w="9525" algn="ctr">
                <a:solidFill>
                  <a:schemeClr val="tx2"/>
                </a:solidFill>
                <a:round/>
                <a:headEnd/>
                <a:tailEnd/>
              </a:ln>
            </p:spPr>
            <p:txBody>
              <a:bodyPr wrap="none" lIns="36000" tIns="36000" rIns="36000" bIns="36000" anchor="ctr">
                <a:spAutoFit/>
              </a:bodyPr>
              <a:lstStyle/>
              <a:p>
                <a:endParaRPr lang="de-DE"/>
              </a:p>
            </p:txBody>
          </p:sp>
        </p:grpSp>
      </p:grpSp>
      <p:graphicFrame>
        <p:nvGraphicFramePr>
          <p:cNvPr id="16" name="Tabelle 15"/>
          <p:cNvGraphicFramePr>
            <a:graphicFrameLocks noGrp="1"/>
          </p:cNvGraphicFramePr>
          <p:nvPr/>
        </p:nvGraphicFramePr>
        <p:xfrm>
          <a:off x="4395788" y="3271838"/>
          <a:ext cx="4176467" cy="1371600"/>
        </p:xfrm>
        <a:graphic>
          <a:graphicData uri="http://schemas.openxmlformats.org/drawingml/2006/table">
            <a:tbl>
              <a:tblPr firstRow="1" lastRow="1" bandRow="1">
                <a:tableStyleId>{D27102A9-8310-4765-A935-A1911B00CA55}</a:tableStyleId>
              </a:tblPr>
              <a:tblGrid>
                <a:gridCol w="808349"/>
                <a:gridCol w="740985"/>
                <a:gridCol w="1347246"/>
                <a:gridCol w="1279887"/>
              </a:tblGrid>
              <a:tr h="252000">
                <a:tc>
                  <a:txBody>
                    <a:bodyPr/>
                    <a:lstStyle/>
                    <a:p>
                      <a:pPr algn="r"/>
                      <a:r>
                        <a:rPr lang="de-DE" sz="1200" dirty="0" smtClean="0">
                          <a:solidFill>
                            <a:srgbClr val="666666"/>
                          </a:solidFill>
                        </a:rPr>
                        <a:t>Client</a:t>
                      </a:r>
                      <a:endParaRPr lang="de-DE" sz="1200" dirty="0">
                        <a:solidFill>
                          <a:srgbClr val="666666"/>
                        </a:solidFill>
                      </a:endParaRPr>
                    </a:p>
                  </a:txBody>
                  <a:tcPr/>
                </a:tc>
                <a:tc>
                  <a:txBody>
                    <a:bodyPr/>
                    <a:lstStyle/>
                    <a:p>
                      <a:pPr algn="r"/>
                      <a:r>
                        <a:rPr lang="de-DE" sz="1200" dirty="0" err="1" smtClean="0">
                          <a:solidFill>
                            <a:srgbClr val="666666"/>
                          </a:solidFill>
                        </a:rPr>
                        <a:t>Acc</a:t>
                      </a:r>
                      <a:r>
                        <a:rPr lang="de-DE" sz="1200" dirty="0" smtClean="0">
                          <a:solidFill>
                            <a:srgbClr val="666666"/>
                          </a:solidFill>
                        </a:rPr>
                        <a:t>.</a:t>
                      </a:r>
                      <a:endParaRPr lang="de-DE" sz="1200" dirty="0">
                        <a:solidFill>
                          <a:srgbClr val="666666"/>
                        </a:solidFill>
                      </a:endParaRPr>
                    </a:p>
                  </a:txBody>
                  <a:tcPr/>
                </a:tc>
                <a:tc>
                  <a:txBody>
                    <a:bodyPr/>
                    <a:lstStyle/>
                    <a:p>
                      <a:pPr algn="r"/>
                      <a:r>
                        <a:rPr lang="de-DE" sz="1200" dirty="0" smtClean="0">
                          <a:solidFill>
                            <a:srgbClr val="666666"/>
                          </a:solidFill>
                        </a:rPr>
                        <a:t>Balance</a:t>
                      </a:r>
                      <a:endParaRPr lang="de-DE" sz="1200" dirty="0">
                        <a:solidFill>
                          <a:srgbClr val="666666"/>
                        </a:solidFill>
                      </a:endParaRPr>
                    </a:p>
                  </a:txBody>
                  <a:tcPr/>
                </a:tc>
                <a:tc>
                  <a:txBody>
                    <a:bodyPr/>
                    <a:lstStyle/>
                    <a:p>
                      <a:pPr algn="r"/>
                      <a:r>
                        <a:rPr lang="de-DE" sz="1200" dirty="0" smtClean="0">
                          <a:solidFill>
                            <a:srgbClr val="666666"/>
                          </a:solidFill>
                        </a:rPr>
                        <a:t>Aggregate</a:t>
                      </a:r>
                      <a:endParaRPr lang="de-DE" sz="1200" dirty="0">
                        <a:solidFill>
                          <a:srgbClr val="666666"/>
                        </a:solidFill>
                      </a:endParaRPr>
                    </a:p>
                  </a:txBody>
                  <a:tcPr/>
                </a:tc>
              </a:tr>
              <a:tr h="252000">
                <a:tc>
                  <a:txBody>
                    <a:bodyPr/>
                    <a:lstStyle/>
                    <a:p>
                      <a:pPr algn="r"/>
                      <a:r>
                        <a:rPr lang="de-DE" sz="1200" smtClean="0">
                          <a:solidFill>
                            <a:srgbClr val="333333"/>
                          </a:solidFill>
                        </a:rPr>
                        <a:t>11111</a:t>
                      </a:r>
                      <a:endParaRPr lang="de-DE" sz="1200">
                        <a:solidFill>
                          <a:srgbClr val="333333"/>
                        </a:solidFill>
                      </a:endParaRPr>
                    </a:p>
                  </a:txBody>
                  <a:tcPr/>
                </a:tc>
                <a:tc>
                  <a:txBody>
                    <a:bodyPr/>
                    <a:lstStyle/>
                    <a:p>
                      <a:pPr algn="r"/>
                      <a:r>
                        <a:rPr lang="de-DE" sz="1200" smtClean="0">
                          <a:solidFill>
                            <a:srgbClr val="333333"/>
                          </a:solidFill>
                        </a:rPr>
                        <a:t>10</a:t>
                      </a:r>
                      <a:endParaRPr lang="de-DE" sz="1200">
                        <a:solidFill>
                          <a:srgbClr val="333333"/>
                        </a:solidFill>
                      </a:endParaRPr>
                    </a:p>
                  </a:txBody>
                  <a:tcPr/>
                </a:tc>
                <a:tc>
                  <a:txBody>
                    <a:bodyPr/>
                    <a:lstStyle/>
                    <a:p>
                      <a:pPr algn="r"/>
                      <a:r>
                        <a:rPr lang="de-DE" sz="1200" smtClean="0">
                          <a:solidFill>
                            <a:srgbClr val="336699"/>
                          </a:solidFill>
                        </a:rPr>
                        <a:t>5.000,00</a:t>
                      </a:r>
                      <a:endParaRPr lang="de-DE" sz="1200">
                        <a:solidFill>
                          <a:srgbClr val="336699"/>
                        </a:solidFill>
                      </a:endParaRPr>
                    </a:p>
                  </a:txBody>
                  <a:tcPr/>
                </a:tc>
                <a:tc>
                  <a:txBody>
                    <a:bodyPr/>
                    <a:lstStyle/>
                    <a:p>
                      <a:endParaRPr lang="de-DE" sz="1200">
                        <a:solidFill>
                          <a:srgbClr val="333333"/>
                        </a:solidFill>
                      </a:endParaRPr>
                    </a:p>
                  </a:txBody>
                  <a:tcPr/>
                </a:tc>
              </a:tr>
              <a:tr h="252000">
                <a:tc>
                  <a:txBody>
                    <a:bodyPr/>
                    <a:lstStyle/>
                    <a:p>
                      <a:pPr algn="r"/>
                      <a:endParaRPr lang="de-DE" sz="1200">
                        <a:solidFill>
                          <a:srgbClr val="333333"/>
                        </a:solidFill>
                      </a:endParaRPr>
                    </a:p>
                  </a:txBody>
                  <a:tcPr/>
                </a:tc>
                <a:tc>
                  <a:txBody>
                    <a:bodyPr/>
                    <a:lstStyle/>
                    <a:p>
                      <a:pPr algn="r"/>
                      <a:r>
                        <a:rPr lang="de-DE" sz="1200" smtClean="0">
                          <a:solidFill>
                            <a:srgbClr val="333333"/>
                          </a:solidFill>
                        </a:rPr>
                        <a:t>11</a:t>
                      </a:r>
                      <a:endParaRPr lang="de-DE" sz="1200">
                        <a:solidFill>
                          <a:srgbClr val="333333"/>
                        </a:solidFill>
                      </a:endParaRPr>
                    </a:p>
                  </a:txBody>
                  <a:tcPr/>
                </a:tc>
                <a:tc>
                  <a:txBody>
                    <a:bodyPr/>
                    <a:lstStyle/>
                    <a:p>
                      <a:pPr algn="r"/>
                      <a:r>
                        <a:rPr lang="de-DE" sz="1200" smtClean="0">
                          <a:solidFill>
                            <a:srgbClr val="336699"/>
                          </a:solidFill>
                        </a:rPr>
                        <a:t>200,00</a:t>
                      </a:r>
                      <a:endParaRPr lang="de-DE" sz="1200">
                        <a:solidFill>
                          <a:srgbClr val="336699"/>
                        </a:solidFill>
                      </a:endParaRPr>
                    </a:p>
                  </a:txBody>
                  <a:tcPr/>
                </a:tc>
                <a:tc>
                  <a:txBody>
                    <a:bodyPr/>
                    <a:lstStyle/>
                    <a:p>
                      <a:endParaRPr lang="de-DE" sz="1200">
                        <a:solidFill>
                          <a:srgbClr val="333333"/>
                        </a:solidFill>
                      </a:endParaRPr>
                    </a:p>
                  </a:txBody>
                  <a:tcPr/>
                </a:tc>
              </a:tr>
              <a:tr h="252000">
                <a:tc>
                  <a:txBody>
                    <a:bodyPr/>
                    <a:lstStyle/>
                    <a:p>
                      <a:pPr algn="r"/>
                      <a:endParaRPr lang="de-DE" sz="1200" b="1" dirty="0">
                        <a:solidFill>
                          <a:srgbClr val="333333"/>
                        </a:solidFill>
                      </a:endParaRPr>
                    </a:p>
                  </a:txBody>
                  <a:tcPr/>
                </a:tc>
                <a:tc>
                  <a:txBody>
                    <a:bodyPr/>
                    <a:lstStyle/>
                    <a:p>
                      <a:pPr algn="r"/>
                      <a:r>
                        <a:rPr lang="de-DE" sz="1200" smtClean="0">
                          <a:solidFill>
                            <a:srgbClr val="333333"/>
                          </a:solidFill>
                        </a:rPr>
                        <a:t>12</a:t>
                      </a:r>
                      <a:endParaRPr lang="de-DE" sz="1200">
                        <a:solidFill>
                          <a:srgbClr val="333333"/>
                        </a:solidFill>
                      </a:endParaRPr>
                    </a:p>
                  </a:txBody>
                  <a:tcPr/>
                </a:tc>
                <a:tc>
                  <a:txBody>
                    <a:bodyPr/>
                    <a:lstStyle/>
                    <a:p>
                      <a:pPr algn="r"/>
                      <a:r>
                        <a:rPr lang="de-DE" sz="1200" smtClean="0">
                          <a:solidFill>
                            <a:srgbClr val="990000"/>
                          </a:solidFill>
                        </a:rPr>
                        <a:t>-100,00</a:t>
                      </a:r>
                      <a:endParaRPr lang="de-DE" sz="1200">
                        <a:solidFill>
                          <a:srgbClr val="990000"/>
                        </a:solidFill>
                      </a:endParaRPr>
                    </a:p>
                  </a:txBody>
                  <a:tcPr/>
                </a:tc>
                <a:tc>
                  <a:txBody>
                    <a:bodyPr/>
                    <a:lstStyle/>
                    <a:p>
                      <a:pPr algn="r"/>
                      <a:endParaRPr lang="de-DE" sz="1200" b="1">
                        <a:solidFill>
                          <a:srgbClr val="336699"/>
                        </a:solidFill>
                      </a:endParaRPr>
                    </a:p>
                  </a:txBody>
                  <a:tcPr/>
                </a:tc>
              </a:tr>
              <a:tr h="252000">
                <a:tc>
                  <a:txBody>
                    <a:bodyPr/>
                    <a:lstStyle/>
                    <a:p>
                      <a:pPr algn="r"/>
                      <a:r>
                        <a:rPr lang="de-DE" sz="1200" b="1" dirty="0" smtClean="0">
                          <a:solidFill>
                            <a:srgbClr val="333333"/>
                          </a:solidFill>
                        </a:rPr>
                        <a:t>11111</a:t>
                      </a:r>
                      <a:endParaRPr lang="de-DE" sz="1200" b="1" dirty="0">
                        <a:solidFill>
                          <a:srgbClr val="333333"/>
                        </a:solidFill>
                      </a:endParaRPr>
                    </a:p>
                  </a:txBody>
                  <a:tcPr/>
                </a:tc>
                <a:tc>
                  <a:txBody>
                    <a:bodyPr/>
                    <a:lstStyle/>
                    <a:p>
                      <a:pPr algn="r"/>
                      <a:endParaRPr lang="de-DE" sz="1200" dirty="0">
                        <a:solidFill>
                          <a:srgbClr val="333333"/>
                        </a:solidFill>
                      </a:endParaRPr>
                    </a:p>
                  </a:txBody>
                  <a:tcPr/>
                </a:tc>
                <a:tc>
                  <a:txBody>
                    <a:bodyPr/>
                    <a:lstStyle/>
                    <a:p>
                      <a:pPr algn="r"/>
                      <a:endParaRPr lang="de-DE" sz="1200">
                        <a:solidFill>
                          <a:srgbClr val="990000"/>
                        </a:solidFill>
                      </a:endParaRPr>
                    </a:p>
                  </a:txBody>
                  <a:tcPr/>
                </a:tc>
                <a:tc>
                  <a:txBody>
                    <a:bodyPr/>
                    <a:lstStyle/>
                    <a:p>
                      <a:pPr algn="r"/>
                      <a:r>
                        <a:rPr lang="de-DE" sz="1200" b="1" dirty="0" smtClean="0">
                          <a:solidFill>
                            <a:srgbClr val="336699"/>
                          </a:solidFill>
                        </a:rPr>
                        <a:t>5.100,00</a:t>
                      </a:r>
                      <a:endParaRPr lang="de-DE" sz="1200" b="1" dirty="0">
                        <a:solidFill>
                          <a:srgbClr val="336699"/>
                        </a:solidFill>
                      </a:endParaRPr>
                    </a:p>
                  </a:txBody>
                  <a:tcPr/>
                </a:tc>
              </a:tr>
            </a:tbl>
          </a:graphicData>
        </a:graphic>
      </p:graphicFrame>
      <p:graphicFrame>
        <p:nvGraphicFramePr>
          <p:cNvPr id="17" name="Tabelle 16"/>
          <p:cNvGraphicFramePr>
            <a:graphicFrameLocks noGrp="1"/>
          </p:cNvGraphicFramePr>
          <p:nvPr/>
        </p:nvGraphicFramePr>
        <p:xfrm>
          <a:off x="4395788" y="5046663"/>
          <a:ext cx="4176467" cy="1097280"/>
        </p:xfrm>
        <a:graphic>
          <a:graphicData uri="http://schemas.openxmlformats.org/drawingml/2006/table">
            <a:tbl>
              <a:tblPr firstRow="1" lastRow="1" bandRow="1">
                <a:tableStyleId>{D27102A9-8310-4765-A935-A1911B00CA55}</a:tableStyleId>
              </a:tblPr>
              <a:tblGrid>
                <a:gridCol w="808349"/>
                <a:gridCol w="740985"/>
                <a:gridCol w="1347246"/>
                <a:gridCol w="1279887"/>
              </a:tblGrid>
              <a:tr h="252000">
                <a:tc>
                  <a:txBody>
                    <a:bodyPr/>
                    <a:lstStyle/>
                    <a:p>
                      <a:pPr algn="r"/>
                      <a:r>
                        <a:rPr lang="de-DE" sz="1200" dirty="0" smtClean="0">
                          <a:solidFill>
                            <a:srgbClr val="666666"/>
                          </a:solidFill>
                        </a:rPr>
                        <a:t>Client</a:t>
                      </a:r>
                      <a:endParaRPr lang="de-DE" sz="1200" dirty="0">
                        <a:solidFill>
                          <a:srgbClr val="666666"/>
                        </a:solidFill>
                      </a:endParaRPr>
                    </a:p>
                  </a:txBody>
                  <a:tcPr/>
                </a:tc>
                <a:tc>
                  <a:txBody>
                    <a:bodyPr/>
                    <a:lstStyle/>
                    <a:p>
                      <a:pPr algn="r"/>
                      <a:r>
                        <a:rPr lang="de-DE" sz="1200" dirty="0" err="1" smtClean="0">
                          <a:solidFill>
                            <a:srgbClr val="666666"/>
                          </a:solidFill>
                        </a:rPr>
                        <a:t>Acc</a:t>
                      </a:r>
                      <a:r>
                        <a:rPr lang="de-DE" sz="1200" dirty="0" smtClean="0">
                          <a:solidFill>
                            <a:srgbClr val="666666"/>
                          </a:solidFill>
                        </a:rPr>
                        <a:t>.</a:t>
                      </a:r>
                      <a:endParaRPr lang="de-DE" sz="1200" dirty="0">
                        <a:solidFill>
                          <a:srgbClr val="666666"/>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smtClean="0">
                          <a:solidFill>
                            <a:srgbClr val="666666"/>
                          </a:solidFill>
                        </a:rPr>
                        <a:t>Balance</a:t>
                      </a:r>
                    </a:p>
                  </a:txBody>
                  <a:tcPr/>
                </a:tc>
                <a:tc>
                  <a:txBody>
                    <a:bodyPr/>
                    <a:lstStyle/>
                    <a:p>
                      <a:pPr algn="r"/>
                      <a:r>
                        <a:rPr lang="de-DE" sz="1200" dirty="0" smtClean="0">
                          <a:solidFill>
                            <a:srgbClr val="666666"/>
                          </a:solidFill>
                        </a:rPr>
                        <a:t>Aggregate</a:t>
                      </a:r>
                      <a:endParaRPr lang="de-DE" sz="1200" dirty="0">
                        <a:solidFill>
                          <a:srgbClr val="666666"/>
                        </a:solidFill>
                      </a:endParaRPr>
                    </a:p>
                  </a:txBody>
                  <a:tcPr/>
                </a:tc>
              </a:tr>
              <a:tr h="252000">
                <a:tc>
                  <a:txBody>
                    <a:bodyPr/>
                    <a:lstStyle/>
                    <a:p>
                      <a:pPr algn="r"/>
                      <a:r>
                        <a:rPr lang="de-DE" sz="1200" dirty="0" smtClean="0">
                          <a:solidFill>
                            <a:srgbClr val="333333"/>
                          </a:solidFill>
                        </a:rPr>
                        <a:t>11111</a:t>
                      </a:r>
                      <a:endParaRPr lang="de-DE" sz="1200" dirty="0">
                        <a:solidFill>
                          <a:srgbClr val="333333"/>
                        </a:solidFill>
                      </a:endParaRPr>
                    </a:p>
                  </a:txBody>
                  <a:tcPr/>
                </a:tc>
                <a:tc>
                  <a:txBody>
                    <a:bodyPr/>
                    <a:lstStyle/>
                    <a:p>
                      <a:pPr algn="r"/>
                      <a:r>
                        <a:rPr lang="de-DE" sz="1200" smtClean="0">
                          <a:solidFill>
                            <a:srgbClr val="333333"/>
                          </a:solidFill>
                        </a:rPr>
                        <a:t>10</a:t>
                      </a:r>
                      <a:endParaRPr lang="de-DE" sz="1200">
                        <a:solidFill>
                          <a:srgbClr val="333333"/>
                        </a:solidFill>
                      </a:endParaRPr>
                    </a:p>
                  </a:txBody>
                  <a:tcPr/>
                </a:tc>
                <a:tc>
                  <a:txBody>
                    <a:bodyPr/>
                    <a:lstStyle/>
                    <a:p>
                      <a:pPr algn="r"/>
                      <a:r>
                        <a:rPr lang="de-DE" sz="1200" smtClean="0">
                          <a:solidFill>
                            <a:srgbClr val="336699"/>
                          </a:solidFill>
                        </a:rPr>
                        <a:t>5.000,00</a:t>
                      </a:r>
                      <a:endParaRPr lang="de-DE" sz="1200">
                        <a:solidFill>
                          <a:srgbClr val="336699"/>
                        </a:solidFill>
                      </a:endParaRPr>
                    </a:p>
                  </a:txBody>
                  <a:tcPr/>
                </a:tc>
                <a:tc>
                  <a:txBody>
                    <a:bodyPr/>
                    <a:lstStyle/>
                    <a:p>
                      <a:endParaRPr lang="de-DE" sz="1200">
                        <a:solidFill>
                          <a:srgbClr val="333333"/>
                        </a:solidFill>
                      </a:endParaRPr>
                    </a:p>
                  </a:txBody>
                  <a:tcPr/>
                </a:tc>
              </a:tr>
              <a:tr h="252000">
                <a:tc>
                  <a:txBody>
                    <a:bodyPr/>
                    <a:lstStyle/>
                    <a:p>
                      <a:pPr algn="r"/>
                      <a:endParaRPr lang="de-DE" sz="1200">
                        <a:solidFill>
                          <a:srgbClr val="333333"/>
                        </a:solidFill>
                      </a:endParaRPr>
                    </a:p>
                  </a:txBody>
                  <a:tcPr/>
                </a:tc>
                <a:tc>
                  <a:txBody>
                    <a:bodyPr/>
                    <a:lstStyle/>
                    <a:p>
                      <a:pPr algn="r"/>
                      <a:r>
                        <a:rPr lang="de-DE" sz="1200" smtClean="0">
                          <a:solidFill>
                            <a:srgbClr val="333333"/>
                          </a:solidFill>
                        </a:rPr>
                        <a:t>11</a:t>
                      </a:r>
                      <a:endParaRPr lang="de-DE" sz="1200">
                        <a:solidFill>
                          <a:srgbClr val="333333"/>
                        </a:solidFill>
                      </a:endParaRPr>
                    </a:p>
                  </a:txBody>
                  <a:tcPr/>
                </a:tc>
                <a:tc>
                  <a:txBody>
                    <a:bodyPr/>
                    <a:lstStyle/>
                    <a:p>
                      <a:pPr algn="r"/>
                      <a:r>
                        <a:rPr lang="de-DE" sz="1200" smtClean="0">
                          <a:solidFill>
                            <a:srgbClr val="336699"/>
                          </a:solidFill>
                        </a:rPr>
                        <a:t>200,00</a:t>
                      </a:r>
                      <a:endParaRPr lang="de-DE" sz="1200">
                        <a:solidFill>
                          <a:srgbClr val="336699"/>
                        </a:solidFill>
                      </a:endParaRPr>
                    </a:p>
                  </a:txBody>
                  <a:tcPr/>
                </a:tc>
                <a:tc>
                  <a:txBody>
                    <a:bodyPr/>
                    <a:lstStyle/>
                    <a:p>
                      <a:endParaRPr lang="de-DE" sz="1200">
                        <a:solidFill>
                          <a:srgbClr val="333333"/>
                        </a:solidFill>
                      </a:endParaRPr>
                    </a:p>
                  </a:txBody>
                  <a:tcPr/>
                </a:tc>
              </a:tr>
              <a:tr h="252000">
                <a:tc>
                  <a:txBody>
                    <a:bodyPr/>
                    <a:lstStyle/>
                    <a:p>
                      <a:pPr algn="r"/>
                      <a:r>
                        <a:rPr lang="de-DE" sz="1200" b="1" dirty="0" smtClean="0">
                          <a:solidFill>
                            <a:srgbClr val="333333"/>
                          </a:solidFill>
                        </a:rPr>
                        <a:t>11111</a:t>
                      </a:r>
                      <a:endParaRPr lang="de-DE" sz="1200" b="1" dirty="0">
                        <a:solidFill>
                          <a:srgbClr val="333333"/>
                        </a:solidFill>
                      </a:endParaRPr>
                    </a:p>
                  </a:txBody>
                  <a:tcPr/>
                </a:tc>
                <a:tc>
                  <a:txBody>
                    <a:bodyPr/>
                    <a:lstStyle/>
                    <a:p>
                      <a:pPr algn="r"/>
                      <a:endParaRPr lang="de-DE" sz="1200">
                        <a:solidFill>
                          <a:srgbClr val="333333"/>
                        </a:solidFill>
                      </a:endParaRPr>
                    </a:p>
                  </a:txBody>
                  <a:tcPr/>
                </a:tc>
                <a:tc>
                  <a:txBody>
                    <a:bodyPr/>
                    <a:lstStyle/>
                    <a:p>
                      <a:pPr algn="r"/>
                      <a:endParaRPr lang="de-DE" sz="1200">
                        <a:solidFill>
                          <a:srgbClr val="990000"/>
                        </a:solidFill>
                      </a:endParaRPr>
                    </a:p>
                  </a:txBody>
                  <a:tcPr/>
                </a:tc>
                <a:tc>
                  <a:txBody>
                    <a:bodyPr/>
                    <a:lstStyle/>
                    <a:p>
                      <a:pPr algn="r"/>
                      <a:r>
                        <a:rPr lang="de-DE" sz="1200" b="1" dirty="0" smtClean="0">
                          <a:solidFill>
                            <a:srgbClr val="336699"/>
                          </a:solidFill>
                        </a:rPr>
                        <a:t>5.200,00</a:t>
                      </a:r>
                      <a:endParaRPr lang="de-DE" sz="1200" b="1" dirty="0">
                        <a:solidFill>
                          <a:srgbClr val="336699"/>
                        </a:solidFill>
                      </a:endParaRPr>
                    </a:p>
                  </a:txBody>
                  <a:tcPr/>
                </a:tc>
              </a:tr>
            </a:tbl>
          </a:graphicData>
        </a:graphic>
      </p:graphicFrame>
      <p:grpSp>
        <p:nvGrpSpPr>
          <p:cNvPr id="4" name="Gruppieren 34"/>
          <p:cNvGrpSpPr>
            <a:grpSpLocks/>
          </p:cNvGrpSpPr>
          <p:nvPr/>
        </p:nvGrpSpPr>
        <p:grpSpPr bwMode="auto">
          <a:xfrm>
            <a:off x="571500" y="2428875"/>
            <a:ext cx="3000375" cy="3295650"/>
            <a:chOff x="571473" y="2428868"/>
            <a:chExt cx="3000396" cy="3296031"/>
          </a:xfrm>
        </p:grpSpPr>
        <p:grpSp>
          <p:nvGrpSpPr>
            <p:cNvPr id="5" name="Gruppieren 29"/>
            <p:cNvGrpSpPr>
              <a:grpSpLocks/>
            </p:cNvGrpSpPr>
            <p:nvPr/>
          </p:nvGrpSpPr>
          <p:grpSpPr bwMode="auto">
            <a:xfrm>
              <a:off x="571473" y="3661957"/>
              <a:ext cx="3000396" cy="2062942"/>
              <a:chOff x="571473" y="3661957"/>
              <a:chExt cx="3000396" cy="2062942"/>
            </a:xfrm>
          </p:grpSpPr>
          <p:sp>
            <p:nvSpPr>
              <p:cNvPr id="16449" name="Textfeld 22"/>
              <p:cNvSpPr txBox="1">
                <a:spLocks noChangeArrowheads="1"/>
              </p:cNvSpPr>
              <p:nvPr/>
            </p:nvSpPr>
            <p:spPr bwMode="auto">
              <a:xfrm>
                <a:off x="571473" y="3661957"/>
                <a:ext cx="3000396" cy="338554"/>
              </a:xfrm>
              <a:prstGeom prst="rect">
                <a:avLst/>
              </a:prstGeom>
              <a:noFill/>
              <a:ln w="9525">
                <a:noFill/>
                <a:miter lim="800000"/>
                <a:headEnd/>
                <a:tailEnd/>
              </a:ln>
            </p:spPr>
            <p:txBody>
              <a:bodyPr>
                <a:spAutoFit/>
              </a:bodyPr>
              <a:lstStyle/>
              <a:p>
                <a:r>
                  <a:rPr lang="de-DE" sz="1600" b="1" dirty="0" err="1">
                    <a:solidFill>
                      <a:srgbClr val="333333"/>
                    </a:solidFill>
                  </a:rPr>
                  <a:t>Missing</a:t>
                </a:r>
                <a:r>
                  <a:rPr lang="de-DE" sz="1600" b="1" dirty="0">
                    <a:solidFill>
                      <a:srgbClr val="333333"/>
                    </a:solidFill>
                  </a:rPr>
                  <a:t> </a:t>
                </a:r>
                <a:r>
                  <a:rPr lang="de-DE" sz="1600" b="1" dirty="0" err="1">
                    <a:solidFill>
                      <a:srgbClr val="333333"/>
                    </a:solidFill>
                  </a:rPr>
                  <a:t>c</a:t>
                </a:r>
                <a:r>
                  <a:rPr lang="de-DE" sz="1600" b="1" dirty="0" err="1" smtClean="0">
                    <a:solidFill>
                      <a:srgbClr val="333333"/>
                    </a:solidFill>
                  </a:rPr>
                  <a:t>onsideration</a:t>
                </a:r>
                <a:endParaRPr lang="de-DE" sz="1600" b="1" dirty="0">
                  <a:solidFill>
                    <a:srgbClr val="333333"/>
                  </a:solidFill>
                </a:endParaRPr>
              </a:p>
            </p:txBody>
          </p:sp>
          <p:sp>
            <p:nvSpPr>
              <p:cNvPr id="16450" name="Textfeld 23"/>
              <p:cNvSpPr txBox="1">
                <a:spLocks noChangeArrowheads="1"/>
              </p:cNvSpPr>
              <p:nvPr/>
            </p:nvSpPr>
            <p:spPr bwMode="auto">
              <a:xfrm>
                <a:off x="571473" y="4272985"/>
                <a:ext cx="3000396" cy="523280"/>
              </a:xfrm>
              <a:prstGeom prst="rect">
                <a:avLst/>
              </a:prstGeom>
              <a:noFill/>
              <a:ln w="9525">
                <a:noFill/>
                <a:miter lim="800000"/>
                <a:headEnd/>
                <a:tailEnd/>
              </a:ln>
            </p:spPr>
            <p:txBody>
              <a:bodyPr>
                <a:spAutoFit/>
              </a:bodyPr>
              <a:lstStyle/>
              <a:p>
                <a:r>
                  <a:rPr lang="de-DE" sz="1400">
                    <a:solidFill>
                      <a:srgbClr val="333333"/>
                    </a:solidFill>
                  </a:rPr>
                  <a:t>Consideration clients only with debit balances</a:t>
                </a:r>
              </a:p>
            </p:txBody>
          </p:sp>
          <p:sp>
            <p:nvSpPr>
              <p:cNvPr id="16451" name="Textfeld 24"/>
              <p:cNvSpPr txBox="1">
                <a:spLocks noChangeArrowheads="1"/>
              </p:cNvSpPr>
              <p:nvPr/>
            </p:nvSpPr>
            <p:spPr bwMode="auto">
              <a:xfrm>
                <a:off x="571473" y="5201679"/>
                <a:ext cx="2857520" cy="523220"/>
              </a:xfrm>
              <a:prstGeom prst="rect">
                <a:avLst/>
              </a:prstGeom>
              <a:noFill/>
              <a:ln w="9525">
                <a:noFill/>
                <a:miter lim="800000"/>
                <a:headEnd/>
                <a:tailEnd/>
              </a:ln>
            </p:spPr>
            <p:txBody>
              <a:bodyPr>
                <a:spAutoFit/>
              </a:bodyPr>
              <a:lstStyle/>
              <a:p>
                <a:r>
                  <a:rPr lang="de-DE" sz="1400">
                    <a:solidFill>
                      <a:srgbClr val="333333"/>
                    </a:solidFill>
                  </a:rPr>
                  <a:t>Accrued interest for debit and credit balances</a:t>
                </a:r>
              </a:p>
            </p:txBody>
          </p:sp>
        </p:grpSp>
        <p:sp>
          <p:nvSpPr>
            <p:cNvPr id="16448" name="Textfeld 23"/>
            <p:cNvSpPr txBox="1">
              <a:spLocks noChangeArrowheads="1"/>
            </p:cNvSpPr>
            <p:nvPr/>
          </p:nvSpPr>
          <p:spPr bwMode="auto">
            <a:xfrm>
              <a:off x="571473" y="2428868"/>
              <a:ext cx="2643205" cy="707886"/>
            </a:xfrm>
            <a:prstGeom prst="rect">
              <a:avLst/>
            </a:prstGeom>
            <a:noFill/>
            <a:ln w="9525">
              <a:noFill/>
              <a:miter lim="800000"/>
              <a:headEnd/>
              <a:tailEnd/>
            </a:ln>
          </p:spPr>
          <p:txBody>
            <a:bodyPr>
              <a:spAutoFit/>
            </a:bodyPr>
            <a:lstStyle/>
            <a:p>
              <a:r>
                <a:rPr lang="de-DE" b="1">
                  <a:solidFill>
                    <a:srgbClr val="333333"/>
                  </a:solidFill>
                </a:rPr>
                <a:t>Depositors with debit balances</a:t>
              </a:r>
            </a:p>
          </p:txBody>
        </p:sp>
      </p:grpSp>
      <p:sp>
        <p:nvSpPr>
          <p:cNvPr id="16435" name="Rechteck 51"/>
          <p:cNvSpPr>
            <a:spLocks noChangeArrowheads="1"/>
          </p:cNvSpPr>
          <p:nvPr/>
        </p:nvSpPr>
        <p:spPr bwMode="auto">
          <a:xfrm>
            <a:off x="4395788" y="4108450"/>
            <a:ext cx="4176712" cy="279400"/>
          </a:xfrm>
          <a:prstGeom prst="rect">
            <a:avLst/>
          </a:prstGeom>
          <a:noFill/>
          <a:ln w="44450" algn="ctr">
            <a:solidFill>
              <a:srgbClr val="990000"/>
            </a:solidFill>
            <a:round/>
            <a:headEnd/>
            <a:tailEnd/>
          </a:ln>
        </p:spPr>
        <p:txBody>
          <a:bodyPr wrap="none" lIns="36000" tIns="36000" rIns="36000" bIns="36000" anchor="ctr">
            <a:spAutoFit/>
          </a:bodyPr>
          <a:lstStyle/>
          <a:p>
            <a:endParaRPr lang="de-DE"/>
          </a:p>
        </p:txBody>
      </p:sp>
      <p:sp>
        <p:nvSpPr>
          <p:cNvPr id="16436" name="Titel 1"/>
          <p:cNvSpPr>
            <a:spLocks noGrp="1"/>
          </p:cNvSpPr>
          <p:nvPr>
            <p:ph type="title"/>
          </p:nvPr>
        </p:nvSpPr>
        <p:spPr/>
        <p:txBody>
          <a:bodyPr/>
          <a:lstStyle/>
          <a:p>
            <a:pPr eaLnBrk="1" hangingPunct="1"/>
            <a:r>
              <a:rPr lang="de-DE" smtClean="0"/>
              <a:t>Data base / debit balances</a:t>
            </a:r>
          </a:p>
        </p:txBody>
      </p:sp>
      <p:pic>
        <p:nvPicPr>
          <p:cNvPr id="16438" name="Grafik 40" descr="error.jpg"/>
          <p:cNvPicPr>
            <a:picLocks noChangeAspect="1"/>
          </p:cNvPicPr>
          <p:nvPr/>
        </p:nvPicPr>
        <p:blipFill>
          <a:blip r:embed="rId3" cstate="print"/>
          <a:srcRect/>
          <a:stretch>
            <a:fillRect/>
          </a:stretch>
        </p:blipFill>
        <p:spPr bwMode="auto">
          <a:xfrm>
            <a:off x="3714750" y="3890963"/>
            <a:ext cx="63182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bgerundetes Rechteck 61"/>
          <p:cNvSpPr>
            <a:spLocks noChangeArrowheads="1"/>
          </p:cNvSpPr>
          <p:nvPr/>
        </p:nvSpPr>
        <p:spPr bwMode="auto">
          <a:xfrm>
            <a:off x="571500" y="2071688"/>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2" name="Gruppieren 20"/>
          <p:cNvGrpSpPr>
            <a:grpSpLocks/>
          </p:cNvGrpSpPr>
          <p:nvPr/>
        </p:nvGrpSpPr>
        <p:grpSpPr bwMode="auto">
          <a:xfrm>
            <a:off x="571500" y="2428875"/>
            <a:ext cx="3071813" cy="3295650"/>
            <a:chOff x="571472" y="2428868"/>
            <a:chExt cx="3071833" cy="3296091"/>
          </a:xfrm>
        </p:grpSpPr>
        <p:grpSp>
          <p:nvGrpSpPr>
            <p:cNvPr id="3" name="Gruppieren 29"/>
            <p:cNvGrpSpPr>
              <a:grpSpLocks/>
            </p:cNvGrpSpPr>
            <p:nvPr/>
          </p:nvGrpSpPr>
          <p:grpSpPr bwMode="auto">
            <a:xfrm>
              <a:off x="571472" y="3661957"/>
              <a:ext cx="3071833" cy="2063002"/>
              <a:chOff x="571472" y="3661957"/>
              <a:chExt cx="3071833" cy="2063002"/>
            </a:xfrm>
          </p:grpSpPr>
          <p:sp>
            <p:nvSpPr>
              <p:cNvPr id="17464" name="Textfeld 22"/>
              <p:cNvSpPr txBox="1">
                <a:spLocks noChangeArrowheads="1"/>
              </p:cNvSpPr>
              <p:nvPr/>
            </p:nvSpPr>
            <p:spPr bwMode="auto">
              <a:xfrm>
                <a:off x="571473" y="3661957"/>
                <a:ext cx="3000396" cy="307813"/>
              </a:xfrm>
              <a:prstGeom prst="rect">
                <a:avLst/>
              </a:prstGeom>
              <a:noFill/>
              <a:ln w="9525">
                <a:noFill/>
                <a:miter lim="800000"/>
                <a:headEnd/>
                <a:tailEnd/>
              </a:ln>
            </p:spPr>
            <p:txBody>
              <a:bodyPr>
                <a:spAutoFit/>
              </a:bodyPr>
              <a:lstStyle/>
              <a:p>
                <a:r>
                  <a:rPr lang="de-DE" sz="1400" dirty="0" err="1">
                    <a:solidFill>
                      <a:srgbClr val="333333"/>
                    </a:solidFill>
                  </a:rPr>
                  <a:t>Missing</a:t>
                </a:r>
                <a:r>
                  <a:rPr lang="de-DE" sz="1400" dirty="0">
                    <a:solidFill>
                      <a:srgbClr val="333333"/>
                    </a:solidFill>
                  </a:rPr>
                  <a:t> </a:t>
                </a:r>
                <a:r>
                  <a:rPr lang="de-DE" sz="1400" dirty="0" err="1">
                    <a:solidFill>
                      <a:srgbClr val="333333"/>
                    </a:solidFill>
                  </a:rPr>
                  <a:t>c</a:t>
                </a:r>
                <a:r>
                  <a:rPr lang="de-DE" sz="1400" dirty="0" err="1" smtClean="0">
                    <a:solidFill>
                      <a:srgbClr val="333333"/>
                    </a:solidFill>
                  </a:rPr>
                  <a:t>onsideration</a:t>
                </a:r>
                <a:endParaRPr lang="de-DE" sz="1400" dirty="0">
                  <a:solidFill>
                    <a:srgbClr val="333333"/>
                  </a:solidFill>
                </a:endParaRPr>
              </a:p>
            </p:txBody>
          </p:sp>
          <p:sp>
            <p:nvSpPr>
              <p:cNvPr id="17465" name="Textfeld 23"/>
              <p:cNvSpPr txBox="1">
                <a:spLocks noChangeArrowheads="1"/>
              </p:cNvSpPr>
              <p:nvPr/>
            </p:nvSpPr>
            <p:spPr bwMode="auto">
              <a:xfrm>
                <a:off x="571472" y="4272985"/>
                <a:ext cx="3071833" cy="584842"/>
              </a:xfrm>
              <a:prstGeom prst="rect">
                <a:avLst/>
              </a:prstGeom>
              <a:noFill/>
              <a:ln w="9525">
                <a:noFill/>
                <a:miter lim="800000"/>
                <a:headEnd/>
                <a:tailEnd/>
              </a:ln>
            </p:spPr>
            <p:txBody>
              <a:bodyPr>
                <a:spAutoFit/>
              </a:bodyPr>
              <a:lstStyle/>
              <a:p>
                <a:r>
                  <a:rPr lang="de-DE" sz="1600" b="1">
                    <a:solidFill>
                      <a:srgbClr val="333333"/>
                    </a:solidFill>
                  </a:rPr>
                  <a:t>Consideration clients only with debit balances</a:t>
                </a:r>
              </a:p>
            </p:txBody>
          </p:sp>
          <p:sp>
            <p:nvSpPr>
              <p:cNvPr id="17466" name="Textfeld 24"/>
              <p:cNvSpPr txBox="1">
                <a:spLocks noChangeArrowheads="1"/>
              </p:cNvSpPr>
              <p:nvPr/>
            </p:nvSpPr>
            <p:spPr bwMode="auto">
              <a:xfrm>
                <a:off x="571473" y="5201678"/>
                <a:ext cx="2857520" cy="523281"/>
              </a:xfrm>
              <a:prstGeom prst="rect">
                <a:avLst/>
              </a:prstGeom>
              <a:noFill/>
              <a:ln w="9525">
                <a:noFill/>
                <a:miter lim="800000"/>
                <a:headEnd/>
                <a:tailEnd/>
              </a:ln>
            </p:spPr>
            <p:txBody>
              <a:bodyPr>
                <a:spAutoFit/>
              </a:bodyPr>
              <a:lstStyle/>
              <a:p>
                <a:r>
                  <a:rPr lang="de-DE" sz="1400">
                    <a:solidFill>
                      <a:srgbClr val="333333"/>
                    </a:solidFill>
                  </a:rPr>
                  <a:t>Accrued interest for debit and credit balances</a:t>
                </a:r>
              </a:p>
            </p:txBody>
          </p:sp>
        </p:grpSp>
        <p:sp>
          <p:nvSpPr>
            <p:cNvPr id="17463" name="Textfeld 23"/>
            <p:cNvSpPr txBox="1">
              <a:spLocks noChangeArrowheads="1"/>
            </p:cNvSpPr>
            <p:nvPr/>
          </p:nvSpPr>
          <p:spPr bwMode="auto">
            <a:xfrm>
              <a:off x="571473" y="2428868"/>
              <a:ext cx="2643205" cy="707886"/>
            </a:xfrm>
            <a:prstGeom prst="rect">
              <a:avLst/>
            </a:prstGeom>
            <a:noFill/>
            <a:ln w="9525">
              <a:noFill/>
              <a:miter lim="800000"/>
              <a:headEnd/>
              <a:tailEnd/>
            </a:ln>
          </p:spPr>
          <p:txBody>
            <a:bodyPr>
              <a:spAutoFit/>
            </a:bodyPr>
            <a:lstStyle/>
            <a:p>
              <a:r>
                <a:rPr lang="de-DE" b="1">
                  <a:solidFill>
                    <a:srgbClr val="333333"/>
                  </a:solidFill>
                </a:rPr>
                <a:t>Depositors with debit balances</a:t>
              </a:r>
            </a:p>
          </p:txBody>
        </p:sp>
      </p:grpSp>
      <p:grpSp>
        <p:nvGrpSpPr>
          <p:cNvPr id="4" name="Gruppieren 52"/>
          <p:cNvGrpSpPr>
            <a:grpSpLocks/>
          </p:cNvGrpSpPr>
          <p:nvPr/>
        </p:nvGrpSpPr>
        <p:grpSpPr bwMode="auto">
          <a:xfrm>
            <a:off x="3643313" y="2470150"/>
            <a:ext cx="4968875" cy="3816350"/>
            <a:chOff x="3366000" y="2206800"/>
            <a:chExt cx="4968552" cy="3816424"/>
          </a:xfrm>
        </p:grpSpPr>
        <p:sp>
          <p:nvSpPr>
            <p:cNvPr id="17458" name="Rechteck 53"/>
            <p:cNvSpPr>
              <a:spLocks noChangeArrowheads="1"/>
            </p:cNvSpPr>
            <p:nvPr/>
          </p:nvSpPr>
          <p:spPr bwMode="auto">
            <a:xfrm>
              <a:off x="3366000" y="2206800"/>
              <a:ext cx="4968552"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5" name="Gruppieren 114"/>
            <p:cNvGrpSpPr>
              <a:grpSpLocks/>
            </p:cNvGrpSpPr>
            <p:nvPr/>
          </p:nvGrpSpPr>
          <p:grpSpPr bwMode="auto">
            <a:xfrm>
              <a:off x="3654000" y="2386820"/>
              <a:ext cx="4590408" cy="1072571"/>
              <a:chOff x="3654000" y="2386820"/>
              <a:chExt cx="4590408" cy="1072571"/>
            </a:xfrm>
          </p:grpSpPr>
          <p:sp>
            <p:nvSpPr>
              <p:cNvPr id="17460" name="Textfeld 55"/>
              <p:cNvSpPr txBox="1">
                <a:spLocks noChangeArrowheads="1"/>
              </p:cNvSpPr>
              <p:nvPr/>
            </p:nvSpPr>
            <p:spPr bwMode="auto">
              <a:xfrm>
                <a:off x="3654000" y="2386820"/>
                <a:ext cx="4086352" cy="584786"/>
              </a:xfrm>
              <a:prstGeom prst="rect">
                <a:avLst/>
              </a:prstGeom>
              <a:noFill/>
              <a:ln w="9525">
                <a:noFill/>
                <a:miter lim="800000"/>
                <a:headEnd/>
                <a:tailEnd/>
              </a:ln>
            </p:spPr>
            <p:txBody>
              <a:bodyPr>
                <a:spAutoFit/>
              </a:bodyPr>
              <a:lstStyle/>
              <a:p>
                <a:r>
                  <a:rPr lang="de-DE" sz="1600" b="1">
                    <a:solidFill>
                      <a:srgbClr val="333333"/>
                    </a:solidFill>
                  </a:rPr>
                  <a:t>Consideration clients only with</a:t>
                </a:r>
              </a:p>
              <a:p>
                <a:pPr>
                  <a:spcBef>
                    <a:spcPct val="0"/>
                  </a:spcBef>
                </a:pPr>
                <a:r>
                  <a:rPr lang="de-DE" sz="1600" b="1">
                    <a:solidFill>
                      <a:srgbClr val="333333"/>
                    </a:solidFill>
                  </a:rPr>
                  <a:t>debit balances</a:t>
                </a:r>
              </a:p>
            </p:txBody>
          </p:sp>
          <p:sp>
            <p:nvSpPr>
              <p:cNvPr id="17461" name="Textfeld 56"/>
              <p:cNvSpPr txBox="1">
                <a:spLocks noChangeArrowheads="1"/>
              </p:cNvSpPr>
              <p:nvPr/>
            </p:nvSpPr>
            <p:spPr bwMode="auto">
              <a:xfrm>
                <a:off x="3966752" y="3151608"/>
                <a:ext cx="4277656" cy="307783"/>
              </a:xfrm>
              <a:prstGeom prst="rect">
                <a:avLst/>
              </a:prstGeom>
              <a:noFill/>
              <a:ln w="9525">
                <a:noFill/>
                <a:miter lim="800000"/>
                <a:headEnd/>
                <a:tailEnd/>
              </a:ln>
            </p:spPr>
            <p:txBody>
              <a:bodyPr>
                <a:spAutoFit/>
              </a:bodyPr>
              <a:lstStyle/>
              <a:p>
                <a:r>
                  <a:rPr lang="de-DE" sz="1400" b="1" dirty="0">
                    <a:solidFill>
                      <a:srgbClr val="336699"/>
                    </a:solidFill>
                  </a:rPr>
                  <a:t>Data </a:t>
                </a:r>
                <a:r>
                  <a:rPr lang="de-DE" sz="1400" b="1" dirty="0" err="1">
                    <a:solidFill>
                      <a:srgbClr val="336699"/>
                    </a:solidFill>
                  </a:rPr>
                  <a:t>base</a:t>
                </a:r>
                <a:r>
                  <a:rPr lang="de-DE" sz="1400" b="1" dirty="0">
                    <a:solidFill>
                      <a:srgbClr val="336699"/>
                    </a:solidFill>
                  </a:rPr>
                  <a:t> </a:t>
                </a:r>
                <a:r>
                  <a:rPr lang="de-DE" sz="1400" b="1" dirty="0" err="1" smtClean="0">
                    <a:solidFill>
                      <a:srgbClr val="336699"/>
                    </a:solidFill>
                  </a:rPr>
                  <a:t>bank</a:t>
                </a:r>
                <a:r>
                  <a:rPr lang="de-DE" sz="1400" b="1" dirty="0" smtClean="0">
                    <a:solidFill>
                      <a:srgbClr val="336699"/>
                    </a:solidFill>
                  </a:rPr>
                  <a:t> </a:t>
                </a:r>
                <a:r>
                  <a:rPr lang="de-DE" sz="1400" b="1" dirty="0">
                    <a:solidFill>
                      <a:srgbClr val="336699"/>
                    </a:solidFill>
                  </a:rPr>
                  <a:t>/ EAEG </a:t>
                </a:r>
                <a:r>
                  <a:rPr lang="de-DE" sz="1400" b="1" dirty="0" err="1">
                    <a:solidFill>
                      <a:srgbClr val="336699"/>
                    </a:solidFill>
                  </a:rPr>
                  <a:t>presenter</a:t>
                </a:r>
                <a:r>
                  <a:rPr lang="de-DE" sz="1400" b="1" dirty="0">
                    <a:solidFill>
                      <a:srgbClr val="336699"/>
                    </a:solidFill>
                  </a:rPr>
                  <a:t> </a:t>
                </a:r>
                <a:r>
                  <a:rPr lang="de-DE" sz="1400" b="1" dirty="0" err="1">
                    <a:solidFill>
                      <a:srgbClr val="336699"/>
                    </a:solidFill>
                  </a:rPr>
                  <a:t>date</a:t>
                </a:r>
                <a:r>
                  <a:rPr lang="de-DE" sz="1400" b="1" dirty="0">
                    <a:solidFill>
                      <a:srgbClr val="336699"/>
                    </a:solidFill>
                  </a:rPr>
                  <a:t> </a:t>
                </a:r>
                <a:r>
                  <a:rPr lang="de-DE" sz="1400" b="1" dirty="0" err="1">
                    <a:solidFill>
                      <a:srgbClr val="336699"/>
                    </a:solidFill>
                  </a:rPr>
                  <a:t>file</a:t>
                </a:r>
                <a:endParaRPr lang="de-DE" sz="1400" b="1" dirty="0">
                  <a:solidFill>
                    <a:srgbClr val="336699"/>
                  </a:solidFill>
                </a:endParaRPr>
              </a:p>
            </p:txBody>
          </p:sp>
        </p:grpSp>
      </p:grpSp>
      <p:graphicFrame>
        <p:nvGraphicFramePr>
          <p:cNvPr id="13" name="Tabelle 12"/>
          <p:cNvGraphicFramePr>
            <a:graphicFrameLocks noGrp="1"/>
          </p:cNvGraphicFramePr>
          <p:nvPr/>
        </p:nvGraphicFramePr>
        <p:xfrm>
          <a:off x="4357688" y="3722688"/>
          <a:ext cx="4176467" cy="1920240"/>
        </p:xfrm>
        <a:graphic>
          <a:graphicData uri="http://schemas.openxmlformats.org/drawingml/2006/table">
            <a:tbl>
              <a:tblPr firstRow="1" lastRow="1" bandRow="1">
                <a:tableStyleId>{D27102A9-8310-4765-A935-A1911B00CA55}</a:tableStyleId>
              </a:tblPr>
              <a:tblGrid>
                <a:gridCol w="1000130"/>
                <a:gridCol w="549204"/>
                <a:gridCol w="1347246"/>
                <a:gridCol w="1279887"/>
              </a:tblGrid>
              <a:tr h="252000">
                <a:tc>
                  <a:txBody>
                    <a:bodyPr/>
                    <a:lstStyle/>
                    <a:p>
                      <a:pPr algn="r"/>
                      <a:r>
                        <a:rPr lang="de-DE" sz="1200" dirty="0" smtClean="0">
                          <a:solidFill>
                            <a:srgbClr val="666666"/>
                          </a:solidFill>
                        </a:rPr>
                        <a:t>Client</a:t>
                      </a:r>
                      <a:endParaRPr lang="de-DE" sz="1200" dirty="0">
                        <a:solidFill>
                          <a:srgbClr val="666666"/>
                        </a:solidFill>
                      </a:endParaRPr>
                    </a:p>
                  </a:txBody>
                  <a:tcPr/>
                </a:tc>
                <a:tc>
                  <a:txBody>
                    <a:bodyPr/>
                    <a:lstStyle/>
                    <a:p>
                      <a:pPr algn="r"/>
                      <a:r>
                        <a:rPr lang="de-DE" sz="1200" dirty="0" err="1" smtClean="0">
                          <a:solidFill>
                            <a:srgbClr val="666666"/>
                          </a:solidFill>
                        </a:rPr>
                        <a:t>Acc</a:t>
                      </a:r>
                      <a:r>
                        <a:rPr lang="de-DE" sz="1200" dirty="0" smtClean="0">
                          <a:solidFill>
                            <a:srgbClr val="666666"/>
                          </a:solidFill>
                        </a:rPr>
                        <a:t>.</a:t>
                      </a:r>
                      <a:endParaRPr lang="de-DE" sz="1200" dirty="0">
                        <a:solidFill>
                          <a:srgbClr val="666666"/>
                        </a:solidFill>
                      </a:endParaRPr>
                    </a:p>
                  </a:txBody>
                  <a:tcPr/>
                </a:tc>
                <a:tc>
                  <a:txBody>
                    <a:bodyPr/>
                    <a:lstStyle/>
                    <a:p>
                      <a:pPr algn="r"/>
                      <a:r>
                        <a:rPr lang="de-DE" sz="1200" dirty="0" smtClean="0">
                          <a:solidFill>
                            <a:srgbClr val="666666"/>
                          </a:solidFill>
                        </a:rPr>
                        <a:t>Balance</a:t>
                      </a:r>
                      <a:endParaRPr lang="de-DE" sz="1200" dirty="0">
                        <a:solidFill>
                          <a:srgbClr val="666666"/>
                        </a:solidFill>
                      </a:endParaRPr>
                    </a:p>
                  </a:txBody>
                  <a:tcPr/>
                </a:tc>
                <a:tc>
                  <a:txBody>
                    <a:bodyPr/>
                    <a:lstStyle/>
                    <a:p>
                      <a:pPr algn="r"/>
                      <a:r>
                        <a:rPr lang="de-DE" sz="1200" dirty="0" smtClean="0">
                          <a:solidFill>
                            <a:srgbClr val="666666"/>
                          </a:solidFill>
                        </a:rPr>
                        <a:t>Aggregate</a:t>
                      </a:r>
                      <a:endParaRPr lang="de-DE" sz="1200" dirty="0">
                        <a:solidFill>
                          <a:srgbClr val="666666"/>
                        </a:solidFill>
                      </a:endParaRPr>
                    </a:p>
                  </a:txBody>
                  <a:tcPr/>
                </a:tc>
              </a:tr>
              <a:tr h="252000">
                <a:tc>
                  <a:txBody>
                    <a:bodyPr/>
                    <a:lstStyle/>
                    <a:p>
                      <a:pPr algn="r"/>
                      <a:r>
                        <a:rPr lang="de-DE" sz="1200" b="0" dirty="0" smtClean="0">
                          <a:solidFill>
                            <a:srgbClr val="333333"/>
                          </a:solidFill>
                        </a:rPr>
                        <a:t>22222</a:t>
                      </a:r>
                      <a:endParaRPr lang="de-DE" sz="1200" b="0" dirty="0">
                        <a:solidFill>
                          <a:srgbClr val="333333"/>
                        </a:solidFill>
                      </a:endParaRPr>
                    </a:p>
                  </a:txBody>
                  <a:tcPr/>
                </a:tc>
                <a:tc>
                  <a:txBody>
                    <a:bodyPr/>
                    <a:lstStyle/>
                    <a:p>
                      <a:pPr algn="r"/>
                      <a:r>
                        <a:rPr lang="de-DE" sz="1200" smtClean="0">
                          <a:solidFill>
                            <a:srgbClr val="333333"/>
                          </a:solidFill>
                        </a:rPr>
                        <a:t>20</a:t>
                      </a:r>
                      <a:endParaRPr lang="de-DE" sz="1200">
                        <a:solidFill>
                          <a:srgbClr val="333333"/>
                        </a:solidFill>
                      </a:endParaRPr>
                    </a:p>
                  </a:txBody>
                  <a:tcPr/>
                </a:tc>
                <a:tc>
                  <a:txBody>
                    <a:bodyPr/>
                    <a:lstStyle/>
                    <a:p>
                      <a:pPr algn="r"/>
                      <a:r>
                        <a:rPr lang="de-DE" sz="1200" smtClean="0">
                          <a:solidFill>
                            <a:srgbClr val="336699"/>
                          </a:solidFill>
                        </a:rPr>
                        <a:t>150,00</a:t>
                      </a:r>
                      <a:endParaRPr lang="de-DE" sz="1200">
                        <a:solidFill>
                          <a:srgbClr val="336699"/>
                        </a:solidFill>
                      </a:endParaRPr>
                    </a:p>
                  </a:txBody>
                  <a:tcPr/>
                </a:tc>
                <a:tc>
                  <a:txBody>
                    <a:bodyPr/>
                    <a:lstStyle/>
                    <a:p>
                      <a:pPr algn="r"/>
                      <a:endParaRPr lang="de-DE" sz="1200">
                        <a:solidFill>
                          <a:srgbClr val="333333"/>
                        </a:solidFill>
                      </a:endParaRPr>
                    </a:p>
                  </a:txBody>
                  <a:tcPr/>
                </a:tc>
              </a:tr>
              <a:tr h="252000">
                <a:tc>
                  <a:txBody>
                    <a:bodyPr/>
                    <a:lstStyle/>
                    <a:p>
                      <a:pPr algn="r"/>
                      <a:endParaRPr lang="de-DE" sz="1200" b="1" dirty="0">
                        <a:solidFill>
                          <a:srgbClr val="333333"/>
                        </a:solidFill>
                      </a:endParaRPr>
                    </a:p>
                  </a:txBody>
                  <a:tcPr/>
                </a:tc>
                <a:tc>
                  <a:txBody>
                    <a:bodyPr/>
                    <a:lstStyle/>
                    <a:p>
                      <a:pPr algn="r"/>
                      <a:r>
                        <a:rPr lang="de-DE" sz="1200" dirty="0" smtClean="0">
                          <a:solidFill>
                            <a:srgbClr val="333333"/>
                          </a:solidFill>
                        </a:rPr>
                        <a:t>21</a:t>
                      </a:r>
                      <a:endParaRPr lang="de-DE" sz="1200" dirty="0">
                        <a:solidFill>
                          <a:srgbClr val="333333"/>
                        </a:solidFill>
                      </a:endParaRPr>
                    </a:p>
                  </a:txBody>
                  <a:tcPr/>
                </a:tc>
                <a:tc>
                  <a:txBody>
                    <a:bodyPr/>
                    <a:lstStyle/>
                    <a:p>
                      <a:pPr algn="r"/>
                      <a:r>
                        <a:rPr lang="de-DE" sz="1200" smtClean="0">
                          <a:solidFill>
                            <a:srgbClr val="990000"/>
                          </a:solidFill>
                        </a:rPr>
                        <a:t>-20,00</a:t>
                      </a:r>
                      <a:endParaRPr lang="de-DE" sz="1200">
                        <a:solidFill>
                          <a:srgbClr val="990000"/>
                        </a:solidFill>
                      </a:endParaRPr>
                    </a:p>
                  </a:txBody>
                  <a:tcPr/>
                </a:tc>
                <a:tc>
                  <a:txBody>
                    <a:bodyPr/>
                    <a:lstStyle/>
                    <a:p>
                      <a:pPr algn="r"/>
                      <a:endParaRPr lang="de-DE" sz="1200" b="1">
                        <a:solidFill>
                          <a:srgbClr val="336699"/>
                        </a:solidFill>
                      </a:endParaRPr>
                    </a:p>
                  </a:txBody>
                  <a:tcPr/>
                </a:tc>
              </a:tr>
              <a:tr h="252000">
                <a:tc>
                  <a:txBody>
                    <a:bodyPr/>
                    <a:lstStyle/>
                    <a:p>
                      <a:pPr algn="r"/>
                      <a:r>
                        <a:rPr lang="de-DE" sz="1200" b="1" dirty="0" smtClean="0">
                          <a:solidFill>
                            <a:srgbClr val="333333"/>
                          </a:solidFill>
                        </a:rPr>
                        <a:t>22222</a:t>
                      </a:r>
                      <a:endParaRPr lang="de-DE" sz="1200" b="1" dirty="0">
                        <a:solidFill>
                          <a:srgbClr val="333333"/>
                        </a:solidFill>
                      </a:endParaRPr>
                    </a:p>
                  </a:txBody>
                  <a:tcPr/>
                </a:tc>
                <a:tc>
                  <a:txBody>
                    <a:bodyPr/>
                    <a:lstStyle/>
                    <a:p>
                      <a:pPr algn="r"/>
                      <a:endParaRPr lang="de-DE" sz="1200" b="1">
                        <a:solidFill>
                          <a:srgbClr val="333333"/>
                        </a:solidFill>
                      </a:endParaRPr>
                    </a:p>
                  </a:txBody>
                  <a:tcPr/>
                </a:tc>
                <a:tc>
                  <a:txBody>
                    <a:bodyPr/>
                    <a:lstStyle/>
                    <a:p>
                      <a:pPr algn="r"/>
                      <a:endParaRPr lang="de-DE" sz="1200" b="1">
                        <a:solidFill>
                          <a:srgbClr val="990000"/>
                        </a:solidFill>
                      </a:endParaRPr>
                    </a:p>
                  </a:txBody>
                  <a:tcPr/>
                </a:tc>
                <a:tc>
                  <a:txBody>
                    <a:bodyPr/>
                    <a:lstStyle/>
                    <a:p>
                      <a:pPr algn="r"/>
                      <a:r>
                        <a:rPr lang="de-DE" sz="1200" b="1" smtClean="0">
                          <a:solidFill>
                            <a:srgbClr val="336699"/>
                          </a:solidFill>
                        </a:rPr>
                        <a:t>130,00</a:t>
                      </a:r>
                      <a:endParaRPr lang="de-DE" sz="1200" b="1">
                        <a:solidFill>
                          <a:srgbClr val="336699"/>
                        </a:solidFill>
                      </a:endParaRPr>
                    </a:p>
                  </a:txBody>
                  <a:tcPr/>
                </a:tc>
              </a:tr>
              <a:tr h="252000">
                <a:tc>
                  <a:txBody>
                    <a:bodyPr/>
                    <a:lstStyle/>
                    <a:p>
                      <a:pPr algn="r"/>
                      <a:r>
                        <a:rPr lang="de-DE" sz="1200" b="0" dirty="0" smtClean="0">
                          <a:solidFill>
                            <a:srgbClr val="333333"/>
                          </a:solidFill>
                        </a:rPr>
                        <a:t>33333</a:t>
                      </a:r>
                      <a:endParaRPr lang="de-DE" sz="1200" b="0" dirty="0">
                        <a:solidFill>
                          <a:srgbClr val="333333"/>
                        </a:solidFill>
                      </a:endParaRPr>
                    </a:p>
                  </a:txBody>
                  <a:tcPr/>
                </a:tc>
                <a:tc>
                  <a:txBody>
                    <a:bodyPr/>
                    <a:lstStyle/>
                    <a:p>
                      <a:pPr algn="r"/>
                      <a:r>
                        <a:rPr lang="de-DE" sz="1200" b="0" smtClean="0">
                          <a:solidFill>
                            <a:srgbClr val="333333"/>
                          </a:solidFill>
                        </a:rPr>
                        <a:t>30</a:t>
                      </a:r>
                      <a:endParaRPr lang="de-DE" sz="1200" b="0">
                        <a:solidFill>
                          <a:srgbClr val="333333"/>
                        </a:solidFill>
                      </a:endParaRPr>
                    </a:p>
                  </a:txBody>
                  <a:tcPr/>
                </a:tc>
                <a:tc>
                  <a:txBody>
                    <a:bodyPr/>
                    <a:lstStyle/>
                    <a:p>
                      <a:pPr algn="r"/>
                      <a:r>
                        <a:rPr lang="de-DE" sz="1200" b="0" dirty="0" smtClean="0">
                          <a:solidFill>
                            <a:srgbClr val="990000"/>
                          </a:solidFill>
                        </a:rPr>
                        <a:t>-100,00</a:t>
                      </a:r>
                      <a:endParaRPr lang="de-DE" sz="1200" b="0" dirty="0">
                        <a:solidFill>
                          <a:srgbClr val="990000"/>
                        </a:solidFill>
                      </a:endParaRPr>
                    </a:p>
                  </a:txBody>
                  <a:tcPr/>
                </a:tc>
                <a:tc>
                  <a:txBody>
                    <a:bodyPr/>
                    <a:lstStyle/>
                    <a:p>
                      <a:pPr algn="r"/>
                      <a:endParaRPr lang="de-DE" sz="1200" b="1">
                        <a:solidFill>
                          <a:srgbClr val="990000"/>
                        </a:solidFill>
                      </a:endParaRPr>
                    </a:p>
                  </a:txBody>
                  <a:tcPr/>
                </a:tc>
              </a:tr>
              <a:tr h="252000">
                <a:tc>
                  <a:txBody>
                    <a:bodyPr/>
                    <a:lstStyle/>
                    <a:p>
                      <a:pPr algn="r"/>
                      <a:r>
                        <a:rPr lang="de-DE" sz="1200" b="1" smtClean="0">
                          <a:solidFill>
                            <a:srgbClr val="333333"/>
                          </a:solidFill>
                        </a:rPr>
                        <a:t>33333</a:t>
                      </a:r>
                      <a:endParaRPr lang="de-DE" sz="1200" b="1">
                        <a:solidFill>
                          <a:srgbClr val="333333"/>
                        </a:solidFill>
                      </a:endParaRPr>
                    </a:p>
                  </a:txBody>
                  <a:tcPr/>
                </a:tc>
                <a:tc>
                  <a:txBody>
                    <a:bodyPr/>
                    <a:lstStyle/>
                    <a:p>
                      <a:pPr algn="r"/>
                      <a:endParaRPr lang="de-DE" sz="1200">
                        <a:solidFill>
                          <a:srgbClr val="333333"/>
                        </a:solidFill>
                      </a:endParaRPr>
                    </a:p>
                  </a:txBody>
                  <a:tcPr/>
                </a:tc>
                <a:tc>
                  <a:txBody>
                    <a:bodyPr/>
                    <a:lstStyle/>
                    <a:p>
                      <a:pPr algn="r"/>
                      <a:endParaRPr lang="de-DE" sz="1200">
                        <a:solidFill>
                          <a:srgbClr val="990000"/>
                        </a:solidFill>
                      </a:endParaRPr>
                    </a:p>
                  </a:txBody>
                  <a:tcPr/>
                </a:tc>
                <a:tc>
                  <a:txBody>
                    <a:bodyPr/>
                    <a:lstStyle/>
                    <a:p>
                      <a:pPr algn="r"/>
                      <a:r>
                        <a:rPr lang="de-DE" sz="1200" b="1" smtClean="0">
                          <a:solidFill>
                            <a:srgbClr val="990000"/>
                          </a:solidFill>
                        </a:rPr>
                        <a:t>-100,00</a:t>
                      </a:r>
                      <a:endParaRPr lang="de-DE" sz="1200" b="1">
                        <a:solidFill>
                          <a:srgbClr val="990000"/>
                        </a:solidFill>
                      </a:endParaRPr>
                    </a:p>
                  </a:txBody>
                  <a:tcPr/>
                </a:tc>
              </a:tr>
              <a:tr h="252000">
                <a:tc>
                  <a:txBody>
                    <a:bodyPr/>
                    <a:lstStyle/>
                    <a:p>
                      <a:pPr algn="r"/>
                      <a:r>
                        <a:rPr lang="de-DE" sz="1200" b="1" dirty="0" smtClean="0">
                          <a:solidFill>
                            <a:srgbClr val="333333"/>
                          </a:solidFill>
                        </a:rPr>
                        <a:t>Aggregate</a:t>
                      </a:r>
                      <a:endParaRPr lang="de-DE" sz="1200" b="1" dirty="0">
                        <a:solidFill>
                          <a:srgbClr val="333333"/>
                        </a:solidFill>
                      </a:endParaRPr>
                    </a:p>
                  </a:txBody>
                  <a:tcPr/>
                </a:tc>
                <a:tc>
                  <a:txBody>
                    <a:bodyPr/>
                    <a:lstStyle/>
                    <a:p>
                      <a:pPr algn="r"/>
                      <a:endParaRPr lang="de-DE" sz="1200">
                        <a:solidFill>
                          <a:srgbClr val="333333"/>
                        </a:solidFill>
                      </a:endParaRPr>
                    </a:p>
                  </a:txBody>
                  <a:tcPr/>
                </a:tc>
                <a:tc>
                  <a:txBody>
                    <a:bodyPr/>
                    <a:lstStyle/>
                    <a:p>
                      <a:pPr algn="r"/>
                      <a:endParaRPr lang="de-DE" sz="1200">
                        <a:solidFill>
                          <a:srgbClr val="990000"/>
                        </a:solidFill>
                      </a:endParaRPr>
                    </a:p>
                  </a:txBody>
                  <a:tcPr/>
                </a:tc>
                <a:tc>
                  <a:txBody>
                    <a:bodyPr/>
                    <a:lstStyle/>
                    <a:p>
                      <a:pPr algn="r"/>
                      <a:r>
                        <a:rPr lang="de-DE" sz="1200" b="1" dirty="0" smtClean="0">
                          <a:solidFill>
                            <a:srgbClr val="336699"/>
                          </a:solidFill>
                        </a:rPr>
                        <a:t>30,00</a:t>
                      </a:r>
                      <a:endParaRPr lang="de-DE" sz="1200" b="1" dirty="0">
                        <a:solidFill>
                          <a:srgbClr val="336699"/>
                        </a:solidFill>
                      </a:endParaRPr>
                    </a:p>
                  </a:txBody>
                  <a:tcPr/>
                </a:tc>
              </a:tr>
            </a:tbl>
          </a:graphicData>
        </a:graphic>
      </p:graphicFrame>
      <p:sp>
        <p:nvSpPr>
          <p:cNvPr id="17446" name="Rechteck 60"/>
          <p:cNvSpPr>
            <a:spLocks noChangeArrowheads="1"/>
          </p:cNvSpPr>
          <p:nvPr/>
        </p:nvSpPr>
        <p:spPr bwMode="auto">
          <a:xfrm>
            <a:off x="4343400" y="4786313"/>
            <a:ext cx="4176713" cy="588962"/>
          </a:xfrm>
          <a:prstGeom prst="rect">
            <a:avLst/>
          </a:prstGeom>
          <a:noFill/>
          <a:ln w="44450" algn="ctr">
            <a:solidFill>
              <a:srgbClr val="990000"/>
            </a:solidFill>
            <a:round/>
            <a:headEnd/>
            <a:tailEnd/>
          </a:ln>
        </p:spPr>
        <p:txBody>
          <a:bodyPr lIns="36000" tIns="36000" rIns="36000" bIns="36000" anchor="ctr">
            <a:spAutoFit/>
          </a:bodyPr>
          <a:lstStyle/>
          <a:p>
            <a:endParaRPr lang="de-DE"/>
          </a:p>
        </p:txBody>
      </p:sp>
      <p:pic>
        <p:nvPicPr>
          <p:cNvPr id="17448" name="Grafik 36" descr="error.jpg"/>
          <p:cNvPicPr>
            <a:picLocks noChangeAspect="1"/>
          </p:cNvPicPr>
          <p:nvPr/>
        </p:nvPicPr>
        <p:blipFill>
          <a:blip r:embed="rId3" cstate="print"/>
          <a:srcRect/>
          <a:stretch>
            <a:fillRect/>
          </a:stretch>
        </p:blipFill>
        <p:spPr bwMode="auto">
          <a:xfrm>
            <a:off x="3725863" y="4714875"/>
            <a:ext cx="631825" cy="609600"/>
          </a:xfrm>
          <a:prstGeom prst="rect">
            <a:avLst/>
          </a:prstGeom>
          <a:noFill/>
          <a:ln w="9525">
            <a:noFill/>
            <a:miter lim="800000"/>
            <a:headEnd/>
            <a:tailEnd/>
          </a:ln>
        </p:spPr>
      </p:pic>
      <p:sp>
        <p:nvSpPr>
          <p:cNvPr id="17449" name="Titel 1"/>
          <p:cNvSpPr>
            <a:spLocks noGrp="1"/>
          </p:cNvSpPr>
          <p:nvPr>
            <p:ph type="title"/>
          </p:nvPr>
        </p:nvSpPr>
        <p:spPr/>
        <p:txBody>
          <a:bodyPr/>
          <a:lstStyle/>
          <a:p>
            <a:pPr eaLnBrk="1" hangingPunct="1"/>
            <a:r>
              <a:rPr lang="de-DE" smtClean="0"/>
              <a:t>Data base / debit balances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bgerundetes Rechteck 61"/>
          <p:cNvSpPr>
            <a:spLocks noChangeArrowheads="1"/>
          </p:cNvSpPr>
          <p:nvPr/>
        </p:nvSpPr>
        <p:spPr bwMode="auto">
          <a:xfrm>
            <a:off x="571500" y="2071688"/>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2" name="Gruppieren 62"/>
          <p:cNvGrpSpPr>
            <a:grpSpLocks/>
          </p:cNvGrpSpPr>
          <p:nvPr/>
        </p:nvGrpSpPr>
        <p:grpSpPr bwMode="auto">
          <a:xfrm>
            <a:off x="3675063" y="2428875"/>
            <a:ext cx="4968875" cy="3857625"/>
            <a:chOff x="3366000" y="2165517"/>
            <a:chExt cx="4968552" cy="3857707"/>
          </a:xfrm>
        </p:grpSpPr>
        <p:sp>
          <p:nvSpPr>
            <p:cNvPr id="18499" name="Rechteck 63"/>
            <p:cNvSpPr>
              <a:spLocks noChangeArrowheads="1"/>
            </p:cNvSpPr>
            <p:nvPr/>
          </p:nvSpPr>
          <p:spPr bwMode="auto">
            <a:xfrm>
              <a:off x="3366000" y="2206800"/>
              <a:ext cx="4968552" cy="3816424"/>
            </a:xfrm>
            <a:prstGeom prst="rect">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grpSp>
          <p:nvGrpSpPr>
            <p:cNvPr id="3" name="Gruppieren 114"/>
            <p:cNvGrpSpPr>
              <a:grpSpLocks/>
            </p:cNvGrpSpPr>
            <p:nvPr/>
          </p:nvGrpSpPr>
          <p:grpSpPr bwMode="auto">
            <a:xfrm>
              <a:off x="3548545" y="2165517"/>
              <a:ext cx="4695863" cy="845860"/>
              <a:chOff x="3548545" y="2165517"/>
              <a:chExt cx="4695863" cy="845860"/>
            </a:xfrm>
          </p:grpSpPr>
          <p:sp>
            <p:nvSpPr>
              <p:cNvPr id="18501" name="Textfeld 65"/>
              <p:cNvSpPr txBox="1">
                <a:spLocks noChangeArrowheads="1"/>
              </p:cNvSpPr>
              <p:nvPr/>
            </p:nvSpPr>
            <p:spPr bwMode="auto">
              <a:xfrm>
                <a:off x="3548545" y="2165517"/>
                <a:ext cx="4518400" cy="584786"/>
              </a:xfrm>
              <a:prstGeom prst="rect">
                <a:avLst/>
              </a:prstGeom>
              <a:noFill/>
              <a:ln w="9525">
                <a:noFill/>
                <a:miter lim="800000"/>
                <a:headEnd/>
                <a:tailEnd/>
              </a:ln>
            </p:spPr>
            <p:txBody>
              <a:bodyPr>
                <a:spAutoFit/>
              </a:bodyPr>
              <a:lstStyle/>
              <a:p>
                <a:r>
                  <a:rPr lang="de-DE" sz="1600" b="1">
                    <a:solidFill>
                      <a:srgbClr val="333333"/>
                    </a:solidFill>
                  </a:rPr>
                  <a:t>Accrued interest for debit</a:t>
                </a:r>
              </a:p>
              <a:p>
                <a:pPr>
                  <a:spcBef>
                    <a:spcPct val="0"/>
                  </a:spcBef>
                </a:pPr>
                <a:r>
                  <a:rPr lang="de-DE" sz="1600" b="1">
                    <a:solidFill>
                      <a:srgbClr val="333333"/>
                    </a:solidFill>
                  </a:rPr>
                  <a:t>and credit balances</a:t>
                </a:r>
              </a:p>
            </p:txBody>
          </p:sp>
          <p:sp>
            <p:nvSpPr>
              <p:cNvPr id="18502" name="Textfeld 66"/>
              <p:cNvSpPr txBox="1">
                <a:spLocks noChangeArrowheads="1"/>
              </p:cNvSpPr>
              <p:nvPr/>
            </p:nvSpPr>
            <p:spPr bwMode="auto">
              <a:xfrm>
                <a:off x="3966752" y="2703600"/>
                <a:ext cx="4277656" cy="307777"/>
              </a:xfrm>
              <a:prstGeom prst="rect">
                <a:avLst/>
              </a:prstGeom>
              <a:noFill/>
              <a:ln w="9525">
                <a:noFill/>
                <a:miter lim="800000"/>
                <a:headEnd/>
                <a:tailEnd/>
              </a:ln>
            </p:spPr>
            <p:txBody>
              <a:bodyPr>
                <a:spAutoFit/>
              </a:bodyPr>
              <a:lstStyle/>
              <a:p>
                <a:r>
                  <a:rPr lang="de-DE" sz="1400" b="1" dirty="0">
                    <a:solidFill>
                      <a:srgbClr val="336699"/>
                    </a:solidFill>
                  </a:rPr>
                  <a:t>Data </a:t>
                </a:r>
                <a:r>
                  <a:rPr lang="de-DE" sz="1400" b="1" dirty="0" err="1">
                    <a:solidFill>
                      <a:srgbClr val="336699"/>
                    </a:solidFill>
                  </a:rPr>
                  <a:t>base</a:t>
                </a:r>
                <a:r>
                  <a:rPr lang="de-DE" sz="1400" b="1" dirty="0">
                    <a:solidFill>
                      <a:srgbClr val="336699"/>
                    </a:solidFill>
                  </a:rPr>
                  <a:t> </a:t>
                </a:r>
                <a:r>
                  <a:rPr lang="de-DE" sz="1400" b="1" dirty="0" err="1" smtClean="0">
                    <a:solidFill>
                      <a:srgbClr val="336699"/>
                    </a:solidFill>
                  </a:rPr>
                  <a:t>bank</a:t>
                </a:r>
                <a:r>
                  <a:rPr lang="de-DE" sz="1400" b="1" dirty="0" smtClean="0">
                    <a:solidFill>
                      <a:srgbClr val="336699"/>
                    </a:solidFill>
                  </a:rPr>
                  <a:t> </a:t>
                </a:r>
                <a:r>
                  <a:rPr lang="de-DE" sz="1400" b="1" dirty="0">
                    <a:solidFill>
                      <a:srgbClr val="336699"/>
                    </a:solidFill>
                  </a:rPr>
                  <a:t>/ EAEG </a:t>
                </a:r>
                <a:r>
                  <a:rPr lang="de-DE" sz="1400" b="1" dirty="0" err="1">
                    <a:solidFill>
                      <a:srgbClr val="336699"/>
                    </a:solidFill>
                  </a:rPr>
                  <a:t>presenter</a:t>
                </a:r>
                <a:r>
                  <a:rPr lang="de-DE" sz="1400" b="1" dirty="0">
                    <a:solidFill>
                      <a:srgbClr val="336699"/>
                    </a:solidFill>
                  </a:rPr>
                  <a:t> </a:t>
                </a:r>
                <a:r>
                  <a:rPr lang="de-DE" sz="1400" b="1" dirty="0" err="1">
                    <a:solidFill>
                      <a:srgbClr val="336699"/>
                    </a:solidFill>
                  </a:rPr>
                  <a:t>date</a:t>
                </a:r>
                <a:r>
                  <a:rPr lang="de-DE" sz="1400" b="1" dirty="0">
                    <a:solidFill>
                      <a:srgbClr val="336699"/>
                    </a:solidFill>
                  </a:rPr>
                  <a:t> </a:t>
                </a:r>
                <a:r>
                  <a:rPr lang="de-DE" sz="1400" b="1" dirty="0" err="1">
                    <a:solidFill>
                      <a:srgbClr val="336699"/>
                    </a:solidFill>
                  </a:rPr>
                  <a:t>file</a:t>
                </a:r>
                <a:endParaRPr lang="de-DE" sz="1400" b="1" dirty="0">
                  <a:solidFill>
                    <a:srgbClr val="336699"/>
                  </a:solidFill>
                </a:endParaRPr>
              </a:p>
            </p:txBody>
          </p:sp>
        </p:grpSp>
      </p:grpSp>
      <p:graphicFrame>
        <p:nvGraphicFramePr>
          <p:cNvPr id="13" name="Tabelle 12"/>
          <p:cNvGraphicFramePr>
            <a:graphicFrameLocks noGrp="1"/>
          </p:cNvGraphicFramePr>
          <p:nvPr/>
        </p:nvGraphicFramePr>
        <p:xfrm>
          <a:off x="4395788" y="3328988"/>
          <a:ext cx="4176467" cy="2743200"/>
        </p:xfrm>
        <a:graphic>
          <a:graphicData uri="http://schemas.openxmlformats.org/drawingml/2006/table">
            <a:tbl>
              <a:tblPr firstRow="1" lastRow="1" bandRow="1">
                <a:tableStyleId>{D27102A9-8310-4765-A935-A1911B00CA55}</a:tableStyleId>
              </a:tblPr>
              <a:tblGrid>
                <a:gridCol w="962030"/>
                <a:gridCol w="587304"/>
                <a:gridCol w="1412960"/>
                <a:gridCol w="1214173"/>
              </a:tblGrid>
              <a:tr h="252000">
                <a:tc>
                  <a:txBody>
                    <a:bodyPr/>
                    <a:lstStyle/>
                    <a:p>
                      <a:pPr algn="r"/>
                      <a:r>
                        <a:rPr lang="de-DE" sz="1200" dirty="0" smtClean="0">
                          <a:solidFill>
                            <a:srgbClr val="666666"/>
                          </a:solidFill>
                        </a:rPr>
                        <a:t>Client</a:t>
                      </a:r>
                      <a:endParaRPr lang="de-DE" sz="1200" dirty="0">
                        <a:solidFill>
                          <a:srgbClr val="666666"/>
                        </a:solidFill>
                      </a:endParaRPr>
                    </a:p>
                  </a:txBody>
                  <a:tcPr/>
                </a:tc>
                <a:tc>
                  <a:txBody>
                    <a:bodyPr/>
                    <a:lstStyle/>
                    <a:p>
                      <a:pPr algn="r"/>
                      <a:r>
                        <a:rPr lang="de-DE" sz="1200" dirty="0" err="1" smtClean="0">
                          <a:solidFill>
                            <a:srgbClr val="666666"/>
                          </a:solidFill>
                        </a:rPr>
                        <a:t>Acc</a:t>
                      </a:r>
                      <a:r>
                        <a:rPr lang="de-DE" sz="1200" dirty="0" smtClean="0">
                          <a:solidFill>
                            <a:srgbClr val="666666"/>
                          </a:solidFill>
                        </a:rPr>
                        <a:t>.</a:t>
                      </a:r>
                      <a:endParaRPr lang="de-DE" sz="1200" dirty="0">
                        <a:solidFill>
                          <a:srgbClr val="666666"/>
                        </a:solidFill>
                      </a:endParaRPr>
                    </a:p>
                  </a:txBody>
                  <a:tcPr/>
                </a:tc>
                <a:tc>
                  <a:txBody>
                    <a:bodyPr/>
                    <a:lstStyle/>
                    <a:p>
                      <a:pPr algn="r"/>
                      <a:r>
                        <a:rPr lang="de-DE" sz="1200" dirty="0" smtClean="0">
                          <a:solidFill>
                            <a:srgbClr val="666666"/>
                          </a:solidFill>
                        </a:rPr>
                        <a:t>Balance</a:t>
                      </a:r>
                      <a:endParaRPr lang="de-DE" sz="1200" dirty="0">
                        <a:solidFill>
                          <a:srgbClr val="666666"/>
                        </a:solidFill>
                      </a:endParaRPr>
                    </a:p>
                  </a:txBody>
                  <a:tcPr/>
                </a:tc>
                <a:tc>
                  <a:txBody>
                    <a:bodyPr/>
                    <a:lstStyle/>
                    <a:p>
                      <a:pPr algn="r"/>
                      <a:r>
                        <a:rPr lang="de-DE" sz="1200" dirty="0" smtClean="0">
                          <a:solidFill>
                            <a:srgbClr val="666666"/>
                          </a:solidFill>
                        </a:rPr>
                        <a:t>Aggregate</a:t>
                      </a:r>
                      <a:endParaRPr lang="de-DE" sz="1200" dirty="0">
                        <a:solidFill>
                          <a:srgbClr val="666666"/>
                        </a:solidFill>
                      </a:endParaRPr>
                    </a:p>
                  </a:txBody>
                  <a:tcPr/>
                </a:tc>
              </a:tr>
              <a:tr h="252000">
                <a:tc>
                  <a:txBody>
                    <a:bodyPr/>
                    <a:lstStyle/>
                    <a:p>
                      <a:pPr algn="r"/>
                      <a:r>
                        <a:rPr lang="de-DE" sz="1200" b="0" dirty="0" smtClean="0">
                          <a:solidFill>
                            <a:srgbClr val="333333"/>
                          </a:solidFill>
                        </a:rPr>
                        <a:t>22222</a:t>
                      </a:r>
                      <a:endParaRPr lang="de-DE" sz="1200" b="0" dirty="0">
                        <a:solidFill>
                          <a:srgbClr val="333333"/>
                        </a:solidFill>
                      </a:endParaRPr>
                    </a:p>
                  </a:txBody>
                  <a:tcPr/>
                </a:tc>
                <a:tc>
                  <a:txBody>
                    <a:bodyPr/>
                    <a:lstStyle/>
                    <a:p>
                      <a:pPr algn="r"/>
                      <a:r>
                        <a:rPr lang="de-DE" sz="1200" smtClean="0">
                          <a:solidFill>
                            <a:srgbClr val="333333"/>
                          </a:solidFill>
                        </a:rPr>
                        <a:t>20</a:t>
                      </a:r>
                      <a:endParaRPr lang="de-DE" sz="1200">
                        <a:solidFill>
                          <a:srgbClr val="333333"/>
                        </a:solidFill>
                      </a:endParaRPr>
                    </a:p>
                  </a:txBody>
                  <a:tcPr/>
                </a:tc>
                <a:tc>
                  <a:txBody>
                    <a:bodyPr/>
                    <a:lstStyle/>
                    <a:p>
                      <a:pPr algn="r"/>
                      <a:r>
                        <a:rPr lang="de-DE" sz="1200" smtClean="0">
                          <a:solidFill>
                            <a:srgbClr val="336699"/>
                          </a:solidFill>
                        </a:rPr>
                        <a:t>150,00</a:t>
                      </a:r>
                      <a:endParaRPr lang="de-DE" sz="1200">
                        <a:solidFill>
                          <a:srgbClr val="336699"/>
                        </a:solidFill>
                      </a:endParaRPr>
                    </a:p>
                  </a:txBody>
                  <a:tcPr/>
                </a:tc>
                <a:tc>
                  <a:txBody>
                    <a:bodyPr/>
                    <a:lstStyle/>
                    <a:p>
                      <a:pPr algn="r"/>
                      <a:endParaRPr lang="de-DE" sz="1200">
                        <a:solidFill>
                          <a:srgbClr val="333333"/>
                        </a:solidFill>
                      </a:endParaRPr>
                    </a:p>
                  </a:txBody>
                  <a:tcPr/>
                </a:tc>
              </a:tr>
              <a:tr h="252000">
                <a:tc>
                  <a:txBody>
                    <a:bodyPr/>
                    <a:lstStyle/>
                    <a:p>
                      <a:pPr algn="r"/>
                      <a:endParaRPr lang="de-DE" sz="1200" b="1" dirty="0">
                        <a:solidFill>
                          <a:srgbClr val="333333"/>
                        </a:solidFill>
                      </a:endParaRPr>
                    </a:p>
                  </a:txBody>
                  <a:tcPr/>
                </a:tc>
                <a:tc>
                  <a:txBody>
                    <a:bodyPr/>
                    <a:lstStyle/>
                    <a:p>
                      <a:pPr algn="r"/>
                      <a:endParaRPr lang="de-DE" sz="1200">
                        <a:solidFill>
                          <a:srgbClr val="333333"/>
                        </a:solidFill>
                      </a:endParaRPr>
                    </a:p>
                  </a:txBody>
                  <a:tcPr/>
                </a:tc>
                <a:tc>
                  <a:txBody>
                    <a:bodyPr/>
                    <a:lstStyle/>
                    <a:p>
                      <a:pPr algn="r"/>
                      <a:r>
                        <a:rPr lang="de-DE" sz="1200" dirty="0" smtClean="0">
                          <a:solidFill>
                            <a:srgbClr val="336699"/>
                          </a:solidFill>
                        </a:rPr>
                        <a:t>(Interest)     10,00</a:t>
                      </a:r>
                      <a:endParaRPr lang="de-DE" sz="1200" dirty="0">
                        <a:solidFill>
                          <a:srgbClr val="336699"/>
                        </a:solidFill>
                      </a:endParaRPr>
                    </a:p>
                  </a:txBody>
                  <a:tcPr/>
                </a:tc>
                <a:tc>
                  <a:txBody>
                    <a:bodyPr/>
                    <a:lstStyle/>
                    <a:p>
                      <a:pPr algn="r"/>
                      <a:endParaRPr lang="de-DE" sz="1200" b="1">
                        <a:solidFill>
                          <a:srgbClr val="336699"/>
                        </a:solidFill>
                      </a:endParaRPr>
                    </a:p>
                  </a:txBody>
                  <a:tcPr/>
                </a:tc>
              </a:tr>
              <a:tr h="252000">
                <a:tc>
                  <a:txBody>
                    <a:bodyPr/>
                    <a:lstStyle/>
                    <a:p>
                      <a:pPr algn="r"/>
                      <a:r>
                        <a:rPr lang="de-DE" sz="1200" b="1" dirty="0" smtClean="0">
                          <a:solidFill>
                            <a:srgbClr val="333333"/>
                          </a:solidFill>
                        </a:rPr>
                        <a:t>22222</a:t>
                      </a:r>
                      <a:endParaRPr lang="de-DE" sz="1200" b="1" dirty="0">
                        <a:solidFill>
                          <a:srgbClr val="333333"/>
                        </a:solidFill>
                      </a:endParaRPr>
                    </a:p>
                  </a:txBody>
                  <a:tcPr/>
                </a:tc>
                <a:tc>
                  <a:txBody>
                    <a:bodyPr/>
                    <a:lstStyle/>
                    <a:p>
                      <a:pPr algn="r"/>
                      <a:endParaRPr lang="de-DE" sz="1200" b="1">
                        <a:solidFill>
                          <a:srgbClr val="333333"/>
                        </a:solidFill>
                      </a:endParaRPr>
                    </a:p>
                  </a:txBody>
                  <a:tcPr/>
                </a:tc>
                <a:tc>
                  <a:txBody>
                    <a:bodyPr/>
                    <a:lstStyle/>
                    <a:p>
                      <a:pPr algn="r"/>
                      <a:endParaRPr lang="de-DE" sz="1200" b="1">
                        <a:solidFill>
                          <a:srgbClr val="990000"/>
                        </a:solidFill>
                      </a:endParaRPr>
                    </a:p>
                  </a:txBody>
                  <a:tcPr/>
                </a:tc>
                <a:tc>
                  <a:txBody>
                    <a:bodyPr/>
                    <a:lstStyle/>
                    <a:p>
                      <a:pPr algn="r"/>
                      <a:r>
                        <a:rPr lang="de-DE" sz="1200" b="1" smtClean="0">
                          <a:solidFill>
                            <a:srgbClr val="336699"/>
                          </a:solidFill>
                        </a:rPr>
                        <a:t>160,00</a:t>
                      </a:r>
                      <a:endParaRPr lang="de-DE" sz="1200" b="1">
                        <a:solidFill>
                          <a:srgbClr val="336699"/>
                        </a:solidFill>
                      </a:endParaRPr>
                    </a:p>
                  </a:txBody>
                  <a:tcPr/>
                </a:tc>
              </a:tr>
              <a:tr h="252000">
                <a:tc>
                  <a:txBody>
                    <a:bodyPr/>
                    <a:lstStyle/>
                    <a:p>
                      <a:pPr algn="r"/>
                      <a:r>
                        <a:rPr lang="de-DE" sz="1200" b="0" smtClean="0">
                          <a:solidFill>
                            <a:srgbClr val="333333"/>
                          </a:solidFill>
                        </a:rPr>
                        <a:t>33333</a:t>
                      </a:r>
                      <a:endParaRPr lang="de-DE" sz="1200" b="0">
                        <a:solidFill>
                          <a:srgbClr val="333333"/>
                        </a:solidFill>
                      </a:endParaRPr>
                    </a:p>
                  </a:txBody>
                  <a:tcPr/>
                </a:tc>
                <a:tc>
                  <a:txBody>
                    <a:bodyPr/>
                    <a:lstStyle/>
                    <a:p>
                      <a:pPr algn="r"/>
                      <a:r>
                        <a:rPr lang="de-DE" sz="1200" b="0" smtClean="0">
                          <a:solidFill>
                            <a:srgbClr val="333333"/>
                          </a:solidFill>
                        </a:rPr>
                        <a:t>30</a:t>
                      </a:r>
                      <a:endParaRPr lang="de-DE" sz="1200" b="0">
                        <a:solidFill>
                          <a:srgbClr val="333333"/>
                        </a:solidFill>
                      </a:endParaRPr>
                    </a:p>
                  </a:txBody>
                  <a:tcPr/>
                </a:tc>
                <a:tc>
                  <a:txBody>
                    <a:bodyPr/>
                    <a:lstStyle/>
                    <a:p>
                      <a:pPr algn="r"/>
                      <a:r>
                        <a:rPr lang="de-DE" sz="1200" b="0" smtClean="0">
                          <a:solidFill>
                            <a:srgbClr val="336699"/>
                          </a:solidFill>
                        </a:rPr>
                        <a:t>500,00</a:t>
                      </a:r>
                      <a:endParaRPr lang="de-DE" sz="1200" b="0">
                        <a:solidFill>
                          <a:srgbClr val="336699"/>
                        </a:solidFill>
                      </a:endParaRPr>
                    </a:p>
                  </a:txBody>
                  <a:tcPr/>
                </a:tc>
                <a:tc>
                  <a:txBody>
                    <a:bodyPr/>
                    <a:lstStyle/>
                    <a:p>
                      <a:pPr algn="r"/>
                      <a:endParaRPr lang="de-DE" sz="1200" b="1">
                        <a:solidFill>
                          <a:srgbClr val="990000"/>
                        </a:solidFill>
                      </a:endParaRPr>
                    </a:p>
                  </a:txBody>
                  <a:tcPr/>
                </a:tc>
              </a:tr>
              <a:tr h="252000">
                <a:tc>
                  <a:txBody>
                    <a:bodyPr/>
                    <a:lstStyle/>
                    <a:p>
                      <a:pPr algn="r"/>
                      <a:endParaRPr lang="de-DE" sz="1200" b="1">
                        <a:solidFill>
                          <a:srgbClr val="333333"/>
                        </a:solidFill>
                      </a:endParaRPr>
                    </a:p>
                  </a:txBody>
                  <a:tcPr/>
                </a:tc>
                <a:tc>
                  <a:txBody>
                    <a:bodyPr/>
                    <a:lstStyle/>
                    <a:p>
                      <a:pPr algn="r"/>
                      <a:endParaRPr lang="de-DE" sz="1200">
                        <a:solidFill>
                          <a:srgbClr val="333333"/>
                        </a:solidFill>
                      </a:endParaRPr>
                    </a:p>
                  </a:txBody>
                  <a:tcPr/>
                </a:tc>
                <a:tc>
                  <a:txBody>
                    <a:bodyPr/>
                    <a:lstStyle/>
                    <a:p>
                      <a:pPr algn="r"/>
                      <a:r>
                        <a:rPr lang="de-DE" sz="1200" dirty="0" smtClean="0">
                          <a:solidFill>
                            <a:srgbClr val="336699"/>
                          </a:solidFill>
                        </a:rPr>
                        <a:t>(Interest)</a:t>
                      </a:r>
                      <a:r>
                        <a:rPr lang="de-DE" sz="1200" baseline="0" dirty="0" smtClean="0">
                          <a:solidFill>
                            <a:srgbClr val="336699"/>
                          </a:solidFill>
                        </a:rPr>
                        <a:t>     </a:t>
                      </a:r>
                      <a:r>
                        <a:rPr lang="de-DE" sz="1200" dirty="0" smtClean="0">
                          <a:solidFill>
                            <a:srgbClr val="336699"/>
                          </a:solidFill>
                        </a:rPr>
                        <a:t>30,00</a:t>
                      </a:r>
                      <a:endParaRPr lang="de-DE" sz="1200" dirty="0">
                        <a:solidFill>
                          <a:srgbClr val="336699"/>
                        </a:solidFill>
                      </a:endParaRPr>
                    </a:p>
                  </a:txBody>
                  <a:tcPr/>
                </a:tc>
                <a:tc>
                  <a:txBody>
                    <a:bodyPr/>
                    <a:lstStyle/>
                    <a:p>
                      <a:pPr algn="r"/>
                      <a:endParaRPr lang="de-DE" sz="1200" b="1">
                        <a:solidFill>
                          <a:srgbClr val="990000"/>
                        </a:solidFill>
                      </a:endParaRPr>
                    </a:p>
                  </a:txBody>
                  <a:tcPr/>
                </a:tc>
              </a:tr>
              <a:tr h="252000">
                <a:tc>
                  <a:txBody>
                    <a:bodyPr/>
                    <a:lstStyle/>
                    <a:p>
                      <a:pPr algn="r"/>
                      <a:endParaRPr lang="de-DE" sz="1200" b="1">
                        <a:solidFill>
                          <a:srgbClr val="333333"/>
                        </a:solidFill>
                      </a:endParaRPr>
                    </a:p>
                  </a:txBody>
                  <a:tcPr/>
                </a:tc>
                <a:tc>
                  <a:txBody>
                    <a:bodyPr/>
                    <a:lstStyle/>
                    <a:p>
                      <a:pPr algn="r"/>
                      <a:r>
                        <a:rPr lang="de-DE" sz="1200" smtClean="0">
                          <a:solidFill>
                            <a:srgbClr val="333333"/>
                          </a:solidFill>
                        </a:rPr>
                        <a:t>31</a:t>
                      </a:r>
                      <a:endParaRPr lang="de-DE" sz="1200">
                        <a:solidFill>
                          <a:srgbClr val="333333"/>
                        </a:solidFill>
                      </a:endParaRPr>
                    </a:p>
                  </a:txBody>
                  <a:tcPr/>
                </a:tc>
                <a:tc>
                  <a:txBody>
                    <a:bodyPr/>
                    <a:lstStyle/>
                    <a:p>
                      <a:pPr algn="r"/>
                      <a:r>
                        <a:rPr lang="de-DE" sz="1200" smtClean="0">
                          <a:solidFill>
                            <a:srgbClr val="990000"/>
                          </a:solidFill>
                        </a:rPr>
                        <a:t>-100,00</a:t>
                      </a:r>
                      <a:endParaRPr lang="de-DE" sz="1200">
                        <a:solidFill>
                          <a:srgbClr val="990000"/>
                        </a:solidFill>
                      </a:endParaRPr>
                    </a:p>
                  </a:txBody>
                  <a:tcPr/>
                </a:tc>
                <a:tc>
                  <a:txBody>
                    <a:bodyPr/>
                    <a:lstStyle/>
                    <a:p>
                      <a:pPr algn="r"/>
                      <a:endParaRPr lang="de-DE" sz="1200" b="1">
                        <a:solidFill>
                          <a:srgbClr val="336699"/>
                        </a:solidFill>
                      </a:endParaRPr>
                    </a:p>
                  </a:txBody>
                  <a:tcPr/>
                </a:tc>
              </a:tr>
              <a:tr h="252000">
                <a:tc>
                  <a:txBody>
                    <a:bodyPr/>
                    <a:lstStyle/>
                    <a:p>
                      <a:pPr algn="r"/>
                      <a:endParaRPr lang="de-DE" sz="1200" b="1">
                        <a:solidFill>
                          <a:srgbClr val="333333"/>
                        </a:solidFill>
                      </a:endParaRPr>
                    </a:p>
                  </a:txBody>
                  <a:tcPr/>
                </a:tc>
                <a:tc>
                  <a:txBody>
                    <a:bodyPr/>
                    <a:lstStyle/>
                    <a:p>
                      <a:pPr algn="r"/>
                      <a:endParaRPr lang="de-DE" sz="1200">
                        <a:solidFill>
                          <a:srgbClr val="333333"/>
                        </a:solidFill>
                      </a:endParaRPr>
                    </a:p>
                  </a:txBody>
                  <a:tcPr/>
                </a:tc>
                <a:tc>
                  <a:txBody>
                    <a:bodyPr/>
                    <a:lstStyle/>
                    <a:p>
                      <a:pPr algn="r"/>
                      <a:r>
                        <a:rPr lang="de-DE" sz="1200" dirty="0" smtClean="0">
                          <a:solidFill>
                            <a:srgbClr val="990000"/>
                          </a:solidFill>
                        </a:rPr>
                        <a:t>(Interest)    -20,00</a:t>
                      </a:r>
                      <a:endParaRPr lang="de-DE" sz="1200" dirty="0">
                        <a:solidFill>
                          <a:srgbClr val="990000"/>
                        </a:solidFill>
                      </a:endParaRPr>
                    </a:p>
                  </a:txBody>
                  <a:tcPr/>
                </a:tc>
                <a:tc>
                  <a:txBody>
                    <a:bodyPr/>
                    <a:lstStyle/>
                    <a:p>
                      <a:pPr algn="r"/>
                      <a:endParaRPr lang="de-DE" sz="1200" b="1">
                        <a:solidFill>
                          <a:srgbClr val="336699"/>
                        </a:solidFill>
                      </a:endParaRPr>
                    </a:p>
                  </a:txBody>
                  <a:tcPr/>
                </a:tc>
              </a:tr>
              <a:tr h="252000">
                <a:tc>
                  <a:txBody>
                    <a:bodyPr/>
                    <a:lstStyle/>
                    <a:p>
                      <a:pPr algn="r"/>
                      <a:r>
                        <a:rPr lang="de-DE" sz="1200" b="1" smtClean="0">
                          <a:solidFill>
                            <a:srgbClr val="333333"/>
                          </a:solidFill>
                        </a:rPr>
                        <a:t>33333</a:t>
                      </a:r>
                      <a:endParaRPr lang="de-DE" sz="1200" b="1">
                        <a:solidFill>
                          <a:srgbClr val="333333"/>
                        </a:solidFill>
                      </a:endParaRPr>
                    </a:p>
                  </a:txBody>
                  <a:tcPr/>
                </a:tc>
                <a:tc>
                  <a:txBody>
                    <a:bodyPr/>
                    <a:lstStyle/>
                    <a:p>
                      <a:pPr algn="r"/>
                      <a:endParaRPr lang="de-DE" sz="1200">
                        <a:solidFill>
                          <a:srgbClr val="333333"/>
                        </a:solidFill>
                      </a:endParaRPr>
                    </a:p>
                  </a:txBody>
                  <a:tcPr/>
                </a:tc>
                <a:tc>
                  <a:txBody>
                    <a:bodyPr/>
                    <a:lstStyle/>
                    <a:p>
                      <a:pPr algn="r"/>
                      <a:endParaRPr lang="de-DE" sz="1200">
                        <a:solidFill>
                          <a:srgbClr val="990000"/>
                        </a:solidFill>
                      </a:endParaRPr>
                    </a:p>
                  </a:txBody>
                  <a:tcPr/>
                </a:tc>
                <a:tc>
                  <a:txBody>
                    <a:bodyPr/>
                    <a:lstStyle/>
                    <a:p>
                      <a:pPr algn="r"/>
                      <a:r>
                        <a:rPr lang="de-DE" sz="1200" b="1" smtClean="0">
                          <a:solidFill>
                            <a:srgbClr val="336699"/>
                          </a:solidFill>
                        </a:rPr>
                        <a:t>410,00</a:t>
                      </a:r>
                      <a:endParaRPr lang="de-DE" sz="1200" b="1">
                        <a:solidFill>
                          <a:srgbClr val="336699"/>
                        </a:solidFill>
                      </a:endParaRPr>
                    </a:p>
                  </a:txBody>
                  <a:tcPr/>
                </a:tc>
              </a:tr>
              <a:tr h="252000">
                <a:tc>
                  <a:txBody>
                    <a:bodyPr/>
                    <a:lstStyle/>
                    <a:p>
                      <a:pPr algn="r"/>
                      <a:r>
                        <a:rPr lang="de-DE" sz="1200" b="1" dirty="0" err="1" smtClean="0">
                          <a:solidFill>
                            <a:srgbClr val="333333"/>
                          </a:solidFill>
                        </a:rPr>
                        <a:t>Aggragate</a:t>
                      </a:r>
                      <a:endParaRPr lang="de-DE" sz="1200" b="1" dirty="0">
                        <a:solidFill>
                          <a:srgbClr val="333333"/>
                        </a:solidFill>
                      </a:endParaRPr>
                    </a:p>
                  </a:txBody>
                  <a:tcPr/>
                </a:tc>
                <a:tc>
                  <a:txBody>
                    <a:bodyPr/>
                    <a:lstStyle/>
                    <a:p>
                      <a:pPr algn="r"/>
                      <a:endParaRPr lang="de-DE" sz="1200">
                        <a:solidFill>
                          <a:srgbClr val="333333"/>
                        </a:solidFill>
                      </a:endParaRPr>
                    </a:p>
                  </a:txBody>
                  <a:tcPr/>
                </a:tc>
                <a:tc>
                  <a:txBody>
                    <a:bodyPr/>
                    <a:lstStyle/>
                    <a:p>
                      <a:pPr algn="r"/>
                      <a:endParaRPr lang="de-DE" sz="1200">
                        <a:solidFill>
                          <a:srgbClr val="990000"/>
                        </a:solidFill>
                      </a:endParaRPr>
                    </a:p>
                  </a:txBody>
                  <a:tcPr/>
                </a:tc>
                <a:tc>
                  <a:txBody>
                    <a:bodyPr/>
                    <a:lstStyle/>
                    <a:p>
                      <a:pPr algn="r"/>
                      <a:r>
                        <a:rPr lang="de-DE" sz="1200" b="1" dirty="0" smtClean="0">
                          <a:solidFill>
                            <a:srgbClr val="336699"/>
                          </a:solidFill>
                        </a:rPr>
                        <a:t>570,00</a:t>
                      </a:r>
                      <a:endParaRPr lang="de-DE" sz="1200" b="1" dirty="0">
                        <a:solidFill>
                          <a:srgbClr val="336699"/>
                        </a:solidFill>
                      </a:endParaRPr>
                    </a:p>
                  </a:txBody>
                  <a:tcPr/>
                </a:tc>
              </a:tr>
            </a:tbl>
          </a:graphicData>
        </a:graphic>
      </p:graphicFrame>
      <p:grpSp>
        <p:nvGrpSpPr>
          <p:cNvPr id="4" name="Gruppieren 24"/>
          <p:cNvGrpSpPr>
            <a:grpSpLocks/>
          </p:cNvGrpSpPr>
          <p:nvPr/>
        </p:nvGrpSpPr>
        <p:grpSpPr bwMode="auto">
          <a:xfrm>
            <a:off x="571500" y="2428875"/>
            <a:ext cx="3000375" cy="3357563"/>
            <a:chOff x="571473" y="2428868"/>
            <a:chExt cx="3000396" cy="3357617"/>
          </a:xfrm>
        </p:grpSpPr>
        <p:grpSp>
          <p:nvGrpSpPr>
            <p:cNvPr id="5" name="Gruppieren 29"/>
            <p:cNvGrpSpPr>
              <a:grpSpLocks/>
            </p:cNvGrpSpPr>
            <p:nvPr/>
          </p:nvGrpSpPr>
          <p:grpSpPr bwMode="auto">
            <a:xfrm>
              <a:off x="571473" y="3661957"/>
              <a:ext cx="3000396" cy="2124528"/>
              <a:chOff x="571473" y="3661957"/>
              <a:chExt cx="3000396" cy="2124528"/>
            </a:xfrm>
          </p:grpSpPr>
          <p:sp>
            <p:nvSpPr>
              <p:cNvPr id="18496" name="Textfeld 22"/>
              <p:cNvSpPr txBox="1">
                <a:spLocks noChangeArrowheads="1"/>
              </p:cNvSpPr>
              <p:nvPr/>
            </p:nvSpPr>
            <p:spPr bwMode="auto">
              <a:xfrm>
                <a:off x="571473" y="3661957"/>
                <a:ext cx="3000396" cy="307777"/>
              </a:xfrm>
              <a:prstGeom prst="rect">
                <a:avLst/>
              </a:prstGeom>
              <a:noFill/>
              <a:ln w="9525">
                <a:noFill/>
                <a:miter lim="800000"/>
                <a:headEnd/>
                <a:tailEnd/>
              </a:ln>
            </p:spPr>
            <p:txBody>
              <a:bodyPr>
                <a:spAutoFit/>
              </a:bodyPr>
              <a:lstStyle/>
              <a:p>
                <a:r>
                  <a:rPr lang="de-DE" sz="1400" dirty="0" err="1">
                    <a:solidFill>
                      <a:srgbClr val="333333"/>
                    </a:solidFill>
                  </a:rPr>
                  <a:t>Missing</a:t>
                </a:r>
                <a:r>
                  <a:rPr lang="de-DE" sz="1400" dirty="0">
                    <a:solidFill>
                      <a:srgbClr val="333333"/>
                    </a:solidFill>
                  </a:rPr>
                  <a:t> </a:t>
                </a:r>
                <a:r>
                  <a:rPr lang="de-DE" sz="1400" dirty="0" err="1">
                    <a:solidFill>
                      <a:srgbClr val="333333"/>
                    </a:solidFill>
                  </a:rPr>
                  <a:t>c</a:t>
                </a:r>
                <a:r>
                  <a:rPr lang="de-DE" sz="1400" dirty="0" err="1" smtClean="0">
                    <a:solidFill>
                      <a:srgbClr val="333333"/>
                    </a:solidFill>
                  </a:rPr>
                  <a:t>onsideration</a:t>
                </a:r>
                <a:endParaRPr lang="de-DE" sz="1400" dirty="0">
                  <a:solidFill>
                    <a:srgbClr val="333333"/>
                  </a:solidFill>
                </a:endParaRPr>
              </a:p>
            </p:txBody>
          </p:sp>
          <p:sp>
            <p:nvSpPr>
              <p:cNvPr id="18497" name="Textfeld 23"/>
              <p:cNvSpPr txBox="1">
                <a:spLocks noChangeArrowheads="1"/>
              </p:cNvSpPr>
              <p:nvPr/>
            </p:nvSpPr>
            <p:spPr bwMode="auto">
              <a:xfrm>
                <a:off x="571473" y="4272985"/>
                <a:ext cx="3000396" cy="523220"/>
              </a:xfrm>
              <a:prstGeom prst="rect">
                <a:avLst/>
              </a:prstGeom>
              <a:noFill/>
              <a:ln w="9525">
                <a:noFill/>
                <a:miter lim="800000"/>
                <a:headEnd/>
                <a:tailEnd/>
              </a:ln>
            </p:spPr>
            <p:txBody>
              <a:bodyPr>
                <a:spAutoFit/>
              </a:bodyPr>
              <a:lstStyle/>
              <a:p>
                <a:r>
                  <a:rPr lang="de-DE" sz="1400">
                    <a:solidFill>
                      <a:srgbClr val="333333"/>
                    </a:solidFill>
                  </a:rPr>
                  <a:t>Consideration clients only with debit balances</a:t>
                </a:r>
              </a:p>
            </p:txBody>
          </p:sp>
          <p:sp>
            <p:nvSpPr>
              <p:cNvPr id="18498" name="Textfeld 24"/>
              <p:cNvSpPr txBox="1">
                <a:spLocks noChangeArrowheads="1"/>
              </p:cNvSpPr>
              <p:nvPr/>
            </p:nvSpPr>
            <p:spPr bwMode="auto">
              <a:xfrm>
                <a:off x="571473" y="5201680"/>
                <a:ext cx="2857520" cy="584805"/>
              </a:xfrm>
              <a:prstGeom prst="rect">
                <a:avLst/>
              </a:prstGeom>
              <a:noFill/>
              <a:ln w="9525">
                <a:noFill/>
                <a:miter lim="800000"/>
                <a:headEnd/>
                <a:tailEnd/>
              </a:ln>
            </p:spPr>
            <p:txBody>
              <a:bodyPr>
                <a:spAutoFit/>
              </a:bodyPr>
              <a:lstStyle/>
              <a:p>
                <a:r>
                  <a:rPr lang="de-DE" sz="1600" b="1">
                    <a:solidFill>
                      <a:srgbClr val="333333"/>
                    </a:solidFill>
                  </a:rPr>
                  <a:t>Accrued interest for debit and credit balances</a:t>
                </a:r>
              </a:p>
            </p:txBody>
          </p:sp>
        </p:grpSp>
        <p:sp>
          <p:nvSpPr>
            <p:cNvPr id="18495" name="Textfeld 23"/>
            <p:cNvSpPr txBox="1">
              <a:spLocks noChangeArrowheads="1"/>
            </p:cNvSpPr>
            <p:nvPr/>
          </p:nvSpPr>
          <p:spPr bwMode="auto">
            <a:xfrm>
              <a:off x="571473" y="2428868"/>
              <a:ext cx="2643205" cy="707886"/>
            </a:xfrm>
            <a:prstGeom prst="rect">
              <a:avLst/>
            </a:prstGeom>
            <a:noFill/>
            <a:ln w="9525">
              <a:noFill/>
              <a:miter lim="800000"/>
              <a:headEnd/>
              <a:tailEnd/>
            </a:ln>
          </p:spPr>
          <p:txBody>
            <a:bodyPr>
              <a:spAutoFit/>
            </a:bodyPr>
            <a:lstStyle/>
            <a:p>
              <a:r>
                <a:rPr lang="de-DE" b="1">
                  <a:solidFill>
                    <a:srgbClr val="333333"/>
                  </a:solidFill>
                </a:rPr>
                <a:t>Depositors with debit balances</a:t>
              </a:r>
            </a:p>
          </p:txBody>
        </p:sp>
      </p:grpSp>
      <p:sp>
        <p:nvSpPr>
          <p:cNvPr id="18482" name="Rechteck 70"/>
          <p:cNvSpPr>
            <a:spLocks noChangeArrowheads="1"/>
          </p:cNvSpPr>
          <p:nvPr/>
        </p:nvSpPr>
        <p:spPr bwMode="auto">
          <a:xfrm>
            <a:off x="4405313" y="5229225"/>
            <a:ext cx="4176712" cy="271463"/>
          </a:xfrm>
          <a:prstGeom prst="rect">
            <a:avLst/>
          </a:prstGeom>
          <a:noFill/>
          <a:ln w="44450" algn="ctr">
            <a:solidFill>
              <a:srgbClr val="990000"/>
            </a:solidFill>
            <a:round/>
            <a:headEnd/>
            <a:tailEnd/>
          </a:ln>
        </p:spPr>
        <p:txBody>
          <a:bodyPr wrap="none" lIns="36000" tIns="36000" rIns="36000" bIns="36000" anchor="ctr">
            <a:spAutoFit/>
          </a:bodyPr>
          <a:lstStyle/>
          <a:p>
            <a:endParaRPr lang="de-DE"/>
          </a:p>
        </p:txBody>
      </p:sp>
      <p:pic>
        <p:nvPicPr>
          <p:cNvPr id="18484" name="Grafik 37" descr="error.jpg"/>
          <p:cNvPicPr>
            <a:picLocks noChangeAspect="1"/>
          </p:cNvPicPr>
          <p:nvPr/>
        </p:nvPicPr>
        <p:blipFill>
          <a:blip r:embed="rId3" cstate="print"/>
          <a:srcRect/>
          <a:stretch>
            <a:fillRect/>
          </a:stretch>
        </p:blipFill>
        <p:spPr bwMode="auto">
          <a:xfrm>
            <a:off x="3714750" y="5033963"/>
            <a:ext cx="631825" cy="609600"/>
          </a:xfrm>
          <a:prstGeom prst="rect">
            <a:avLst/>
          </a:prstGeom>
          <a:noFill/>
          <a:ln w="9525">
            <a:noFill/>
            <a:miter lim="800000"/>
            <a:headEnd/>
            <a:tailEnd/>
          </a:ln>
        </p:spPr>
      </p:pic>
      <p:sp>
        <p:nvSpPr>
          <p:cNvPr id="18485" name="Titel 1"/>
          <p:cNvSpPr>
            <a:spLocks noGrp="1"/>
          </p:cNvSpPr>
          <p:nvPr>
            <p:ph type="title"/>
          </p:nvPr>
        </p:nvSpPr>
        <p:spPr/>
        <p:txBody>
          <a:bodyPr/>
          <a:lstStyle/>
          <a:p>
            <a:pPr eaLnBrk="1" hangingPunct="1"/>
            <a:r>
              <a:rPr lang="de-DE" smtClean="0"/>
              <a:t>Data base / debit balances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bgerundetes Rechteck 61"/>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19459" name="Textfeld 62"/>
          <p:cNvSpPr txBox="1">
            <a:spLocks noChangeArrowheads="1"/>
          </p:cNvSpPr>
          <p:nvPr/>
        </p:nvSpPr>
        <p:spPr bwMode="auto">
          <a:xfrm>
            <a:off x="900113" y="2492375"/>
            <a:ext cx="2847254" cy="400110"/>
          </a:xfrm>
          <a:prstGeom prst="rect">
            <a:avLst/>
          </a:prstGeom>
          <a:noFill/>
          <a:ln w="9525">
            <a:noFill/>
            <a:miter lim="800000"/>
            <a:headEnd/>
            <a:tailEnd/>
          </a:ln>
        </p:spPr>
        <p:txBody>
          <a:bodyPr wrap="none">
            <a:spAutoFit/>
          </a:bodyPr>
          <a:lstStyle/>
          <a:p>
            <a:r>
              <a:rPr lang="de-DE" b="1" dirty="0" smtClean="0">
                <a:solidFill>
                  <a:srgbClr val="333333"/>
                </a:solidFill>
              </a:rPr>
              <a:t>Organisational </a:t>
            </a:r>
            <a:r>
              <a:rPr lang="de-DE" b="1" dirty="0" err="1">
                <a:solidFill>
                  <a:srgbClr val="333333"/>
                </a:solidFill>
              </a:rPr>
              <a:t>basics</a:t>
            </a:r>
            <a:endParaRPr lang="de-DE" b="1" dirty="0">
              <a:solidFill>
                <a:srgbClr val="333333"/>
              </a:solidFill>
            </a:endParaRPr>
          </a:p>
        </p:txBody>
      </p:sp>
      <p:pic>
        <p:nvPicPr>
          <p:cNvPr id="19460" name="Grafik 64" descr="pf-gelb.png"/>
          <p:cNvPicPr>
            <a:picLocks noChangeAspect="1"/>
          </p:cNvPicPr>
          <p:nvPr/>
        </p:nvPicPr>
        <p:blipFill>
          <a:blip r:embed="rId3" cstate="print"/>
          <a:srcRect/>
          <a:stretch>
            <a:fillRect/>
          </a:stretch>
        </p:blipFill>
        <p:spPr bwMode="auto">
          <a:xfrm>
            <a:off x="1476375" y="3427413"/>
            <a:ext cx="479425" cy="358775"/>
          </a:xfrm>
          <a:prstGeom prst="rect">
            <a:avLst/>
          </a:prstGeom>
          <a:noFill/>
          <a:ln w="9525">
            <a:noFill/>
            <a:miter lim="800000"/>
            <a:headEnd/>
            <a:tailEnd/>
          </a:ln>
        </p:spPr>
      </p:pic>
      <p:sp>
        <p:nvSpPr>
          <p:cNvPr id="19461" name="Textfeld 68"/>
          <p:cNvSpPr txBox="1">
            <a:spLocks noChangeArrowheads="1"/>
          </p:cNvSpPr>
          <p:nvPr/>
        </p:nvSpPr>
        <p:spPr bwMode="auto">
          <a:xfrm>
            <a:off x="2205038" y="3416300"/>
            <a:ext cx="6455613" cy="369332"/>
          </a:xfrm>
          <a:prstGeom prst="rect">
            <a:avLst/>
          </a:prstGeom>
          <a:noFill/>
          <a:ln w="9525">
            <a:noFill/>
            <a:miter lim="800000"/>
            <a:headEnd/>
            <a:tailEnd/>
          </a:ln>
        </p:spPr>
        <p:txBody>
          <a:bodyPr wrap="none">
            <a:spAutoFit/>
          </a:bodyPr>
          <a:lstStyle/>
          <a:p>
            <a:r>
              <a:rPr lang="de-DE" sz="1800" dirty="0" smtClean="0">
                <a:solidFill>
                  <a:srgbClr val="333333"/>
                </a:solidFill>
              </a:rPr>
              <a:t>Programming order-, </a:t>
            </a:r>
            <a:r>
              <a:rPr lang="de-DE" sz="1800" dirty="0" err="1">
                <a:solidFill>
                  <a:srgbClr val="333333"/>
                </a:solidFill>
              </a:rPr>
              <a:t>test</a:t>
            </a:r>
            <a:r>
              <a:rPr lang="de-DE" sz="1800" dirty="0">
                <a:solidFill>
                  <a:srgbClr val="333333"/>
                </a:solidFill>
              </a:rPr>
              <a:t>-, </a:t>
            </a:r>
            <a:r>
              <a:rPr lang="de-DE" sz="1800" dirty="0" err="1">
                <a:solidFill>
                  <a:srgbClr val="333333"/>
                </a:solidFill>
              </a:rPr>
              <a:t>release</a:t>
            </a:r>
            <a:r>
              <a:rPr lang="de-DE" sz="1800" dirty="0">
                <a:solidFill>
                  <a:srgbClr val="333333"/>
                </a:solidFill>
              </a:rPr>
              <a:t>- </a:t>
            </a:r>
            <a:r>
              <a:rPr lang="de-DE" sz="1800" dirty="0" err="1">
                <a:solidFill>
                  <a:srgbClr val="333333"/>
                </a:solidFill>
              </a:rPr>
              <a:t>and</a:t>
            </a:r>
            <a:r>
              <a:rPr lang="de-DE" sz="1800" dirty="0">
                <a:solidFill>
                  <a:srgbClr val="333333"/>
                </a:solidFill>
              </a:rPr>
              <a:t> </a:t>
            </a:r>
            <a:r>
              <a:rPr lang="de-DE" sz="1800" dirty="0" err="1">
                <a:solidFill>
                  <a:srgbClr val="333333"/>
                </a:solidFill>
              </a:rPr>
              <a:t>livegoing-proceedure</a:t>
            </a:r>
            <a:endParaRPr lang="de-DE" sz="1800" dirty="0">
              <a:solidFill>
                <a:srgbClr val="333333"/>
              </a:solidFill>
            </a:endParaRPr>
          </a:p>
        </p:txBody>
      </p:sp>
      <p:pic>
        <p:nvPicPr>
          <p:cNvPr id="19462" name="Grafik 71" descr="pf-gelb.png"/>
          <p:cNvPicPr>
            <a:picLocks noChangeAspect="1"/>
          </p:cNvPicPr>
          <p:nvPr/>
        </p:nvPicPr>
        <p:blipFill>
          <a:blip r:embed="rId3" cstate="print"/>
          <a:srcRect/>
          <a:stretch>
            <a:fillRect/>
          </a:stretch>
        </p:blipFill>
        <p:spPr bwMode="auto">
          <a:xfrm>
            <a:off x="1476375" y="4222750"/>
            <a:ext cx="479425" cy="360363"/>
          </a:xfrm>
          <a:prstGeom prst="rect">
            <a:avLst/>
          </a:prstGeom>
          <a:noFill/>
          <a:ln w="9525">
            <a:noFill/>
            <a:miter lim="800000"/>
            <a:headEnd/>
            <a:tailEnd/>
          </a:ln>
        </p:spPr>
      </p:pic>
      <p:sp>
        <p:nvSpPr>
          <p:cNvPr id="19463" name="Textfeld 72"/>
          <p:cNvSpPr txBox="1">
            <a:spLocks noChangeArrowheads="1"/>
          </p:cNvSpPr>
          <p:nvPr/>
        </p:nvSpPr>
        <p:spPr bwMode="auto">
          <a:xfrm>
            <a:off x="2205038" y="4221163"/>
            <a:ext cx="3852862" cy="369887"/>
          </a:xfrm>
          <a:prstGeom prst="rect">
            <a:avLst/>
          </a:prstGeom>
          <a:noFill/>
          <a:ln w="9525">
            <a:noFill/>
            <a:miter lim="800000"/>
            <a:headEnd/>
            <a:tailEnd/>
          </a:ln>
        </p:spPr>
        <p:txBody>
          <a:bodyPr wrap="none">
            <a:spAutoFit/>
          </a:bodyPr>
          <a:lstStyle/>
          <a:p>
            <a:r>
              <a:rPr lang="de-DE" sz="1800">
                <a:solidFill>
                  <a:srgbClr val="333333"/>
                </a:solidFill>
              </a:rPr>
              <a:t>Definition of functional responsibility</a:t>
            </a:r>
          </a:p>
        </p:txBody>
      </p:sp>
      <p:pic>
        <p:nvPicPr>
          <p:cNvPr id="19464" name="Grafik 73" descr="pf-gelb.png"/>
          <p:cNvPicPr>
            <a:picLocks noChangeAspect="1"/>
          </p:cNvPicPr>
          <p:nvPr/>
        </p:nvPicPr>
        <p:blipFill>
          <a:blip r:embed="rId3" cstate="print"/>
          <a:srcRect/>
          <a:stretch>
            <a:fillRect/>
          </a:stretch>
        </p:blipFill>
        <p:spPr bwMode="auto">
          <a:xfrm>
            <a:off x="1476375" y="5013325"/>
            <a:ext cx="479425" cy="360363"/>
          </a:xfrm>
          <a:prstGeom prst="rect">
            <a:avLst/>
          </a:prstGeom>
          <a:noFill/>
          <a:ln w="9525">
            <a:noFill/>
            <a:miter lim="800000"/>
            <a:headEnd/>
            <a:tailEnd/>
          </a:ln>
        </p:spPr>
      </p:pic>
      <p:sp>
        <p:nvSpPr>
          <p:cNvPr id="19465" name="Textfeld 74"/>
          <p:cNvSpPr txBox="1">
            <a:spLocks noChangeArrowheads="1"/>
          </p:cNvSpPr>
          <p:nvPr/>
        </p:nvSpPr>
        <p:spPr bwMode="auto">
          <a:xfrm>
            <a:off x="2205038" y="5003800"/>
            <a:ext cx="2133600" cy="369888"/>
          </a:xfrm>
          <a:prstGeom prst="rect">
            <a:avLst/>
          </a:prstGeom>
          <a:noFill/>
          <a:ln w="9525">
            <a:noFill/>
            <a:miter lim="800000"/>
            <a:headEnd/>
            <a:tailEnd/>
          </a:ln>
        </p:spPr>
        <p:txBody>
          <a:bodyPr wrap="none">
            <a:spAutoFit/>
          </a:bodyPr>
          <a:lstStyle/>
          <a:p>
            <a:r>
              <a:rPr lang="de-DE" sz="1800">
                <a:solidFill>
                  <a:srgbClr val="333333"/>
                </a:solidFill>
              </a:rPr>
              <a:t>Method description</a:t>
            </a:r>
          </a:p>
        </p:txBody>
      </p:sp>
      <p:sp>
        <p:nvSpPr>
          <p:cNvPr id="10" name="Titel 9"/>
          <p:cNvSpPr>
            <a:spLocks noGrp="1"/>
          </p:cNvSpPr>
          <p:nvPr>
            <p:ph type="title"/>
          </p:nvPr>
        </p:nvSpPr>
        <p:spPr/>
        <p:txBody>
          <a:bodyPr/>
          <a:lstStyle/>
          <a:p>
            <a:r>
              <a:rPr lang="de-DE" dirty="0" smtClean="0"/>
              <a:t>Audit Background</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de-DE" dirty="0" smtClean="0"/>
              <a:t>Basics</a:t>
            </a:r>
            <a:br>
              <a:rPr lang="de-DE" dirty="0" smtClean="0"/>
            </a:br>
            <a:r>
              <a:rPr lang="de-DE" dirty="0" smtClean="0"/>
              <a:t>German </a:t>
            </a:r>
            <a:r>
              <a:rPr lang="de-DE" dirty="0" err="1" smtClean="0"/>
              <a:t>Deposit</a:t>
            </a:r>
            <a:r>
              <a:rPr lang="de-DE" dirty="0" smtClean="0"/>
              <a:t> </a:t>
            </a:r>
            <a:r>
              <a:rPr lang="de-DE" dirty="0" err="1" smtClean="0"/>
              <a:t>Guarantee</a:t>
            </a:r>
            <a:r>
              <a:rPr lang="de-DE" dirty="0" smtClean="0"/>
              <a:t> </a:t>
            </a:r>
            <a:r>
              <a:rPr lang="de-DE" dirty="0" err="1" smtClean="0"/>
              <a:t>Scheme</a:t>
            </a:r>
            <a:endParaRPr lang="de-DE" dirty="0"/>
          </a:p>
        </p:txBody>
      </p:sp>
      <p:pic>
        <p:nvPicPr>
          <p:cNvPr id="5" name="Grafik 4" descr="Edb.png"/>
          <p:cNvPicPr>
            <a:picLocks noChangeAspect="1"/>
          </p:cNvPicPr>
          <p:nvPr/>
        </p:nvPicPr>
        <p:blipFill>
          <a:blip r:embed="rId3" cstate="print"/>
          <a:stretch>
            <a:fillRect/>
          </a:stretch>
        </p:blipFill>
        <p:spPr>
          <a:xfrm>
            <a:off x="357158" y="1643050"/>
            <a:ext cx="3562914" cy="476169"/>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357158" y="2285992"/>
            <a:ext cx="3741730" cy="1077218"/>
          </a:xfrm>
          <a:prstGeom prst="rect">
            <a:avLst/>
          </a:prstGeom>
          <a:noFill/>
        </p:spPr>
        <p:txBody>
          <a:bodyPr wrap="none" rtlCol="0">
            <a:spAutoFit/>
          </a:bodyPr>
          <a:lstStyle/>
          <a:p>
            <a:r>
              <a:rPr lang="de-DE" sz="1600" dirty="0" smtClean="0"/>
              <a:t>German Banks </a:t>
            </a:r>
            <a:r>
              <a:rPr lang="de-DE" sz="1600" dirty="0" err="1" smtClean="0"/>
              <a:t>Compensation</a:t>
            </a:r>
            <a:r>
              <a:rPr lang="de-DE" sz="1600" dirty="0" smtClean="0"/>
              <a:t> </a:t>
            </a:r>
            <a:r>
              <a:rPr lang="de-DE" sz="1600" dirty="0" err="1" smtClean="0"/>
              <a:t>Scheme</a:t>
            </a:r>
            <a:endParaRPr lang="de-DE" sz="1600" dirty="0" smtClean="0"/>
          </a:p>
          <a:p>
            <a:r>
              <a:rPr lang="de-DE" sz="1600" dirty="0" err="1" smtClean="0"/>
              <a:t>Statutory</a:t>
            </a:r>
            <a:r>
              <a:rPr lang="de-DE" sz="1600" dirty="0" smtClean="0"/>
              <a:t>  </a:t>
            </a:r>
          </a:p>
          <a:p>
            <a:r>
              <a:rPr lang="de-DE" sz="1600" dirty="0" smtClean="0"/>
              <a:t>„</a:t>
            </a:r>
            <a:r>
              <a:rPr lang="de-DE" sz="1600" dirty="0" err="1" smtClean="0"/>
              <a:t>basic</a:t>
            </a:r>
            <a:r>
              <a:rPr lang="de-DE" sz="1600" dirty="0" smtClean="0"/>
              <a:t> cover“ </a:t>
            </a:r>
            <a:r>
              <a:rPr lang="de-DE" sz="1600" dirty="0" err="1" smtClean="0"/>
              <a:t>up</a:t>
            </a:r>
            <a:r>
              <a:rPr lang="de-DE" sz="1600" dirty="0" smtClean="0"/>
              <a:t> </a:t>
            </a:r>
            <a:r>
              <a:rPr lang="de-DE" sz="1600" dirty="0" err="1" smtClean="0"/>
              <a:t>to</a:t>
            </a:r>
            <a:r>
              <a:rPr lang="de-DE" sz="1600" dirty="0" smtClean="0"/>
              <a:t> € 100.000</a:t>
            </a:r>
            <a:endParaRPr lang="de-DE" sz="1600" dirty="0"/>
          </a:p>
        </p:txBody>
      </p:sp>
      <p:pic>
        <p:nvPicPr>
          <p:cNvPr id="8" name="Grafik 7" descr="original-Logo bdb.gif"/>
          <p:cNvPicPr>
            <a:picLocks noChangeAspect="1"/>
          </p:cNvPicPr>
          <p:nvPr/>
        </p:nvPicPr>
        <p:blipFill>
          <a:blip r:embed="rId4" cstate="print"/>
          <a:stretch>
            <a:fillRect/>
          </a:stretch>
        </p:blipFill>
        <p:spPr>
          <a:xfrm>
            <a:off x="357158" y="3500438"/>
            <a:ext cx="3600469" cy="806075"/>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428596" y="4572008"/>
            <a:ext cx="3357586" cy="1077218"/>
          </a:xfrm>
          <a:prstGeom prst="rect">
            <a:avLst/>
          </a:prstGeom>
          <a:noFill/>
        </p:spPr>
        <p:txBody>
          <a:bodyPr wrap="square" rtlCol="0">
            <a:spAutoFit/>
          </a:bodyPr>
          <a:lstStyle/>
          <a:p>
            <a:r>
              <a:rPr lang="de-DE" sz="1600" dirty="0" err="1" smtClean="0"/>
              <a:t>Deposit</a:t>
            </a:r>
            <a:r>
              <a:rPr lang="de-DE" sz="1600" dirty="0" smtClean="0"/>
              <a:t> </a:t>
            </a:r>
            <a:r>
              <a:rPr lang="de-DE" sz="1600" dirty="0" err="1" smtClean="0"/>
              <a:t>Protection</a:t>
            </a:r>
            <a:r>
              <a:rPr lang="de-DE" sz="1600" dirty="0" smtClean="0"/>
              <a:t> Fund</a:t>
            </a:r>
          </a:p>
          <a:p>
            <a:r>
              <a:rPr lang="de-DE" sz="1600" dirty="0" err="1" smtClean="0"/>
              <a:t>Voluntary</a:t>
            </a:r>
            <a:r>
              <a:rPr lang="de-DE" sz="1600" dirty="0" smtClean="0"/>
              <a:t> </a:t>
            </a:r>
          </a:p>
          <a:p>
            <a:r>
              <a:rPr lang="de-DE" sz="1600" dirty="0" smtClean="0"/>
              <a:t>30% relevant </a:t>
            </a:r>
            <a:r>
              <a:rPr lang="de-DE" sz="1600" dirty="0" err="1" smtClean="0"/>
              <a:t>liable</a:t>
            </a:r>
            <a:r>
              <a:rPr lang="de-DE" sz="1600" dirty="0" smtClean="0"/>
              <a:t> </a:t>
            </a:r>
            <a:r>
              <a:rPr lang="de-DE" sz="1600" dirty="0" err="1" smtClean="0"/>
              <a:t>capital</a:t>
            </a:r>
            <a:endParaRPr lang="de-DE" sz="1600" dirty="0"/>
          </a:p>
        </p:txBody>
      </p:sp>
      <p:grpSp>
        <p:nvGrpSpPr>
          <p:cNvPr id="13" name="Gruppieren 12"/>
          <p:cNvGrpSpPr/>
          <p:nvPr/>
        </p:nvGrpSpPr>
        <p:grpSpPr>
          <a:xfrm>
            <a:off x="5715008" y="1643050"/>
            <a:ext cx="2286016" cy="1000132"/>
            <a:chOff x="5715008" y="1643050"/>
            <a:chExt cx="2286016" cy="1000132"/>
          </a:xfrm>
        </p:grpSpPr>
        <p:sp>
          <p:nvSpPr>
            <p:cNvPr id="11" name="Rechteck 10"/>
            <p:cNvSpPr>
              <a:spLocks noChangeAspect="1"/>
            </p:cNvSpPr>
            <p:nvPr/>
          </p:nvSpPr>
          <p:spPr bwMode="auto">
            <a:xfrm>
              <a:off x="5715008" y="1643050"/>
              <a:ext cx="2286016" cy="1000132"/>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2" name="Grafik 11" descr="logo-PV.bmp"/>
            <p:cNvPicPr>
              <a:picLocks noChangeAspect="1"/>
            </p:cNvPicPr>
            <p:nvPr/>
          </p:nvPicPr>
          <p:blipFill>
            <a:blip r:embed="rId5" cstate="print"/>
            <a:srcRect t="18752" b="24990"/>
            <a:stretch>
              <a:fillRect/>
            </a:stretch>
          </p:blipFill>
          <p:spPr>
            <a:xfrm>
              <a:off x="5752253" y="1870181"/>
              <a:ext cx="2197119" cy="494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4" name="Textfeld 13"/>
          <p:cNvSpPr txBox="1"/>
          <p:nvPr/>
        </p:nvSpPr>
        <p:spPr>
          <a:xfrm>
            <a:off x="5715008" y="3071810"/>
            <a:ext cx="2643206" cy="584775"/>
          </a:xfrm>
          <a:prstGeom prst="rect">
            <a:avLst/>
          </a:prstGeom>
          <a:noFill/>
        </p:spPr>
        <p:txBody>
          <a:bodyPr wrap="square" rtlCol="0">
            <a:spAutoFit/>
          </a:bodyPr>
          <a:lstStyle/>
          <a:p>
            <a:r>
              <a:rPr lang="de-DE" sz="1600" dirty="0" smtClean="0"/>
              <a:t>Auditing Institution </a:t>
            </a:r>
            <a:r>
              <a:rPr lang="de-DE" sz="1600" dirty="0" err="1" smtClean="0"/>
              <a:t>for</a:t>
            </a:r>
            <a:r>
              <a:rPr lang="de-DE" sz="1600" dirty="0" smtClean="0"/>
              <a:t> </a:t>
            </a:r>
            <a:r>
              <a:rPr lang="de-DE" sz="1600" dirty="0" err="1" smtClean="0"/>
              <a:t>the</a:t>
            </a:r>
            <a:r>
              <a:rPr lang="de-DE" sz="1600" dirty="0" smtClean="0"/>
              <a:t> </a:t>
            </a:r>
            <a:r>
              <a:rPr lang="de-DE" sz="1600" dirty="0" err="1" smtClean="0"/>
              <a:t>deposit</a:t>
            </a:r>
            <a:r>
              <a:rPr lang="de-DE" sz="1600" dirty="0" smtClean="0"/>
              <a:t> </a:t>
            </a:r>
            <a:r>
              <a:rPr lang="de-DE" sz="1600" dirty="0" err="1" smtClean="0"/>
              <a:t>protection</a:t>
            </a:r>
            <a:r>
              <a:rPr lang="de-DE" sz="1600" dirty="0" smtClean="0"/>
              <a:t> System </a:t>
            </a:r>
            <a:endParaRPr lang="de-DE"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bgerundetes Rechteck 61"/>
          <p:cNvSpPr>
            <a:spLocks noChangeArrowheads="1"/>
          </p:cNvSpPr>
          <p:nvPr/>
        </p:nvSpPr>
        <p:spPr bwMode="auto">
          <a:xfrm>
            <a:off x="542925" y="2133600"/>
            <a:ext cx="8137525" cy="4391025"/>
          </a:xfrm>
          <a:prstGeom prst="roundRect">
            <a:avLst>
              <a:gd name="adj" fmla="val 838"/>
            </a:avLst>
          </a:prstGeom>
          <a:solidFill>
            <a:srgbClr val="CCCCCC"/>
          </a:solidFill>
          <a:ln w="9525" algn="ctr">
            <a:solidFill>
              <a:schemeClr val="tx2"/>
            </a:solidFill>
            <a:round/>
            <a:headEnd/>
            <a:tailEnd/>
          </a:ln>
        </p:spPr>
        <p:txBody>
          <a:bodyPr wrap="none" lIns="36000" tIns="36000" rIns="36000" bIns="36000" anchor="ctr">
            <a:spAutoFit/>
          </a:bodyPr>
          <a:lstStyle/>
          <a:p>
            <a:endParaRPr lang="de-DE"/>
          </a:p>
        </p:txBody>
      </p:sp>
      <p:sp>
        <p:nvSpPr>
          <p:cNvPr id="21507" name="Textfeld 62"/>
          <p:cNvSpPr txBox="1">
            <a:spLocks noChangeArrowheads="1"/>
          </p:cNvSpPr>
          <p:nvPr/>
        </p:nvSpPr>
        <p:spPr bwMode="auto">
          <a:xfrm>
            <a:off x="900113" y="2492375"/>
            <a:ext cx="3759362" cy="400110"/>
          </a:xfrm>
          <a:prstGeom prst="rect">
            <a:avLst/>
          </a:prstGeom>
          <a:noFill/>
          <a:ln w="9525">
            <a:noFill/>
            <a:miter lim="800000"/>
            <a:headEnd/>
            <a:tailEnd/>
          </a:ln>
        </p:spPr>
        <p:txBody>
          <a:bodyPr wrap="none">
            <a:spAutoFit/>
          </a:bodyPr>
          <a:lstStyle/>
          <a:p>
            <a:r>
              <a:rPr lang="de-DE" b="1" dirty="0">
                <a:solidFill>
                  <a:srgbClr val="333333"/>
                </a:solidFill>
              </a:rPr>
              <a:t>Further </a:t>
            </a:r>
            <a:r>
              <a:rPr lang="de-DE" b="1" dirty="0" err="1">
                <a:solidFill>
                  <a:srgbClr val="333333"/>
                </a:solidFill>
              </a:rPr>
              <a:t>data</a:t>
            </a:r>
            <a:r>
              <a:rPr lang="de-DE" b="1" dirty="0">
                <a:solidFill>
                  <a:srgbClr val="333333"/>
                </a:solidFill>
              </a:rPr>
              <a:t> </a:t>
            </a:r>
            <a:r>
              <a:rPr lang="de-DE" b="1" dirty="0" err="1">
                <a:solidFill>
                  <a:srgbClr val="333333"/>
                </a:solidFill>
              </a:rPr>
              <a:t>has</a:t>
            </a:r>
            <a:r>
              <a:rPr lang="de-DE" b="1" dirty="0">
                <a:solidFill>
                  <a:srgbClr val="333333"/>
                </a:solidFill>
              </a:rPr>
              <a:t> </a:t>
            </a:r>
            <a:r>
              <a:rPr lang="de-DE" b="1" dirty="0" err="1">
                <a:solidFill>
                  <a:srgbClr val="333333"/>
                </a:solidFill>
              </a:rPr>
              <a:t>to</a:t>
            </a:r>
            <a:r>
              <a:rPr lang="de-DE" b="1" dirty="0">
                <a:solidFill>
                  <a:srgbClr val="333333"/>
                </a:solidFill>
              </a:rPr>
              <a:t> </a:t>
            </a:r>
            <a:r>
              <a:rPr lang="de-DE" b="1" dirty="0" err="1" smtClean="0">
                <a:solidFill>
                  <a:srgbClr val="333333"/>
                </a:solidFill>
              </a:rPr>
              <a:t>be</a:t>
            </a:r>
            <a:r>
              <a:rPr lang="de-DE" b="1" dirty="0" smtClean="0">
                <a:solidFill>
                  <a:srgbClr val="333333"/>
                </a:solidFill>
              </a:rPr>
              <a:t> check</a:t>
            </a:r>
            <a:r>
              <a:rPr lang="de-DE" b="1" dirty="0">
                <a:solidFill>
                  <a:srgbClr val="333333"/>
                </a:solidFill>
              </a:rPr>
              <a:t>:</a:t>
            </a:r>
          </a:p>
        </p:txBody>
      </p:sp>
      <p:pic>
        <p:nvPicPr>
          <p:cNvPr id="21508" name="Grafik 64" descr="pf-gelb.png"/>
          <p:cNvPicPr>
            <a:picLocks noChangeAspect="1"/>
          </p:cNvPicPr>
          <p:nvPr/>
        </p:nvPicPr>
        <p:blipFill>
          <a:blip r:embed="rId3" cstate="print"/>
          <a:srcRect/>
          <a:stretch>
            <a:fillRect/>
          </a:stretch>
        </p:blipFill>
        <p:spPr bwMode="auto">
          <a:xfrm>
            <a:off x="1476375" y="3357563"/>
            <a:ext cx="479425" cy="358775"/>
          </a:xfrm>
          <a:prstGeom prst="rect">
            <a:avLst/>
          </a:prstGeom>
          <a:noFill/>
          <a:ln w="9525">
            <a:noFill/>
            <a:miter lim="800000"/>
            <a:headEnd/>
            <a:tailEnd/>
          </a:ln>
        </p:spPr>
      </p:pic>
      <p:sp>
        <p:nvSpPr>
          <p:cNvPr id="21509" name="Textfeld 68"/>
          <p:cNvSpPr txBox="1">
            <a:spLocks noChangeArrowheads="1"/>
          </p:cNvSpPr>
          <p:nvPr/>
        </p:nvSpPr>
        <p:spPr bwMode="auto">
          <a:xfrm>
            <a:off x="2071688" y="3357563"/>
            <a:ext cx="2005012" cy="369887"/>
          </a:xfrm>
          <a:prstGeom prst="rect">
            <a:avLst/>
          </a:prstGeom>
          <a:noFill/>
          <a:ln w="9525">
            <a:noFill/>
            <a:miter lim="800000"/>
            <a:headEnd/>
            <a:tailEnd/>
          </a:ln>
        </p:spPr>
        <p:txBody>
          <a:bodyPr wrap="none">
            <a:spAutoFit/>
          </a:bodyPr>
          <a:lstStyle/>
          <a:p>
            <a:r>
              <a:rPr lang="de-DE" sz="1800">
                <a:solidFill>
                  <a:srgbClr val="333333"/>
                </a:solidFill>
              </a:rPr>
              <a:t>Level of coverage</a:t>
            </a:r>
          </a:p>
        </p:txBody>
      </p:sp>
      <p:pic>
        <p:nvPicPr>
          <p:cNvPr id="21510" name="Grafik 71" descr="pf-gelb.png"/>
          <p:cNvPicPr>
            <a:picLocks noChangeAspect="1"/>
          </p:cNvPicPr>
          <p:nvPr/>
        </p:nvPicPr>
        <p:blipFill>
          <a:blip r:embed="rId3" cstate="print"/>
          <a:srcRect/>
          <a:stretch>
            <a:fillRect/>
          </a:stretch>
        </p:blipFill>
        <p:spPr bwMode="auto">
          <a:xfrm>
            <a:off x="1476375" y="4143375"/>
            <a:ext cx="479425" cy="360363"/>
          </a:xfrm>
          <a:prstGeom prst="rect">
            <a:avLst/>
          </a:prstGeom>
          <a:noFill/>
          <a:ln w="9525">
            <a:noFill/>
            <a:miter lim="800000"/>
            <a:headEnd/>
            <a:tailEnd/>
          </a:ln>
        </p:spPr>
      </p:pic>
      <p:sp>
        <p:nvSpPr>
          <p:cNvPr id="21511" name="Textfeld 72"/>
          <p:cNvSpPr txBox="1">
            <a:spLocks noChangeArrowheads="1"/>
          </p:cNvSpPr>
          <p:nvPr/>
        </p:nvSpPr>
        <p:spPr bwMode="auto">
          <a:xfrm>
            <a:off x="2071688" y="4143375"/>
            <a:ext cx="6019597" cy="369332"/>
          </a:xfrm>
          <a:prstGeom prst="rect">
            <a:avLst/>
          </a:prstGeom>
          <a:noFill/>
          <a:ln w="9525">
            <a:noFill/>
            <a:miter lim="800000"/>
            <a:headEnd/>
            <a:tailEnd/>
          </a:ln>
        </p:spPr>
        <p:txBody>
          <a:bodyPr wrap="none">
            <a:spAutoFit/>
          </a:bodyPr>
          <a:lstStyle/>
          <a:p>
            <a:r>
              <a:rPr lang="de-DE" sz="1800" dirty="0" err="1" smtClean="0">
                <a:solidFill>
                  <a:srgbClr val="333333"/>
                </a:solidFill>
              </a:rPr>
              <a:t>Consistence</a:t>
            </a:r>
            <a:r>
              <a:rPr lang="de-DE" sz="1800" dirty="0" smtClean="0">
                <a:solidFill>
                  <a:srgbClr val="333333"/>
                </a:solidFill>
              </a:rPr>
              <a:t> </a:t>
            </a:r>
            <a:r>
              <a:rPr lang="de-DE" sz="1800" dirty="0" err="1" smtClean="0">
                <a:solidFill>
                  <a:srgbClr val="333333"/>
                </a:solidFill>
              </a:rPr>
              <a:t>of</a:t>
            </a:r>
            <a:r>
              <a:rPr lang="de-DE" sz="1800" dirty="0" smtClean="0">
                <a:solidFill>
                  <a:srgbClr val="333333"/>
                </a:solidFill>
              </a:rPr>
              <a:t> </a:t>
            </a:r>
            <a:r>
              <a:rPr lang="de-DE" sz="1800" dirty="0" err="1">
                <a:solidFill>
                  <a:srgbClr val="333333"/>
                </a:solidFill>
              </a:rPr>
              <a:t>client</a:t>
            </a:r>
            <a:r>
              <a:rPr lang="de-DE" sz="1800" dirty="0">
                <a:solidFill>
                  <a:srgbClr val="333333"/>
                </a:solidFill>
              </a:rPr>
              <a:t> </a:t>
            </a:r>
            <a:r>
              <a:rPr lang="de-DE" sz="1800" dirty="0" err="1">
                <a:solidFill>
                  <a:srgbClr val="333333"/>
                </a:solidFill>
              </a:rPr>
              <a:t>data</a:t>
            </a:r>
            <a:r>
              <a:rPr lang="de-DE" sz="1800" dirty="0">
                <a:solidFill>
                  <a:srgbClr val="333333"/>
                </a:solidFill>
              </a:rPr>
              <a:t> (</a:t>
            </a:r>
            <a:r>
              <a:rPr lang="de-DE" sz="1800" dirty="0" err="1">
                <a:solidFill>
                  <a:srgbClr val="333333"/>
                </a:solidFill>
              </a:rPr>
              <a:t>name</a:t>
            </a:r>
            <a:r>
              <a:rPr lang="de-DE" sz="1800" dirty="0">
                <a:solidFill>
                  <a:srgbClr val="333333"/>
                </a:solidFill>
              </a:rPr>
              <a:t>, </a:t>
            </a:r>
            <a:r>
              <a:rPr lang="de-DE" sz="1800" dirty="0" err="1">
                <a:solidFill>
                  <a:srgbClr val="333333"/>
                </a:solidFill>
              </a:rPr>
              <a:t>adress</a:t>
            </a:r>
            <a:r>
              <a:rPr lang="de-DE" sz="1800" dirty="0">
                <a:solidFill>
                  <a:srgbClr val="333333"/>
                </a:solidFill>
              </a:rPr>
              <a:t>, </a:t>
            </a:r>
            <a:r>
              <a:rPr lang="de-DE" sz="1800" dirty="0" err="1">
                <a:solidFill>
                  <a:srgbClr val="333333"/>
                </a:solidFill>
              </a:rPr>
              <a:t>date</a:t>
            </a:r>
            <a:r>
              <a:rPr lang="de-DE" sz="1800" dirty="0">
                <a:solidFill>
                  <a:srgbClr val="333333"/>
                </a:solidFill>
              </a:rPr>
              <a:t> </a:t>
            </a:r>
            <a:r>
              <a:rPr lang="de-DE" sz="1800" dirty="0" err="1">
                <a:solidFill>
                  <a:srgbClr val="333333"/>
                </a:solidFill>
              </a:rPr>
              <a:t>of</a:t>
            </a:r>
            <a:r>
              <a:rPr lang="de-DE" sz="1800" dirty="0">
                <a:solidFill>
                  <a:srgbClr val="333333"/>
                </a:solidFill>
              </a:rPr>
              <a:t> </a:t>
            </a:r>
            <a:r>
              <a:rPr lang="de-DE" sz="1800" dirty="0" err="1">
                <a:solidFill>
                  <a:srgbClr val="333333"/>
                </a:solidFill>
              </a:rPr>
              <a:t>birth</a:t>
            </a:r>
            <a:r>
              <a:rPr lang="de-DE" sz="1800" dirty="0">
                <a:solidFill>
                  <a:srgbClr val="333333"/>
                </a:solidFill>
              </a:rPr>
              <a:t>…)</a:t>
            </a:r>
          </a:p>
        </p:txBody>
      </p:sp>
      <p:pic>
        <p:nvPicPr>
          <p:cNvPr id="21512" name="Grafik 73" descr="pf-gelb.png"/>
          <p:cNvPicPr>
            <a:picLocks noChangeAspect="1"/>
          </p:cNvPicPr>
          <p:nvPr/>
        </p:nvPicPr>
        <p:blipFill>
          <a:blip r:embed="rId3" cstate="print"/>
          <a:srcRect/>
          <a:stretch>
            <a:fillRect/>
          </a:stretch>
        </p:blipFill>
        <p:spPr bwMode="auto">
          <a:xfrm>
            <a:off x="1476375" y="4929188"/>
            <a:ext cx="479425" cy="360362"/>
          </a:xfrm>
          <a:prstGeom prst="rect">
            <a:avLst/>
          </a:prstGeom>
          <a:noFill/>
          <a:ln w="9525">
            <a:noFill/>
            <a:miter lim="800000"/>
            <a:headEnd/>
            <a:tailEnd/>
          </a:ln>
        </p:spPr>
      </p:pic>
      <p:sp>
        <p:nvSpPr>
          <p:cNvPr id="21513" name="Textfeld 74"/>
          <p:cNvSpPr txBox="1">
            <a:spLocks noChangeArrowheads="1"/>
          </p:cNvSpPr>
          <p:nvPr/>
        </p:nvSpPr>
        <p:spPr bwMode="auto">
          <a:xfrm>
            <a:off x="2071688" y="4929188"/>
            <a:ext cx="6878806" cy="369332"/>
          </a:xfrm>
          <a:prstGeom prst="rect">
            <a:avLst/>
          </a:prstGeom>
          <a:noFill/>
          <a:ln w="9525">
            <a:noFill/>
            <a:miter lim="800000"/>
            <a:headEnd/>
            <a:tailEnd/>
          </a:ln>
        </p:spPr>
        <p:txBody>
          <a:bodyPr wrap="none">
            <a:spAutoFit/>
          </a:bodyPr>
          <a:lstStyle/>
          <a:p>
            <a:r>
              <a:rPr lang="de-DE" sz="1800" dirty="0" err="1" smtClean="0">
                <a:solidFill>
                  <a:srgbClr val="333333"/>
                </a:solidFill>
              </a:rPr>
              <a:t>Consistence</a:t>
            </a:r>
            <a:r>
              <a:rPr lang="de-DE" sz="1800" dirty="0" smtClean="0">
                <a:solidFill>
                  <a:srgbClr val="333333"/>
                </a:solidFill>
              </a:rPr>
              <a:t> </a:t>
            </a:r>
            <a:r>
              <a:rPr lang="de-DE" sz="1800" dirty="0" err="1" smtClean="0">
                <a:solidFill>
                  <a:srgbClr val="333333"/>
                </a:solidFill>
              </a:rPr>
              <a:t>of</a:t>
            </a:r>
            <a:r>
              <a:rPr lang="de-DE" sz="1800" dirty="0" smtClean="0">
                <a:solidFill>
                  <a:srgbClr val="333333"/>
                </a:solidFill>
              </a:rPr>
              <a:t> </a:t>
            </a:r>
            <a:r>
              <a:rPr lang="de-DE" sz="1800" dirty="0" err="1">
                <a:solidFill>
                  <a:srgbClr val="333333"/>
                </a:solidFill>
              </a:rPr>
              <a:t>account</a:t>
            </a:r>
            <a:r>
              <a:rPr lang="de-DE" sz="1800" dirty="0">
                <a:solidFill>
                  <a:srgbClr val="333333"/>
                </a:solidFill>
              </a:rPr>
              <a:t> </a:t>
            </a:r>
            <a:r>
              <a:rPr lang="de-DE" sz="1800" dirty="0" err="1">
                <a:solidFill>
                  <a:srgbClr val="333333"/>
                </a:solidFill>
              </a:rPr>
              <a:t>data</a:t>
            </a:r>
            <a:r>
              <a:rPr lang="de-DE" sz="1800" dirty="0">
                <a:solidFill>
                  <a:srgbClr val="333333"/>
                </a:solidFill>
              </a:rPr>
              <a:t> (</a:t>
            </a:r>
            <a:r>
              <a:rPr lang="de-DE" sz="1800" dirty="0" err="1">
                <a:solidFill>
                  <a:srgbClr val="333333"/>
                </a:solidFill>
              </a:rPr>
              <a:t>number</a:t>
            </a:r>
            <a:r>
              <a:rPr lang="de-DE" sz="1800" dirty="0">
                <a:solidFill>
                  <a:srgbClr val="333333"/>
                </a:solidFill>
              </a:rPr>
              <a:t> </a:t>
            </a:r>
            <a:r>
              <a:rPr lang="de-DE" sz="1800" dirty="0" err="1">
                <a:solidFill>
                  <a:srgbClr val="333333"/>
                </a:solidFill>
              </a:rPr>
              <a:t>account</a:t>
            </a:r>
            <a:r>
              <a:rPr lang="de-DE" sz="1800" dirty="0">
                <a:solidFill>
                  <a:srgbClr val="333333"/>
                </a:solidFill>
              </a:rPr>
              <a:t> </a:t>
            </a:r>
            <a:r>
              <a:rPr lang="de-DE" sz="1800" dirty="0" err="1">
                <a:solidFill>
                  <a:srgbClr val="333333"/>
                </a:solidFill>
              </a:rPr>
              <a:t>holders</a:t>
            </a:r>
            <a:r>
              <a:rPr lang="de-DE" sz="1800" dirty="0">
                <a:solidFill>
                  <a:srgbClr val="333333"/>
                </a:solidFill>
              </a:rPr>
              <a:t>, due </a:t>
            </a:r>
            <a:r>
              <a:rPr lang="de-DE" sz="1800" dirty="0" err="1">
                <a:solidFill>
                  <a:srgbClr val="333333"/>
                </a:solidFill>
              </a:rPr>
              <a:t>date</a:t>
            </a:r>
            <a:r>
              <a:rPr lang="de-DE" sz="1800" dirty="0">
                <a:solidFill>
                  <a:srgbClr val="333333"/>
                </a:solidFill>
              </a:rPr>
              <a:t>..)</a:t>
            </a:r>
          </a:p>
        </p:txBody>
      </p:sp>
      <p:pic>
        <p:nvPicPr>
          <p:cNvPr id="21514" name="Grafik 73" descr="pf-gelb.png"/>
          <p:cNvPicPr>
            <a:picLocks noChangeAspect="1"/>
          </p:cNvPicPr>
          <p:nvPr/>
        </p:nvPicPr>
        <p:blipFill>
          <a:blip r:embed="rId3" cstate="print"/>
          <a:srcRect/>
          <a:stretch>
            <a:fillRect/>
          </a:stretch>
        </p:blipFill>
        <p:spPr bwMode="auto">
          <a:xfrm>
            <a:off x="1500188" y="5711825"/>
            <a:ext cx="479425" cy="360363"/>
          </a:xfrm>
          <a:prstGeom prst="rect">
            <a:avLst/>
          </a:prstGeom>
          <a:noFill/>
          <a:ln w="9525">
            <a:noFill/>
            <a:miter lim="800000"/>
            <a:headEnd/>
            <a:tailEnd/>
          </a:ln>
        </p:spPr>
      </p:pic>
      <p:sp>
        <p:nvSpPr>
          <p:cNvPr id="21515" name="Textfeld 74"/>
          <p:cNvSpPr txBox="1">
            <a:spLocks noChangeArrowheads="1"/>
          </p:cNvSpPr>
          <p:nvPr/>
        </p:nvSpPr>
        <p:spPr bwMode="auto">
          <a:xfrm>
            <a:off x="2071688" y="5702300"/>
            <a:ext cx="415925" cy="369888"/>
          </a:xfrm>
          <a:prstGeom prst="rect">
            <a:avLst/>
          </a:prstGeom>
          <a:noFill/>
          <a:ln w="9525">
            <a:noFill/>
            <a:miter lim="800000"/>
            <a:headEnd/>
            <a:tailEnd/>
          </a:ln>
        </p:spPr>
        <p:txBody>
          <a:bodyPr wrap="none">
            <a:spAutoFit/>
          </a:bodyPr>
          <a:lstStyle/>
          <a:p>
            <a:r>
              <a:rPr lang="de-DE" sz="1800">
                <a:solidFill>
                  <a:srgbClr val="333333"/>
                </a:solidFill>
              </a:rPr>
              <a:t>…</a:t>
            </a:r>
          </a:p>
        </p:txBody>
      </p:sp>
      <p:sp>
        <p:nvSpPr>
          <p:cNvPr id="21516" name="Titel 1"/>
          <p:cNvSpPr>
            <a:spLocks noGrp="1"/>
          </p:cNvSpPr>
          <p:nvPr>
            <p:ph type="title"/>
          </p:nvPr>
        </p:nvSpPr>
        <p:spPr/>
        <p:txBody>
          <a:bodyPr/>
          <a:lstStyle/>
          <a:p>
            <a:pPr eaLnBrk="1" hangingPunct="1"/>
            <a:r>
              <a:rPr lang="de-DE" dirty="0" smtClean="0"/>
              <a:t>Further </a:t>
            </a:r>
            <a:r>
              <a:rPr lang="de-DE" dirty="0" err="1" smtClean="0"/>
              <a:t>necessary</a:t>
            </a:r>
            <a:r>
              <a:rPr lang="de-DE" dirty="0" smtClean="0"/>
              <a:t> </a:t>
            </a:r>
            <a:r>
              <a:rPr lang="de-DE" dirty="0" err="1" smtClean="0"/>
              <a:t>checks</a:t>
            </a:r>
            <a:endParaRPr lang="de-DE"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de-DE" smtClean="0"/>
              <a:t>Audit-report</a:t>
            </a:r>
          </a:p>
        </p:txBody>
      </p:sp>
      <p:grpSp>
        <p:nvGrpSpPr>
          <p:cNvPr id="2" name="Gruppieren 8"/>
          <p:cNvGrpSpPr>
            <a:grpSpLocks/>
          </p:cNvGrpSpPr>
          <p:nvPr/>
        </p:nvGrpSpPr>
        <p:grpSpPr bwMode="auto">
          <a:xfrm>
            <a:off x="357188" y="1773238"/>
            <a:ext cx="8456612" cy="1655762"/>
            <a:chOff x="527389" y="1410504"/>
            <a:chExt cx="8457303" cy="1656001"/>
          </a:xfrm>
        </p:grpSpPr>
        <p:sp>
          <p:nvSpPr>
            <p:cNvPr id="22556" name="Abgerundetes Rechteck 24"/>
            <p:cNvSpPr>
              <a:spLocks noChangeArrowheads="1"/>
            </p:cNvSpPr>
            <p:nvPr/>
          </p:nvSpPr>
          <p:spPr bwMode="auto">
            <a:xfrm rot="10800000">
              <a:off x="527389" y="1410504"/>
              <a:ext cx="8457303" cy="1656001"/>
            </a:xfrm>
            <a:prstGeom prst="roundRect">
              <a:avLst>
                <a:gd name="adj" fmla="val 838"/>
              </a:avLst>
            </a:prstGeom>
            <a:solidFill>
              <a:srgbClr val="999999"/>
            </a:solidFill>
            <a:ln w="9525" algn="ctr">
              <a:solidFill>
                <a:schemeClr val="tx2"/>
              </a:solidFill>
              <a:round/>
              <a:headEnd/>
              <a:tailEnd/>
            </a:ln>
          </p:spPr>
          <p:txBody>
            <a:bodyPr lIns="36000" tIns="36000" rIns="36000" bIns="36000" anchor="ctr">
              <a:spAutoFit/>
            </a:bodyPr>
            <a:lstStyle/>
            <a:p>
              <a:endParaRPr lang="de-DE"/>
            </a:p>
          </p:txBody>
        </p:sp>
        <p:sp>
          <p:nvSpPr>
            <p:cNvPr id="7" name="Inhaltsplatzhalter 2"/>
            <p:cNvSpPr txBox="1">
              <a:spLocks/>
            </p:cNvSpPr>
            <p:nvPr/>
          </p:nvSpPr>
          <p:spPr>
            <a:xfrm>
              <a:off x="1142976" y="1643050"/>
              <a:ext cx="7215238" cy="1214446"/>
            </a:xfrm>
            <a:prstGeom prst="rect">
              <a:avLst/>
            </a:prstGeom>
            <a:effectLst>
              <a:glow rad="139700">
                <a:schemeClr val="accent4">
                  <a:satMod val="175000"/>
                  <a:alpha val="40000"/>
                </a:schemeClr>
              </a:glo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chor="ctr"/>
            <a:lstStyle/>
            <a:p>
              <a:pPr marL="342900" indent="-342900" algn="ctr" eaLnBrk="0" hangingPunct="0">
                <a:spcBef>
                  <a:spcPct val="0"/>
                </a:spcBef>
                <a:buFont typeface="Wingdings" pitchFamily="2" charset="2"/>
                <a:buNone/>
                <a:defRPr/>
              </a:pPr>
              <a:endParaRPr lang="de-DE" b="1" kern="0" dirty="0"/>
            </a:p>
          </p:txBody>
        </p:sp>
        <p:sp>
          <p:nvSpPr>
            <p:cNvPr id="22562" name="Textfeld 19"/>
            <p:cNvSpPr txBox="1">
              <a:spLocks noChangeArrowheads="1"/>
            </p:cNvSpPr>
            <p:nvPr/>
          </p:nvSpPr>
          <p:spPr bwMode="auto">
            <a:xfrm>
              <a:off x="2571727" y="1714488"/>
              <a:ext cx="5715000" cy="1015663"/>
            </a:xfrm>
            <a:prstGeom prst="rect">
              <a:avLst/>
            </a:prstGeom>
            <a:noFill/>
            <a:ln w="9525">
              <a:noFill/>
              <a:miter lim="800000"/>
              <a:headEnd/>
              <a:tailEnd/>
            </a:ln>
          </p:spPr>
          <p:txBody>
            <a:bodyPr>
              <a:spAutoFit/>
            </a:bodyPr>
            <a:lstStyle/>
            <a:p>
              <a:pPr>
                <a:buFont typeface="Wingdings" pitchFamily="2" charset="2"/>
                <a:buChar char="Ø"/>
              </a:pPr>
              <a:r>
                <a:rPr lang="de-DE" dirty="0"/>
                <a:t>EAEG </a:t>
              </a:r>
              <a:r>
                <a:rPr lang="de-DE" dirty="0" err="1"/>
                <a:t>presenter</a:t>
              </a:r>
              <a:r>
                <a:rPr lang="de-DE" dirty="0"/>
                <a:t> </a:t>
              </a:r>
              <a:r>
                <a:rPr lang="de-DE" dirty="0" err="1"/>
                <a:t>data</a:t>
              </a:r>
              <a:r>
                <a:rPr lang="de-DE" dirty="0"/>
                <a:t> </a:t>
              </a:r>
              <a:r>
                <a:rPr lang="de-DE" dirty="0" err="1"/>
                <a:t>file</a:t>
              </a:r>
              <a:r>
                <a:rPr lang="de-DE" dirty="0"/>
                <a:t> was </a:t>
              </a:r>
              <a:r>
                <a:rPr lang="de-DE" dirty="0" err="1" smtClean="0"/>
                <a:t>delivered</a:t>
              </a:r>
              <a:r>
                <a:rPr lang="de-DE" dirty="0" smtClean="0"/>
                <a:t> </a:t>
              </a:r>
              <a:r>
                <a:rPr lang="de-DE" dirty="0" err="1"/>
                <a:t>within</a:t>
              </a:r>
              <a:r>
                <a:rPr lang="de-DE" dirty="0"/>
                <a:t> </a:t>
              </a:r>
              <a:r>
                <a:rPr lang="de-DE" dirty="0" err="1"/>
                <a:t>the</a:t>
              </a:r>
              <a:r>
                <a:rPr lang="de-DE" dirty="0"/>
                <a:t> </a:t>
              </a:r>
              <a:r>
                <a:rPr lang="de-DE" dirty="0" err="1"/>
                <a:t>law</a:t>
              </a:r>
              <a:r>
                <a:rPr lang="de-DE" dirty="0"/>
                <a:t> (</a:t>
              </a:r>
              <a:r>
                <a:rPr lang="de-DE" dirty="0" err="1"/>
                <a:t>one</a:t>
              </a:r>
              <a:r>
                <a:rPr lang="de-DE" dirty="0"/>
                <a:t> </a:t>
              </a:r>
              <a:r>
                <a:rPr lang="de-DE" dirty="0" err="1"/>
                <a:t>week</a:t>
              </a:r>
              <a:r>
                <a:rPr lang="de-DE" dirty="0"/>
                <a:t>)</a:t>
              </a:r>
            </a:p>
            <a:p>
              <a:pPr>
                <a:spcBef>
                  <a:spcPct val="0"/>
                </a:spcBef>
                <a:buFont typeface="Wingdings" pitchFamily="2" charset="2"/>
                <a:buChar char="Ø"/>
              </a:pPr>
              <a:r>
                <a:rPr lang="de-DE" dirty="0"/>
                <a:t>Content </a:t>
              </a:r>
              <a:r>
                <a:rPr lang="de-DE" dirty="0" err="1"/>
                <a:t>is</a:t>
              </a:r>
              <a:r>
                <a:rPr lang="de-DE" dirty="0"/>
                <a:t> </a:t>
              </a:r>
              <a:r>
                <a:rPr lang="de-DE" dirty="0" err="1"/>
                <a:t>convenient</a:t>
              </a:r>
              <a:r>
                <a:rPr lang="de-DE" dirty="0"/>
                <a:t> </a:t>
              </a:r>
              <a:r>
                <a:rPr lang="de-DE" dirty="0" err="1"/>
                <a:t>to</a:t>
              </a:r>
              <a:r>
                <a:rPr lang="de-DE" dirty="0"/>
                <a:t> </a:t>
              </a:r>
              <a:r>
                <a:rPr lang="de-DE" dirty="0" err="1"/>
                <a:t>reimburse</a:t>
              </a:r>
              <a:r>
                <a:rPr lang="de-DE" dirty="0"/>
                <a:t> in 20 </a:t>
              </a:r>
              <a:r>
                <a:rPr lang="de-DE" dirty="0" err="1"/>
                <a:t>days</a:t>
              </a:r>
              <a:endParaRPr lang="de-DE" dirty="0"/>
            </a:p>
          </p:txBody>
        </p:sp>
      </p:grpSp>
      <p:grpSp>
        <p:nvGrpSpPr>
          <p:cNvPr id="4" name="Gruppieren 12"/>
          <p:cNvGrpSpPr>
            <a:grpSpLocks/>
          </p:cNvGrpSpPr>
          <p:nvPr/>
        </p:nvGrpSpPr>
        <p:grpSpPr bwMode="auto">
          <a:xfrm>
            <a:off x="1974850" y="3454400"/>
            <a:ext cx="5168900" cy="1046163"/>
            <a:chOff x="1332474" y="3525748"/>
            <a:chExt cx="5168352" cy="1046261"/>
          </a:xfrm>
        </p:grpSpPr>
        <p:sp>
          <p:nvSpPr>
            <p:cNvPr id="22553" name="Abgerundetes Rechteck 24"/>
            <p:cNvSpPr>
              <a:spLocks noChangeArrowheads="1"/>
            </p:cNvSpPr>
            <p:nvPr/>
          </p:nvSpPr>
          <p:spPr bwMode="auto">
            <a:xfrm rot="10800000">
              <a:off x="1332474" y="3525748"/>
              <a:ext cx="5168352" cy="1046261"/>
            </a:xfrm>
            <a:prstGeom prst="roundRect">
              <a:avLst>
                <a:gd name="adj" fmla="val 838"/>
              </a:avLst>
            </a:prstGeom>
            <a:solidFill>
              <a:srgbClr val="999999"/>
            </a:solidFill>
            <a:ln w="9525" algn="ctr">
              <a:solidFill>
                <a:schemeClr val="tx2"/>
              </a:solidFill>
              <a:round/>
              <a:headEnd/>
              <a:tailEnd/>
            </a:ln>
          </p:spPr>
          <p:txBody>
            <a:bodyPr lIns="36000" tIns="36000" rIns="36000" bIns="36000" anchor="ctr">
              <a:spAutoFit/>
            </a:bodyPr>
            <a:lstStyle/>
            <a:p>
              <a:endParaRPr lang="de-DE"/>
            </a:p>
          </p:txBody>
        </p:sp>
        <p:pic>
          <p:nvPicPr>
            <p:cNvPr id="11" name="Grafik 10" descr="pv-logo.gif"/>
            <p:cNvPicPr>
              <a:picLocks noChangeAspect="1"/>
            </p:cNvPicPr>
            <p:nvPr/>
          </p:nvPicPr>
          <p:blipFill>
            <a:blip r:embed="rId3" cstate="print"/>
            <a:stretch>
              <a:fillRect/>
            </a:stretch>
          </p:blipFill>
          <p:spPr>
            <a:xfrm>
              <a:off x="4038582" y="3714752"/>
              <a:ext cx="2247900" cy="6429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Inhaltsplatzhalter 2"/>
            <p:cNvSpPr txBox="1">
              <a:spLocks/>
            </p:cNvSpPr>
            <p:nvPr/>
          </p:nvSpPr>
          <p:spPr>
            <a:xfrm>
              <a:off x="1429302" y="3714679"/>
              <a:ext cx="2500047" cy="64299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gn="ctr" eaLnBrk="0" hangingPunct="0">
                <a:spcBef>
                  <a:spcPct val="0"/>
                </a:spcBef>
                <a:buFont typeface="Wingdings" pitchFamily="2" charset="2"/>
                <a:buNone/>
                <a:defRPr/>
              </a:pPr>
              <a:r>
                <a:rPr lang="de-DE" kern="0" dirty="0"/>
                <a:t>Audit-</a:t>
              </a:r>
              <a:r>
                <a:rPr lang="de-DE" kern="0" dirty="0" err="1"/>
                <a:t>report</a:t>
              </a:r>
              <a:r>
                <a:rPr lang="de-DE" kern="0" dirty="0"/>
                <a:t> </a:t>
              </a:r>
              <a:r>
                <a:rPr lang="de-DE" kern="0" dirty="0" err="1"/>
                <a:t>by</a:t>
              </a:r>
              <a:endParaRPr lang="de-DE" kern="0" dirty="0"/>
            </a:p>
          </p:txBody>
        </p:sp>
      </p:grpSp>
      <p:grpSp>
        <p:nvGrpSpPr>
          <p:cNvPr id="5" name="Gruppieren 34"/>
          <p:cNvGrpSpPr>
            <a:grpSpLocks/>
          </p:cNvGrpSpPr>
          <p:nvPr/>
        </p:nvGrpSpPr>
        <p:grpSpPr bwMode="auto">
          <a:xfrm>
            <a:off x="357188" y="4564063"/>
            <a:ext cx="8456612" cy="1936750"/>
            <a:chOff x="357158" y="4420436"/>
            <a:chExt cx="8457303" cy="1937521"/>
          </a:xfrm>
        </p:grpSpPr>
        <p:sp>
          <p:nvSpPr>
            <p:cNvPr id="22543" name="Abgerundetes Rechteck 24"/>
            <p:cNvSpPr>
              <a:spLocks noChangeArrowheads="1"/>
            </p:cNvSpPr>
            <p:nvPr/>
          </p:nvSpPr>
          <p:spPr bwMode="auto">
            <a:xfrm rot="10800000">
              <a:off x="357158" y="4420436"/>
              <a:ext cx="8457303" cy="1937521"/>
            </a:xfrm>
            <a:prstGeom prst="roundRect">
              <a:avLst>
                <a:gd name="adj" fmla="val 838"/>
              </a:avLst>
            </a:prstGeom>
            <a:solidFill>
              <a:srgbClr val="999999"/>
            </a:solidFill>
            <a:ln w="9525" algn="ctr">
              <a:solidFill>
                <a:schemeClr val="tx2"/>
              </a:solidFill>
              <a:round/>
              <a:headEnd/>
              <a:tailEnd/>
            </a:ln>
          </p:spPr>
          <p:txBody>
            <a:bodyPr lIns="36000" tIns="36000" rIns="36000" bIns="36000" anchor="ctr">
              <a:spAutoFit/>
            </a:bodyPr>
            <a:lstStyle/>
            <a:p>
              <a:endParaRPr lang="de-DE"/>
            </a:p>
          </p:txBody>
        </p:sp>
        <p:grpSp>
          <p:nvGrpSpPr>
            <p:cNvPr id="6" name="Gruppieren 31"/>
            <p:cNvGrpSpPr>
              <a:grpSpLocks/>
            </p:cNvGrpSpPr>
            <p:nvPr/>
          </p:nvGrpSpPr>
          <p:grpSpPr bwMode="auto">
            <a:xfrm rot="-5400000">
              <a:off x="651534" y="5420641"/>
              <a:ext cx="1706790" cy="9525"/>
              <a:chOff x="0" y="3068960"/>
              <a:chExt cx="4608000" cy="9525"/>
            </a:xfrm>
          </p:grpSpPr>
          <p:cxnSp>
            <p:nvCxnSpPr>
              <p:cNvPr id="22551" name="Gerade Verbindung 32"/>
              <p:cNvCxnSpPr>
                <a:cxnSpLocks noChangeShapeType="1"/>
              </p:cNvCxnSpPr>
              <p:nvPr/>
            </p:nvCxnSpPr>
            <p:spPr bwMode="auto">
              <a:xfrm>
                <a:off x="0" y="3068960"/>
                <a:ext cx="4608000" cy="0"/>
              </a:xfrm>
              <a:prstGeom prst="line">
                <a:avLst/>
              </a:prstGeom>
              <a:noFill/>
              <a:ln w="9525" algn="ctr">
                <a:solidFill>
                  <a:srgbClr val="333333"/>
                </a:solidFill>
                <a:round/>
                <a:headEnd/>
                <a:tailEnd/>
              </a:ln>
            </p:spPr>
          </p:cxnSp>
          <p:cxnSp>
            <p:nvCxnSpPr>
              <p:cNvPr id="22552" name="Gerade Verbindung 33"/>
              <p:cNvCxnSpPr>
                <a:cxnSpLocks noChangeShapeType="1"/>
              </p:cNvCxnSpPr>
              <p:nvPr/>
            </p:nvCxnSpPr>
            <p:spPr bwMode="auto">
              <a:xfrm>
                <a:off x="0" y="3078485"/>
                <a:ext cx="4608000" cy="0"/>
              </a:xfrm>
              <a:prstGeom prst="line">
                <a:avLst/>
              </a:prstGeom>
              <a:noFill/>
              <a:ln w="9525" algn="ctr">
                <a:solidFill>
                  <a:srgbClr val="E5E5E5"/>
                </a:solidFill>
                <a:round/>
                <a:headEnd/>
                <a:tailEnd/>
              </a:ln>
            </p:spPr>
          </p:cxnSp>
        </p:grpSp>
        <p:pic>
          <p:nvPicPr>
            <p:cNvPr id="22545" name="Grafik 22" descr="Bafinlogo.jpg"/>
            <p:cNvPicPr>
              <a:picLocks noChangeAspect="1"/>
            </p:cNvPicPr>
            <p:nvPr/>
          </p:nvPicPr>
          <p:blipFill>
            <a:blip r:embed="rId4" cstate="print">
              <a:grayscl/>
            </a:blip>
            <a:srcRect/>
            <a:stretch>
              <a:fillRect/>
            </a:stretch>
          </p:blipFill>
          <p:spPr bwMode="auto">
            <a:xfrm>
              <a:off x="1857356" y="4500570"/>
              <a:ext cx="1638300" cy="906463"/>
            </a:xfrm>
            <a:prstGeom prst="rect">
              <a:avLst/>
            </a:prstGeom>
            <a:noFill/>
            <a:ln w="9525">
              <a:noFill/>
              <a:miter lim="800000"/>
              <a:headEnd/>
              <a:tailEnd/>
            </a:ln>
          </p:spPr>
        </p:pic>
        <p:pic>
          <p:nvPicPr>
            <p:cNvPr id="22546" name="Picture 2"/>
            <p:cNvPicPr>
              <a:picLocks noChangeAspect="1" noChangeArrowheads="1"/>
            </p:cNvPicPr>
            <p:nvPr/>
          </p:nvPicPr>
          <p:blipFill>
            <a:blip r:embed="rId5" cstate="print"/>
            <a:srcRect l="56705" r="4285"/>
            <a:stretch>
              <a:fillRect/>
            </a:stretch>
          </p:blipFill>
          <p:spPr bwMode="auto">
            <a:xfrm>
              <a:off x="6286512" y="5072079"/>
              <a:ext cx="2428875" cy="714375"/>
            </a:xfrm>
            <a:prstGeom prst="rect">
              <a:avLst/>
            </a:prstGeom>
            <a:noFill/>
            <a:ln w="9525" algn="ctr">
              <a:noFill/>
              <a:miter lim="800000"/>
              <a:headEnd/>
              <a:tailEnd/>
            </a:ln>
          </p:spPr>
        </p:pic>
        <p:sp>
          <p:nvSpPr>
            <p:cNvPr id="22547" name="Textfeld 33"/>
            <p:cNvSpPr txBox="1">
              <a:spLocks noChangeArrowheads="1"/>
            </p:cNvSpPr>
            <p:nvPr/>
          </p:nvSpPr>
          <p:spPr bwMode="auto">
            <a:xfrm>
              <a:off x="7000892" y="5786454"/>
              <a:ext cx="1000125" cy="400050"/>
            </a:xfrm>
            <a:prstGeom prst="rect">
              <a:avLst/>
            </a:prstGeom>
            <a:noFill/>
            <a:ln w="9525">
              <a:noFill/>
              <a:miter lim="800000"/>
              <a:headEnd/>
              <a:tailEnd/>
            </a:ln>
          </p:spPr>
          <p:txBody>
            <a:bodyPr>
              <a:spAutoFit/>
            </a:bodyPr>
            <a:lstStyle/>
            <a:p>
              <a:pPr algn="ctr"/>
              <a:r>
                <a:rPr lang="de-DE"/>
                <a:t>EdB</a:t>
              </a:r>
            </a:p>
          </p:txBody>
        </p:sp>
        <p:pic>
          <p:nvPicPr>
            <p:cNvPr id="22548" name="Grafik 24" descr="799px-Deutsche_Bundesbank_logo_svg.png"/>
            <p:cNvPicPr>
              <a:picLocks noChangeAspect="1"/>
            </p:cNvPicPr>
            <p:nvPr/>
          </p:nvPicPr>
          <p:blipFill>
            <a:blip r:embed="rId6" cstate="print">
              <a:grayscl/>
            </a:blip>
            <a:srcRect/>
            <a:stretch>
              <a:fillRect/>
            </a:stretch>
          </p:blipFill>
          <p:spPr bwMode="auto">
            <a:xfrm>
              <a:off x="1857356" y="5429264"/>
              <a:ext cx="2252662" cy="890588"/>
            </a:xfrm>
            <a:prstGeom prst="rect">
              <a:avLst/>
            </a:prstGeom>
            <a:noFill/>
            <a:ln w="9525">
              <a:noFill/>
              <a:miter lim="800000"/>
              <a:headEnd/>
              <a:tailEnd/>
            </a:ln>
          </p:spPr>
        </p:pic>
        <p:sp>
          <p:nvSpPr>
            <p:cNvPr id="22549" name="Textfeld 23"/>
            <p:cNvSpPr txBox="1">
              <a:spLocks noChangeArrowheads="1"/>
            </p:cNvSpPr>
            <p:nvPr/>
          </p:nvSpPr>
          <p:spPr bwMode="auto">
            <a:xfrm>
              <a:off x="3500430" y="4429132"/>
              <a:ext cx="3214687" cy="1016000"/>
            </a:xfrm>
            <a:prstGeom prst="rect">
              <a:avLst/>
            </a:prstGeom>
            <a:noFill/>
            <a:ln w="9525">
              <a:noFill/>
              <a:miter lim="800000"/>
              <a:headEnd/>
              <a:tailEnd/>
            </a:ln>
          </p:spPr>
          <p:txBody>
            <a:bodyPr>
              <a:spAutoFit/>
            </a:bodyPr>
            <a:lstStyle/>
            <a:p>
              <a:r>
                <a:rPr lang="de-DE"/>
                <a:t>Federal Financial Supervisory Authority</a:t>
              </a:r>
              <a:r>
                <a:rPr lang="en-GB"/>
                <a:t> (BaFin)</a:t>
              </a:r>
              <a:endParaRPr lang="de-DE"/>
            </a:p>
          </p:txBody>
        </p:sp>
        <p:sp>
          <p:nvSpPr>
            <p:cNvPr id="22550" name="Textfeld 24"/>
            <p:cNvSpPr txBox="1">
              <a:spLocks noChangeArrowheads="1"/>
            </p:cNvSpPr>
            <p:nvPr/>
          </p:nvSpPr>
          <p:spPr bwMode="auto">
            <a:xfrm rot="-5400000">
              <a:off x="175316" y="5039602"/>
              <a:ext cx="1643074" cy="707886"/>
            </a:xfrm>
            <a:prstGeom prst="rect">
              <a:avLst/>
            </a:prstGeom>
            <a:noFill/>
            <a:ln w="9525">
              <a:noFill/>
              <a:miter lim="800000"/>
              <a:headEnd/>
              <a:tailEnd/>
            </a:ln>
          </p:spPr>
          <p:txBody>
            <a:bodyPr>
              <a:spAutoFit/>
            </a:bodyPr>
            <a:lstStyle/>
            <a:p>
              <a:r>
                <a:rPr lang="de-DE"/>
                <a:t>Addressed</a:t>
              </a:r>
            </a:p>
            <a:p>
              <a:pPr>
                <a:spcBef>
                  <a:spcPct val="0"/>
                </a:spcBef>
              </a:pPr>
              <a:r>
                <a:rPr lang="de-DE"/>
                <a:t>audience</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feld 2"/>
          <p:cNvSpPr txBox="1"/>
          <p:nvPr/>
        </p:nvSpPr>
        <p:spPr>
          <a:xfrm>
            <a:off x="857224" y="1643050"/>
            <a:ext cx="5715040" cy="1015663"/>
          </a:xfrm>
          <a:prstGeom prst="rect">
            <a:avLst/>
          </a:prstGeom>
          <a:noFill/>
        </p:spPr>
        <p:txBody>
          <a:bodyPr wrap="square" rtlCol="0">
            <a:spAutoFit/>
          </a:bodyPr>
          <a:lstStyle/>
          <a:p>
            <a:r>
              <a:rPr lang="de-DE" sz="6000" b="1" dirty="0" err="1" smtClean="0"/>
              <a:t>Thank</a:t>
            </a:r>
            <a:r>
              <a:rPr lang="de-DE" sz="6000" b="1" dirty="0" smtClean="0"/>
              <a:t> </a:t>
            </a:r>
            <a:r>
              <a:rPr lang="de-DE" sz="6000" b="1" dirty="0" err="1" smtClean="0"/>
              <a:t>you</a:t>
            </a:r>
            <a:r>
              <a:rPr lang="de-DE" sz="6000" b="1" dirty="0" smtClean="0"/>
              <a:t>!</a:t>
            </a:r>
            <a:endParaRPr lang="de-DE" sz="6000" b="1" dirty="0"/>
          </a:p>
        </p:txBody>
      </p:sp>
      <p:grpSp>
        <p:nvGrpSpPr>
          <p:cNvPr id="5" name="Gruppieren 28"/>
          <p:cNvGrpSpPr/>
          <p:nvPr/>
        </p:nvGrpSpPr>
        <p:grpSpPr>
          <a:xfrm>
            <a:off x="1000100" y="3857628"/>
            <a:ext cx="2088000" cy="928694"/>
            <a:chOff x="3526604" y="2245704"/>
            <a:chExt cx="2088000" cy="928694"/>
          </a:xfrm>
        </p:grpSpPr>
        <p:sp>
          <p:nvSpPr>
            <p:cNvPr id="6" name="Rechteck 5"/>
            <p:cNvSpPr/>
            <p:nvPr/>
          </p:nvSpPr>
          <p:spPr bwMode="auto">
            <a:xfrm>
              <a:off x="3526604" y="2245704"/>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a:reflection blurRad="6350" stA="50000" endA="300" endPos="38500" dist="50800" dir="5400000" sy="-100000" algn="bl" rotWithShape="0"/>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p:txBody>
        </p:sp>
        <p:pic>
          <p:nvPicPr>
            <p:cNvPr id="7" name="Grafik 6" descr="logo-EIS.bmp"/>
            <p:cNvPicPr>
              <a:picLocks noChangeAspect="1"/>
            </p:cNvPicPr>
            <p:nvPr/>
          </p:nvPicPr>
          <p:blipFill>
            <a:blip r:embed="rId3" cstate="print"/>
            <a:srcRect l="2175" t="31254" r="1682" b="31241"/>
            <a:stretch>
              <a:fillRect/>
            </a:stretch>
          </p:blipFill>
          <p:spPr>
            <a:xfrm>
              <a:off x="3557353" y="2545062"/>
              <a:ext cx="2025870" cy="321472"/>
            </a:xfrm>
            <a:prstGeom prst="rect">
              <a:avLst/>
            </a:prstGeom>
          </p:spPr>
        </p:pic>
      </p:grpSp>
      <p:sp>
        <p:nvSpPr>
          <p:cNvPr id="8" name="Inhaltsplatzhalter 2"/>
          <p:cNvSpPr txBox="1">
            <a:spLocks/>
          </p:cNvSpPr>
          <p:nvPr/>
        </p:nvSpPr>
        <p:spPr>
          <a:xfrm>
            <a:off x="533400" y="1524000"/>
            <a:ext cx="8077200" cy="4800600"/>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endParaRPr lang="de-DE" kern="0" dirty="0" smtClean="0">
              <a:latin typeface="+mn-lt"/>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endParaRPr lang="de-DE" kern="0" dirty="0" smtClean="0">
              <a:latin typeface="+mn-lt"/>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lang="de-DE" kern="0" dirty="0" smtClean="0">
                <a:latin typeface="+mn-lt"/>
              </a:rPr>
              <a:t>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					Olaf </a:t>
            </a:r>
            <a:r>
              <a:rPr kumimoji="0" lang="de-DE" sz="2000" b="0" i="0" u="none" strike="noStrike" kern="0" cap="none" spc="0" normalizeH="0" baseline="0" noProof="0" dirty="0" err="1" smtClean="0">
                <a:ln>
                  <a:noFill/>
                </a:ln>
                <a:solidFill>
                  <a:schemeClr val="tx1"/>
                </a:solidFill>
                <a:effectLst/>
                <a:uLnTx/>
                <a:uFillTx/>
                <a:latin typeface="+mn-lt"/>
                <a:ea typeface="+mn-ea"/>
                <a:cs typeface="+mn-cs"/>
              </a:rPr>
              <a:t>Hartenfels</a:t>
            </a:r>
            <a:r>
              <a:rPr kumimoji="0" lang="de-DE" sz="2000" b="0" i="0" u="none" strike="noStrike" kern="0" cap="none" spc="0" normalizeH="0" baseline="0" noProof="0" dirty="0" smtClean="0">
                <a:ln>
                  <a:noFill/>
                </a:ln>
                <a:solidFill>
                  <a:schemeClr val="tx1"/>
                </a:solidFill>
                <a:effectLst/>
                <a:uLnTx/>
                <a:uFillTx/>
                <a:latin typeface="+mn-lt"/>
                <a:ea typeface="+mn-ea"/>
                <a:cs typeface="+mn-cs"/>
              </a:rPr>
              <a:t/>
            </a:r>
            <a:br>
              <a:rPr kumimoji="0" lang="de-DE" sz="2000" b="0" i="0" u="none" strike="noStrike" kern="0" cap="none" spc="0" normalizeH="0" baseline="0" noProof="0" dirty="0" smtClean="0">
                <a:ln>
                  <a:noFill/>
                </a:ln>
                <a:solidFill>
                  <a:schemeClr val="tx1"/>
                </a:solidFill>
                <a:effectLst/>
                <a:uLnTx/>
                <a:uFillTx/>
                <a:latin typeface="+mn-lt"/>
                <a:ea typeface="+mn-ea"/>
                <a:cs typeface="+mn-cs"/>
              </a:rPr>
            </a:br>
            <a:r>
              <a:rPr kumimoji="0" lang="de-DE" sz="2000" b="0" i="0" u="none" strike="noStrike" kern="0" cap="none" spc="0" normalizeH="0" baseline="0" noProof="0" dirty="0" smtClean="0">
                <a:ln>
                  <a:noFill/>
                </a:ln>
                <a:solidFill>
                  <a:schemeClr val="tx1"/>
                </a:solidFill>
                <a:effectLst/>
                <a:uLnTx/>
                <a:uFillTx/>
                <a:latin typeface="+mn-lt"/>
                <a:ea typeface="+mn-ea"/>
                <a:cs typeface="+mn-cs"/>
              </a:rPr>
              <a:t>				Fon: +49-221-91 26 97-412</a:t>
            </a:r>
            <a:br>
              <a:rPr kumimoji="0" lang="de-DE" sz="2000" b="0" i="0" u="none" strike="noStrike" kern="0" cap="none" spc="0" normalizeH="0" baseline="0" noProof="0" dirty="0" smtClean="0">
                <a:ln>
                  <a:noFill/>
                </a:ln>
                <a:solidFill>
                  <a:schemeClr val="tx1"/>
                </a:solidFill>
                <a:effectLst/>
                <a:uLnTx/>
                <a:uFillTx/>
                <a:latin typeface="+mn-lt"/>
                <a:ea typeface="+mn-ea"/>
                <a:cs typeface="+mn-cs"/>
              </a:rPr>
            </a:br>
            <a:r>
              <a:rPr kumimoji="0" lang="de-DE" sz="2000" b="0" i="0" u="none" strike="noStrike" kern="0" cap="none" spc="0" normalizeH="0" baseline="0" noProof="0" dirty="0" smtClean="0">
                <a:ln>
                  <a:noFill/>
                </a:ln>
                <a:solidFill>
                  <a:schemeClr val="tx1"/>
                </a:solidFill>
                <a:effectLst/>
                <a:uLnTx/>
                <a:uFillTx/>
                <a:latin typeface="+mn-lt"/>
                <a:ea typeface="+mn-ea"/>
                <a:cs typeface="+mn-cs"/>
              </a:rPr>
              <a:t>				Fax: +49-221-91 26 97-470</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					</a:t>
            </a:r>
            <a:r>
              <a:rPr kumimoji="0" lang="de-DE" sz="2000" b="0" i="0" u="none" strike="noStrike" kern="0" cap="none" spc="0" normalizeH="0" baseline="0" noProof="0" dirty="0" smtClean="0">
                <a:ln>
                  <a:noFill/>
                </a:ln>
                <a:solidFill>
                  <a:schemeClr val="tx1"/>
                </a:solidFill>
                <a:effectLst/>
                <a:uLnTx/>
                <a:uFillTx/>
                <a:latin typeface="+mn-lt"/>
                <a:ea typeface="+mn-ea"/>
                <a:cs typeface="+mn-cs"/>
                <a:hlinkClick r:id="rId4"/>
              </a:rPr>
              <a:t>o.hartenfels@eis-treuhand.de</a:t>
            </a: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					</a:t>
            </a:r>
            <a:endParaRPr kumimoji="0" lang="de-DE" sz="2000" b="0" i="0" u="none" strike="noStrike" kern="0" cap="none" spc="0" normalizeH="0" baseline="0" noProof="0" dirty="0" smtClean="0">
              <a:ln>
                <a:noFill/>
              </a:ln>
              <a:solidFill>
                <a:schemeClr val="tx1"/>
              </a:solidFill>
              <a:effectLst/>
              <a:uLnTx/>
              <a:uFillTx/>
              <a:latin typeface="+mn-lt"/>
              <a:ea typeface="+mn-ea"/>
              <a:cs typeface="+mn-cs"/>
              <a:hlinkClick r:id="rId4"/>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					</a:t>
            </a:r>
            <a:br>
              <a:rPr kumimoji="0" lang="de-DE" sz="2000" b="0" i="0" u="none" strike="noStrike" kern="0" cap="none" spc="0" normalizeH="0" baseline="0" noProof="0" dirty="0" smtClean="0">
                <a:ln>
                  <a:noFill/>
                </a:ln>
                <a:solidFill>
                  <a:schemeClr val="tx1"/>
                </a:solidFill>
                <a:effectLst/>
                <a:uLnTx/>
                <a:uFillTx/>
                <a:latin typeface="+mn-lt"/>
                <a:ea typeface="+mn-ea"/>
                <a:cs typeface="+mn-cs"/>
              </a:rPr>
            </a:b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
            </a:r>
            <a:br>
              <a:rPr kumimoji="0" lang="de-DE" sz="2000" b="0" i="0" u="none" strike="noStrike" kern="0" cap="none" spc="0" normalizeH="0" baseline="0" noProof="0" dirty="0" smtClean="0">
                <a:ln>
                  <a:noFill/>
                </a:ln>
                <a:solidFill>
                  <a:schemeClr val="tx1"/>
                </a:solidFill>
                <a:effectLst/>
                <a:uLnTx/>
                <a:uFillTx/>
                <a:latin typeface="+mn-lt"/>
                <a:ea typeface="+mn-ea"/>
                <a:cs typeface="+mn-cs"/>
              </a:rPr>
            </a:b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de-DE"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33400" y="0"/>
            <a:ext cx="5937250" cy="808038"/>
          </a:xfrm>
        </p:spPr>
        <p:txBody>
          <a:bodyPr/>
          <a:lstStyle/>
          <a:p>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Basics</a:t>
            </a:r>
            <a:br>
              <a:rPr lang="de-DE" dirty="0" smtClean="0"/>
            </a:br>
            <a:r>
              <a:rPr lang="de-DE" dirty="0" smtClean="0"/>
              <a:t>Task </a:t>
            </a:r>
            <a:r>
              <a:rPr lang="de-DE" dirty="0" err="1" smtClean="0"/>
              <a:t>and</a:t>
            </a:r>
            <a:r>
              <a:rPr lang="de-DE" dirty="0" smtClean="0"/>
              <a:t> </a:t>
            </a:r>
            <a:r>
              <a:rPr lang="de-DE" dirty="0" err="1" smtClean="0"/>
              <a:t>services</a:t>
            </a:r>
            <a:r>
              <a:rPr lang="de-DE" dirty="0" smtClean="0"/>
              <a:t> </a:t>
            </a:r>
            <a:r>
              <a:rPr lang="de-DE" dirty="0" err="1" smtClean="0"/>
              <a:t>of</a:t>
            </a:r>
            <a:r>
              <a:rPr lang="de-DE" dirty="0" smtClean="0"/>
              <a:t> </a:t>
            </a:r>
            <a:r>
              <a:rPr lang="de-DE" dirty="0" err="1" smtClean="0"/>
              <a:t>the</a:t>
            </a:r>
            <a:r>
              <a:rPr lang="de-DE" dirty="0" smtClean="0"/>
              <a:t> Auditing </a:t>
            </a:r>
            <a:r>
              <a:rPr lang="de-DE" dirty="0" err="1" smtClean="0"/>
              <a:t>Association</a:t>
            </a:r>
            <a:r>
              <a:rPr lang="de-DE" dirty="0" smtClean="0"/>
              <a:t/>
            </a:r>
            <a:br>
              <a:rPr lang="de-DE" dirty="0" smtClean="0"/>
            </a:br>
            <a:endParaRPr lang="de-DE" dirty="0"/>
          </a:p>
        </p:txBody>
      </p:sp>
      <p:grpSp>
        <p:nvGrpSpPr>
          <p:cNvPr id="2" name="Gruppieren 11"/>
          <p:cNvGrpSpPr/>
          <p:nvPr/>
        </p:nvGrpSpPr>
        <p:grpSpPr>
          <a:xfrm>
            <a:off x="345466" y="1557757"/>
            <a:ext cx="2286016" cy="1000132"/>
            <a:chOff x="500034" y="1481129"/>
            <a:chExt cx="2923199" cy="1300172"/>
          </a:xfrm>
        </p:grpSpPr>
        <p:sp>
          <p:nvSpPr>
            <p:cNvPr id="9" name="Rechteck 8"/>
            <p:cNvSpPr>
              <a:spLocks noChangeAspect="1"/>
            </p:cNvSpPr>
            <p:nvPr/>
          </p:nvSpPr>
          <p:spPr bwMode="auto">
            <a:xfrm>
              <a:off x="500034" y="1481129"/>
              <a:ext cx="2923199" cy="1300172"/>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0" name="Grafik 9" descr="logo-PV.bmp"/>
            <p:cNvPicPr>
              <a:picLocks noChangeAspect="1"/>
            </p:cNvPicPr>
            <p:nvPr/>
          </p:nvPicPr>
          <p:blipFill>
            <a:blip r:embed="rId3" cstate="print"/>
            <a:srcRect t="18752" b="24990"/>
            <a:stretch>
              <a:fillRect/>
            </a:stretch>
          </p:blipFill>
          <p:spPr>
            <a:xfrm>
              <a:off x="547660" y="1776400"/>
              <a:ext cx="2809524" cy="642942"/>
            </a:xfrm>
            <a:prstGeom prst="rect">
              <a:avLst/>
            </a:prstGeom>
          </p:spPr>
        </p:pic>
      </p:grpSp>
      <p:sp>
        <p:nvSpPr>
          <p:cNvPr id="14" name="Textfeld 13"/>
          <p:cNvSpPr txBox="1"/>
          <p:nvPr/>
        </p:nvSpPr>
        <p:spPr>
          <a:xfrm>
            <a:off x="2714612" y="1638532"/>
            <a:ext cx="6665607" cy="861774"/>
          </a:xfrm>
          <a:prstGeom prst="rect">
            <a:avLst/>
          </a:prstGeom>
          <a:noFill/>
        </p:spPr>
        <p:txBody>
          <a:bodyPr wrap="none" rtlCol="0">
            <a:spAutoFit/>
          </a:bodyPr>
          <a:lstStyle/>
          <a:p>
            <a:r>
              <a:rPr lang="de-DE" dirty="0" smtClean="0"/>
              <a:t>Auditing Institution </a:t>
            </a:r>
            <a:r>
              <a:rPr lang="de-DE" dirty="0" err="1" smtClean="0"/>
              <a:t>for</a:t>
            </a:r>
            <a:r>
              <a:rPr lang="de-DE" dirty="0" smtClean="0"/>
              <a:t>  </a:t>
            </a:r>
            <a:r>
              <a:rPr lang="de-DE" b="1" dirty="0" err="1" smtClean="0"/>
              <a:t>Deposit</a:t>
            </a:r>
            <a:r>
              <a:rPr lang="de-DE" b="1" dirty="0" smtClean="0"/>
              <a:t> </a:t>
            </a:r>
            <a:r>
              <a:rPr lang="de-DE" b="1" dirty="0" err="1" smtClean="0"/>
              <a:t>Protection</a:t>
            </a:r>
            <a:r>
              <a:rPr lang="de-DE" b="1" dirty="0" smtClean="0"/>
              <a:t> Fund </a:t>
            </a:r>
            <a:r>
              <a:rPr lang="de-DE" dirty="0" smtClean="0"/>
              <a:t>(ESF)</a:t>
            </a:r>
          </a:p>
          <a:p>
            <a:r>
              <a:rPr lang="de-DE" dirty="0" err="1" smtClean="0"/>
              <a:t>and</a:t>
            </a:r>
            <a:r>
              <a:rPr lang="de-DE" dirty="0" smtClean="0"/>
              <a:t> </a:t>
            </a:r>
            <a:r>
              <a:rPr lang="de-DE" b="1" dirty="0" err="1" smtClean="0"/>
              <a:t>Compensation</a:t>
            </a:r>
            <a:r>
              <a:rPr lang="de-DE" b="1" dirty="0" smtClean="0"/>
              <a:t> </a:t>
            </a:r>
            <a:r>
              <a:rPr lang="de-DE" b="1" dirty="0" err="1" smtClean="0"/>
              <a:t>Scheme</a:t>
            </a:r>
            <a:r>
              <a:rPr lang="de-DE" b="1" dirty="0" smtClean="0"/>
              <a:t> </a:t>
            </a:r>
            <a:r>
              <a:rPr lang="de-DE" b="1" dirty="0" err="1" smtClean="0"/>
              <a:t>of</a:t>
            </a:r>
            <a:r>
              <a:rPr lang="de-DE" b="1" dirty="0" smtClean="0"/>
              <a:t> German Banks </a:t>
            </a:r>
            <a:r>
              <a:rPr lang="de-DE" dirty="0" smtClean="0"/>
              <a:t>(</a:t>
            </a:r>
            <a:r>
              <a:rPr lang="de-DE" dirty="0" err="1" smtClean="0"/>
              <a:t>EdB</a:t>
            </a:r>
            <a:r>
              <a:rPr lang="de-DE" dirty="0" smtClean="0"/>
              <a:t>)</a:t>
            </a:r>
          </a:p>
        </p:txBody>
      </p:sp>
      <p:sp>
        <p:nvSpPr>
          <p:cNvPr id="15" name="Textfeld 14"/>
          <p:cNvSpPr txBox="1"/>
          <p:nvPr/>
        </p:nvSpPr>
        <p:spPr>
          <a:xfrm>
            <a:off x="1251084" y="3468247"/>
            <a:ext cx="7284623" cy="2800767"/>
          </a:xfrm>
          <a:prstGeom prst="rect">
            <a:avLst/>
          </a:prstGeom>
          <a:noFill/>
        </p:spPr>
        <p:txBody>
          <a:bodyPr wrap="none" rtlCol="0">
            <a:spAutoFit/>
          </a:bodyPr>
          <a:lstStyle/>
          <a:p>
            <a:pPr>
              <a:buFont typeface="Arial" pitchFamily="34" charset="0"/>
              <a:buChar char="•"/>
            </a:pPr>
            <a:r>
              <a:rPr lang="de-DE" dirty="0" smtClean="0"/>
              <a:t> 175 </a:t>
            </a:r>
            <a:r>
              <a:rPr lang="de-DE" dirty="0" err="1" smtClean="0"/>
              <a:t>member</a:t>
            </a:r>
            <a:r>
              <a:rPr lang="de-DE" dirty="0" smtClean="0"/>
              <a:t> </a:t>
            </a:r>
            <a:r>
              <a:rPr lang="de-DE" dirty="0" err="1" smtClean="0"/>
              <a:t>banks</a:t>
            </a:r>
            <a:endParaRPr lang="de-DE" dirty="0" smtClean="0"/>
          </a:p>
          <a:p>
            <a:pPr>
              <a:buFont typeface="Arial" pitchFamily="34" charset="0"/>
              <a:buChar char="•"/>
            </a:pPr>
            <a:r>
              <a:rPr lang="de-DE" dirty="0" smtClean="0"/>
              <a:t> </a:t>
            </a:r>
            <a:r>
              <a:rPr lang="de-DE" dirty="0" err="1" smtClean="0"/>
              <a:t>Deposit</a:t>
            </a:r>
            <a:r>
              <a:rPr lang="de-DE" dirty="0" smtClean="0"/>
              <a:t> </a:t>
            </a:r>
            <a:r>
              <a:rPr lang="de-DE" dirty="0" err="1" smtClean="0"/>
              <a:t>protection</a:t>
            </a:r>
            <a:r>
              <a:rPr lang="de-DE" dirty="0" smtClean="0"/>
              <a:t> </a:t>
            </a:r>
            <a:r>
              <a:rPr lang="de-DE" dirty="0" err="1" smtClean="0"/>
              <a:t>audits</a:t>
            </a:r>
            <a:endParaRPr lang="de-DE" dirty="0" smtClean="0"/>
          </a:p>
          <a:p>
            <a:pPr>
              <a:buFont typeface="Arial" pitchFamily="34" charset="0"/>
              <a:buChar char="•"/>
            </a:pPr>
            <a:r>
              <a:rPr lang="de-DE" dirty="0" smtClean="0"/>
              <a:t> Admission </a:t>
            </a:r>
            <a:r>
              <a:rPr lang="de-DE" dirty="0" err="1" smtClean="0"/>
              <a:t>and</a:t>
            </a:r>
            <a:r>
              <a:rPr lang="de-DE" dirty="0" smtClean="0"/>
              <a:t> </a:t>
            </a:r>
            <a:r>
              <a:rPr lang="de-DE" dirty="0" err="1" smtClean="0"/>
              <a:t>ownership</a:t>
            </a:r>
            <a:r>
              <a:rPr lang="de-DE" dirty="0" smtClean="0"/>
              <a:t> </a:t>
            </a:r>
            <a:r>
              <a:rPr lang="de-DE" dirty="0" err="1" smtClean="0"/>
              <a:t>control</a:t>
            </a:r>
            <a:r>
              <a:rPr lang="de-DE" dirty="0" smtClean="0"/>
              <a:t> </a:t>
            </a:r>
          </a:p>
          <a:p>
            <a:pPr>
              <a:buFont typeface="Arial" pitchFamily="34" charset="0"/>
              <a:buChar char="•"/>
            </a:pPr>
            <a:r>
              <a:rPr lang="de-DE" dirty="0" smtClean="0"/>
              <a:t> Other </a:t>
            </a:r>
            <a:r>
              <a:rPr lang="de-DE" dirty="0" err="1" smtClean="0"/>
              <a:t>risk</a:t>
            </a:r>
            <a:r>
              <a:rPr lang="de-DE" dirty="0" smtClean="0"/>
              <a:t> </a:t>
            </a:r>
            <a:r>
              <a:rPr lang="de-DE" dirty="0" err="1" smtClean="0"/>
              <a:t>management</a:t>
            </a:r>
            <a:r>
              <a:rPr lang="de-DE" dirty="0" smtClean="0"/>
              <a:t> </a:t>
            </a:r>
            <a:r>
              <a:rPr lang="de-DE" dirty="0" err="1" smtClean="0"/>
              <a:t>activities</a:t>
            </a:r>
            <a:r>
              <a:rPr lang="de-DE" dirty="0" smtClean="0"/>
              <a:t> </a:t>
            </a:r>
            <a:r>
              <a:rPr lang="de-DE" dirty="0" err="1" smtClean="0"/>
              <a:t>for</a:t>
            </a:r>
            <a:r>
              <a:rPr lang="de-DE" dirty="0" smtClean="0"/>
              <a:t> </a:t>
            </a:r>
            <a:r>
              <a:rPr lang="de-DE" dirty="0" err="1" smtClean="0"/>
              <a:t>deposit</a:t>
            </a:r>
            <a:r>
              <a:rPr lang="de-DE" dirty="0" smtClean="0"/>
              <a:t> </a:t>
            </a:r>
            <a:r>
              <a:rPr lang="de-DE" dirty="0" err="1" smtClean="0"/>
              <a:t>insurance</a:t>
            </a:r>
            <a:endParaRPr lang="de-DE" dirty="0" smtClean="0"/>
          </a:p>
          <a:p>
            <a:pPr>
              <a:buFont typeface="Arial" pitchFamily="34" charset="0"/>
              <a:buChar char="•"/>
            </a:pPr>
            <a:r>
              <a:rPr lang="de-DE" dirty="0" smtClean="0"/>
              <a:t> In </a:t>
            </a:r>
            <a:r>
              <a:rPr lang="de-DE" dirty="0" err="1" smtClean="0"/>
              <a:t>addition</a:t>
            </a:r>
            <a:r>
              <a:rPr lang="de-DE" dirty="0" smtClean="0"/>
              <a:t>: Audits 50 </a:t>
            </a:r>
            <a:r>
              <a:rPr lang="de-DE" dirty="0" err="1" smtClean="0"/>
              <a:t>banks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belongs</a:t>
            </a:r>
            <a:r>
              <a:rPr lang="de-DE" dirty="0" smtClean="0"/>
              <a:t> </a:t>
            </a:r>
            <a:r>
              <a:rPr lang="de-DE" dirty="0" err="1" smtClean="0"/>
              <a:t>to</a:t>
            </a:r>
            <a:r>
              <a:rPr lang="de-DE" dirty="0" smtClean="0"/>
              <a:t> </a:t>
            </a:r>
            <a:r>
              <a:rPr lang="de-DE" dirty="0" err="1" smtClean="0"/>
              <a:t>the</a:t>
            </a:r>
            <a:r>
              <a:rPr lang="de-DE" dirty="0" smtClean="0"/>
              <a:t> </a:t>
            </a:r>
            <a:r>
              <a:rPr lang="de-DE" dirty="0" err="1" smtClean="0"/>
              <a:t>EdB</a:t>
            </a:r>
            <a:r>
              <a:rPr lang="de-DE" dirty="0" smtClean="0"/>
              <a:t> </a:t>
            </a:r>
          </a:p>
          <a:p>
            <a:r>
              <a:rPr lang="de-DE" sz="1200" dirty="0" smtClean="0"/>
              <a:t>						</a:t>
            </a:r>
          </a:p>
          <a:p>
            <a:r>
              <a:rPr lang="de-DE" sz="1200" i="1" dirty="0" smtClean="0"/>
              <a:t>						www.pv-banken.de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050"/>
          <p:cNvSpPr>
            <a:spLocks noGrp="1" noChangeArrowheads="1"/>
          </p:cNvSpPr>
          <p:nvPr>
            <p:ph type="title"/>
          </p:nvPr>
        </p:nvSpPr>
        <p:spPr>
          <a:xfrm>
            <a:off x="533400" y="0"/>
            <a:ext cx="5943600" cy="808038"/>
          </a:xfrm>
        </p:spPr>
        <p:txBody>
          <a:bodyPr/>
          <a:lstStyle/>
          <a:p>
            <a:r>
              <a:rPr lang="de-DE" dirty="0" smtClean="0"/>
              <a:t>Basics</a:t>
            </a:r>
            <a:endParaRPr lang="de-DE" dirty="0"/>
          </a:p>
        </p:txBody>
      </p:sp>
      <p:grpSp>
        <p:nvGrpSpPr>
          <p:cNvPr id="2" name="Gruppieren 27"/>
          <p:cNvGrpSpPr/>
          <p:nvPr/>
        </p:nvGrpSpPr>
        <p:grpSpPr>
          <a:xfrm>
            <a:off x="133319" y="1214422"/>
            <a:ext cx="8858312" cy="5072098"/>
            <a:chOff x="133319" y="1214422"/>
            <a:chExt cx="8858312" cy="5072098"/>
          </a:xfrm>
        </p:grpSpPr>
        <p:sp>
          <p:nvSpPr>
            <p:cNvPr id="35" name="Rechteck 34"/>
            <p:cNvSpPr/>
            <p:nvPr/>
          </p:nvSpPr>
          <p:spPr bwMode="auto">
            <a:xfrm>
              <a:off x="133319" y="1214422"/>
              <a:ext cx="8858312" cy="5072098"/>
            </a:xfrm>
            <a:prstGeom prst="rect">
              <a:avLst/>
            </a:prstGeom>
            <a:solidFill>
              <a:srgbClr val="CCCCCC">
                <a:alpha val="80000"/>
              </a:srgbClr>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grpSp>
          <p:nvGrpSpPr>
            <p:cNvPr id="3" name="Gruppieren 27"/>
            <p:cNvGrpSpPr/>
            <p:nvPr/>
          </p:nvGrpSpPr>
          <p:grpSpPr>
            <a:xfrm>
              <a:off x="6798856" y="4429132"/>
              <a:ext cx="2088000" cy="928694"/>
              <a:chOff x="640900" y="2238367"/>
              <a:chExt cx="2088000" cy="928694"/>
            </a:xfrm>
          </p:grpSpPr>
          <p:sp>
            <p:nvSpPr>
              <p:cNvPr id="25" name="Rechteck 24"/>
              <p:cNvSpPr/>
              <p:nvPr/>
            </p:nvSpPr>
            <p:spPr bwMode="auto">
              <a:xfrm>
                <a:off x="640900" y="2238367"/>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a:reflection blurRad="6350" stA="50000" endA="300" endPos="38500" dist="50800" dir="5400000" sy="-100000" algn="bl" rotWithShape="0"/>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8" name="Grafik 17" descr="logo-WPG.bmp"/>
              <p:cNvPicPr>
                <a:picLocks noChangeAspect="1"/>
              </p:cNvPicPr>
              <p:nvPr/>
            </p:nvPicPr>
            <p:blipFill>
              <a:blip r:embed="rId3" cstate="print"/>
              <a:srcRect t="18752" r="1682" b="24990"/>
              <a:stretch>
                <a:fillRect/>
              </a:stretch>
            </p:blipFill>
            <p:spPr>
              <a:xfrm>
                <a:off x="655324" y="2461972"/>
                <a:ext cx="2071702" cy="482211"/>
              </a:xfrm>
              <a:prstGeom prst="rect">
                <a:avLst/>
              </a:prstGeom>
            </p:spPr>
          </p:pic>
        </p:grpSp>
        <p:grpSp>
          <p:nvGrpSpPr>
            <p:cNvPr id="4" name="Gruppieren 28"/>
            <p:cNvGrpSpPr/>
            <p:nvPr/>
          </p:nvGrpSpPr>
          <p:grpSpPr>
            <a:xfrm>
              <a:off x="242857" y="4424370"/>
              <a:ext cx="2088000" cy="928694"/>
              <a:chOff x="3526604" y="2245704"/>
              <a:chExt cx="2088000" cy="928694"/>
            </a:xfrm>
          </p:grpSpPr>
          <p:sp>
            <p:nvSpPr>
              <p:cNvPr id="26" name="Rechteck 25"/>
              <p:cNvSpPr/>
              <p:nvPr/>
            </p:nvSpPr>
            <p:spPr bwMode="auto">
              <a:xfrm>
                <a:off x="3526604" y="2245704"/>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a:reflection blurRad="6350" stA="50000" endA="300" endPos="38500" dist="50800" dir="5400000" sy="-100000" algn="bl" rotWithShape="0"/>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9" name="Grafik 18" descr="logo-EIS.bmp"/>
              <p:cNvPicPr>
                <a:picLocks noChangeAspect="1"/>
              </p:cNvPicPr>
              <p:nvPr/>
            </p:nvPicPr>
            <p:blipFill>
              <a:blip r:embed="rId4" cstate="print"/>
              <a:srcRect l="2175" t="31254" r="1682" b="31241"/>
              <a:stretch>
                <a:fillRect/>
              </a:stretch>
            </p:blipFill>
            <p:spPr>
              <a:xfrm>
                <a:off x="3557353" y="2545062"/>
                <a:ext cx="2025870" cy="321472"/>
              </a:xfrm>
              <a:prstGeom prst="rect">
                <a:avLst/>
              </a:prstGeom>
            </p:spPr>
          </p:pic>
        </p:grpSp>
        <p:grpSp>
          <p:nvGrpSpPr>
            <p:cNvPr id="5" name="Gruppieren 32"/>
            <p:cNvGrpSpPr/>
            <p:nvPr/>
          </p:nvGrpSpPr>
          <p:grpSpPr>
            <a:xfrm>
              <a:off x="2424098" y="4424370"/>
              <a:ext cx="2088000" cy="928694"/>
              <a:chOff x="2424098" y="3495676"/>
              <a:chExt cx="2088000" cy="928694"/>
            </a:xfrm>
          </p:grpSpPr>
          <p:sp>
            <p:nvSpPr>
              <p:cNvPr id="24" name="Rechteck 23"/>
              <p:cNvSpPr/>
              <p:nvPr/>
            </p:nvSpPr>
            <p:spPr bwMode="auto">
              <a:xfrm>
                <a:off x="2424098" y="3495676"/>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a:reflection blurRad="6350" stA="50000" endA="300" endPos="38500" dist="50800" dir="5400000" sy="-100000" algn="bl" rotWithShape="0"/>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0" name="Grafik 19" descr="logo-GBB.bmp"/>
              <p:cNvPicPr>
                <a:picLocks noChangeAspect="1"/>
              </p:cNvPicPr>
              <p:nvPr/>
            </p:nvPicPr>
            <p:blipFill>
              <a:blip r:embed="rId5" cstate="print"/>
              <a:srcRect l="2543" t="25003" b="37492"/>
              <a:stretch>
                <a:fillRect/>
              </a:stretch>
            </p:blipFill>
            <p:spPr>
              <a:xfrm>
                <a:off x="2445158" y="3810003"/>
                <a:ext cx="2053559" cy="321472"/>
              </a:xfrm>
              <a:prstGeom prst="rect">
                <a:avLst/>
              </a:prstGeom>
            </p:spPr>
          </p:pic>
        </p:grpSp>
        <p:grpSp>
          <p:nvGrpSpPr>
            <p:cNvPr id="6" name="Gruppieren 30"/>
            <p:cNvGrpSpPr/>
            <p:nvPr/>
          </p:nvGrpSpPr>
          <p:grpSpPr>
            <a:xfrm>
              <a:off x="4608090" y="4424369"/>
              <a:ext cx="2088000" cy="928694"/>
              <a:chOff x="1361580" y="3681414"/>
              <a:chExt cx="2088000" cy="928694"/>
            </a:xfrm>
          </p:grpSpPr>
          <p:sp>
            <p:nvSpPr>
              <p:cNvPr id="23" name="Rechteck 22"/>
              <p:cNvSpPr/>
              <p:nvPr/>
            </p:nvSpPr>
            <p:spPr bwMode="auto">
              <a:xfrm>
                <a:off x="1361580" y="3681414"/>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a:reflection blurRad="6350" stA="50000" endA="300" endPos="38500" dist="50800" dir="5400000" sy="-100000" algn="bl" rotWithShape="0"/>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1" name="Grafik 20" descr="logo-GDB.bmp"/>
              <p:cNvPicPr>
                <a:picLocks noChangeAspect="1"/>
              </p:cNvPicPr>
              <p:nvPr/>
            </p:nvPicPr>
            <p:blipFill>
              <a:blip r:embed="rId6" cstate="print"/>
              <a:srcRect l="5085" t="31254" r="834" b="31241"/>
              <a:stretch>
                <a:fillRect/>
              </a:stretch>
            </p:blipFill>
            <p:spPr>
              <a:xfrm>
                <a:off x="1409678" y="3986216"/>
                <a:ext cx="1982421" cy="321472"/>
              </a:xfrm>
              <a:prstGeom prst="rect">
                <a:avLst/>
              </a:prstGeom>
            </p:spPr>
          </p:pic>
        </p:grpSp>
        <p:grpSp>
          <p:nvGrpSpPr>
            <p:cNvPr id="7" name="Gruppieren 29"/>
            <p:cNvGrpSpPr/>
            <p:nvPr/>
          </p:nvGrpSpPr>
          <p:grpSpPr>
            <a:xfrm>
              <a:off x="3071802" y="1771638"/>
              <a:ext cx="2923199" cy="1300172"/>
              <a:chOff x="5272092" y="1338247"/>
              <a:chExt cx="2923199" cy="1300172"/>
            </a:xfrm>
          </p:grpSpPr>
          <p:sp>
            <p:nvSpPr>
              <p:cNvPr id="27" name="Rechteck 26"/>
              <p:cNvSpPr>
                <a:spLocks noChangeAspect="1"/>
              </p:cNvSpPr>
              <p:nvPr/>
            </p:nvSpPr>
            <p:spPr bwMode="auto">
              <a:xfrm>
                <a:off x="5272092" y="1338247"/>
                <a:ext cx="2923199" cy="1300172"/>
              </a:xfrm>
              <a:prstGeom prst="rect">
                <a:avLst/>
              </a:prstGeom>
              <a:solidFill>
                <a:schemeClr val="bg2"/>
              </a:solidFill>
              <a:ln w="9525" cap="flat" cmpd="sng" algn="ctr">
                <a:solidFill>
                  <a:schemeClr val="tx2"/>
                </a:solidFill>
                <a:prstDash val="solid"/>
                <a:round/>
                <a:headEnd type="none" w="med" len="med"/>
                <a:tailEnd type="none" w="med" len="med"/>
              </a:ln>
              <a:effectLst>
                <a:reflection blurRad="6350" stA="50000" endA="300" endPos="38500" dist="50800" dir="5400000" sy="-100000" algn="bl" rotWithShape="0"/>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2" name="Grafik 21" descr="logo-PV.bmp"/>
              <p:cNvPicPr>
                <a:picLocks noChangeAspect="1"/>
              </p:cNvPicPr>
              <p:nvPr/>
            </p:nvPicPr>
            <p:blipFill>
              <a:blip r:embed="rId7" cstate="print"/>
              <a:srcRect t="18752" b="24990"/>
              <a:stretch>
                <a:fillRect/>
              </a:stretch>
            </p:blipFill>
            <p:spPr>
              <a:xfrm>
                <a:off x="5319718" y="1662100"/>
                <a:ext cx="2809524" cy="642942"/>
              </a:xfrm>
              <a:prstGeom prst="rect">
                <a:avLst/>
              </a:prstGeom>
            </p:spPr>
          </p:pic>
        </p:grpSp>
        <p:sp>
          <p:nvSpPr>
            <p:cNvPr id="67" name="Textfeld 66"/>
            <p:cNvSpPr txBox="1"/>
            <p:nvPr/>
          </p:nvSpPr>
          <p:spPr>
            <a:xfrm>
              <a:off x="928663" y="3857628"/>
              <a:ext cx="7072361" cy="369332"/>
            </a:xfrm>
            <a:prstGeom prst="rect">
              <a:avLst/>
            </a:prstGeom>
            <a:noFill/>
          </p:spPr>
          <p:txBody>
            <a:bodyPr wrap="square" rtlCol="0">
              <a:spAutoFit/>
            </a:bodyPr>
            <a:lstStyle/>
            <a:p>
              <a:pPr algn="ctr"/>
              <a:r>
                <a:rPr lang="de-DE" sz="1800" dirty="0" err="1" smtClean="0">
                  <a:solidFill>
                    <a:srgbClr val="666666"/>
                  </a:solidFill>
                </a:rPr>
                <a:t>Affiliated</a:t>
              </a:r>
              <a:r>
                <a:rPr lang="de-DE" sz="1800" dirty="0" smtClean="0">
                  <a:solidFill>
                    <a:srgbClr val="666666"/>
                  </a:solidFill>
                </a:rPr>
                <a:t> </a:t>
              </a:r>
              <a:r>
                <a:rPr lang="de-DE" sz="1800" dirty="0" err="1" smtClean="0">
                  <a:solidFill>
                    <a:srgbClr val="666666"/>
                  </a:solidFill>
                </a:rPr>
                <a:t>companies</a:t>
              </a:r>
              <a:r>
                <a:rPr lang="de-DE" sz="1800" dirty="0" smtClean="0">
                  <a:solidFill>
                    <a:srgbClr val="666666"/>
                  </a:solidFill>
                </a:rPr>
                <a:t> </a:t>
              </a:r>
              <a:r>
                <a:rPr lang="de-DE" sz="1800" dirty="0" err="1" smtClean="0">
                  <a:solidFill>
                    <a:srgbClr val="666666"/>
                  </a:solidFill>
                </a:rPr>
                <a:t>of</a:t>
              </a:r>
              <a:r>
                <a:rPr lang="de-DE" sz="1800" dirty="0" smtClean="0">
                  <a:solidFill>
                    <a:srgbClr val="666666"/>
                  </a:solidFill>
                </a:rPr>
                <a:t> </a:t>
              </a:r>
              <a:r>
                <a:rPr lang="de-DE" sz="1800" dirty="0" err="1" smtClean="0">
                  <a:solidFill>
                    <a:srgbClr val="666666"/>
                  </a:solidFill>
                </a:rPr>
                <a:t>the</a:t>
              </a:r>
              <a:r>
                <a:rPr lang="de-DE" sz="1800" dirty="0" smtClean="0">
                  <a:solidFill>
                    <a:srgbClr val="666666"/>
                  </a:solidFill>
                </a:rPr>
                <a:t> Auditing </a:t>
              </a:r>
              <a:r>
                <a:rPr lang="de-DE" sz="1800" dirty="0" err="1" smtClean="0">
                  <a:solidFill>
                    <a:srgbClr val="666666"/>
                  </a:solidFill>
                </a:rPr>
                <a:t>Association</a:t>
              </a:r>
              <a:r>
                <a:rPr lang="de-DE" sz="1800" dirty="0" smtClean="0">
                  <a:solidFill>
                    <a:srgbClr val="666666"/>
                  </a:solidFill>
                </a:rPr>
                <a:t> </a:t>
              </a:r>
              <a:r>
                <a:rPr lang="de-DE" sz="1800" dirty="0" err="1" smtClean="0">
                  <a:solidFill>
                    <a:srgbClr val="666666"/>
                  </a:solidFill>
                </a:rPr>
                <a:t>of</a:t>
              </a:r>
              <a:r>
                <a:rPr lang="de-DE" sz="1800" dirty="0" smtClean="0">
                  <a:solidFill>
                    <a:srgbClr val="666666"/>
                  </a:solidFill>
                </a:rPr>
                <a:t> German Banks</a:t>
              </a:r>
              <a:endParaRPr lang="de-DE" sz="1800" dirty="0">
                <a:solidFill>
                  <a:srgbClr val="666666"/>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Services </a:t>
            </a:r>
            <a:r>
              <a:rPr lang="de-DE" dirty="0" err="1" smtClean="0"/>
              <a:t>of</a:t>
            </a:r>
            <a:r>
              <a:rPr lang="de-DE" dirty="0" smtClean="0"/>
              <a:t> </a:t>
            </a:r>
            <a:r>
              <a:rPr lang="de-DE" dirty="0" err="1" smtClean="0"/>
              <a:t>the</a:t>
            </a:r>
            <a:r>
              <a:rPr lang="de-DE" dirty="0" smtClean="0"/>
              <a:t> </a:t>
            </a:r>
            <a:r>
              <a:rPr lang="de-DE" dirty="0" err="1" smtClean="0"/>
              <a:t>affiliated</a:t>
            </a:r>
            <a:r>
              <a:rPr lang="de-DE" dirty="0" smtClean="0"/>
              <a:t> </a:t>
            </a:r>
            <a:r>
              <a:rPr lang="de-DE" dirty="0" err="1" smtClean="0"/>
              <a:t>companies</a:t>
            </a:r>
            <a:endParaRPr lang="de-DE" dirty="0"/>
          </a:p>
        </p:txBody>
      </p:sp>
      <p:grpSp>
        <p:nvGrpSpPr>
          <p:cNvPr id="3" name="Gruppieren 21"/>
          <p:cNvGrpSpPr/>
          <p:nvPr/>
        </p:nvGrpSpPr>
        <p:grpSpPr>
          <a:xfrm>
            <a:off x="428596" y="5214950"/>
            <a:ext cx="2088000" cy="928694"/>
            <a:chOff x="4857752" y="2000240"/>
            <a:chExt cx="2088000" cy="928694"/>
          </a:xfrm>
        </p:grpSpPr>
        <p:sp>
          <p:nvSpPr>
            <p:cNvPr id="5" name="Rechteck 4"/>
            <p:cNvSpPr/>
            <p:nvPr/>
          </p:nvSpPr>
          <p:spPr bwMode="auto">
            <a:xfrm>
              <a:off x="4857752" y="2000240"/>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6" name="Grafik 5" descr="logo-EIS.bmp"/>
            <p:cNvPicPr>
              <a:picLocks noChangeAspect="1"/>
            </p:cNvPicPr>
            <p:nvPr/>
          </p:nvPicPr>
          <p:blipFill>
            <a:blip r:embed="rId3" cstate="print"/>
            <a:srcRect l="2175" t="31254" r="1682" b="31241"/>
            <a:stretch>
              <a:fillRect/>
            </a:stretch>
          </p:blipFill>
          <p:spPr>
            <a:xfrm>
              <a:off x="4888501" y="2228160"/>
              <a:ext cx="2025870" cy="321472"/>
            </a:xfrm>
            <a:prstGeom prst="rect">
              <a:avLst/>
            </a:prstGeom>
          </p:spPr>
        </p:pic>
      </p:grpSp>
      <p:grpSp>
        <p:nvGrpSpPr>
          <p:cNvPr id="4" name="Gruppieren 22"/>
          <p:cNvGrpSpPr/>
          <p:nvPr/>
        </p:nvGrpSpPr>
        <p:grpSpPr>
          <a:xfrm>
            <a:off x="428596" y="2500306"/>
            <a:ext cx="2088000" cy="928694"/>
            <a:chOff x="2412562" y="4424370"/>
            <a:chExt cx="2088000" cy="928694"/>
          </a:xfrm>
        </p:grpSpPr>
        <p:sp>
          <p:nvSpPr>
            <p:cNvPr id="14" name="Rechteck 13"/>
            <p:cNvSpPr/>
            <p:nvPr/>
          </p:nvSpPr>
          <p:spPr bwMode="auto">
            <a:xfrm>
              <a:off x="2412562" y="4424370"/>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5" name="Grafik 14" descr="logo-GBB.bmp"/>
            <p:cNvPicPr>
              <a:picLocks noChangeAspect="1"/>
            </p:cNvPicPr>
            <p:nvPr/>
          </p:nvPicPr>
          <p:blipFill>
            <a:blip r:embed="rId4" cstate="print"/>
            <a:srcRect l="2543" t="25003" b="37492"/>
            <a:stretch>
              <a:fillRect/>
            </a:stretch>
          </p:blipFill>
          <p:spPr>
            <a:xfrm>
              <a:off x="2445158" y="4738697"/>
              <a:ext cx="2053559" cy="321472"/>
            </a:xfrm>
            <a:prstGeom prst="rect">
              <a:avLst/>
            </a:prstGeom>
          </p:spPr>
        </p:pic>
      </p:grpSp>
      <p:grpSp>
        <p:nvGrpSpPr>
          <p:cNvPr id="7" name="Gruppieren 24"/>
          <p:cNvGrpSpPr/>
          <p:nvPr/>
        </p:nvGrpSpPr>
        <p:grpSpPr>
          <a:xfrm>
            <a:off x="428400" y="3786190"/>
            <a:ext cx="2088000" cy="928694"/>
            <a:chOff x="4572000" y="4429132"/>
            <a:chExt cx="2088000" cy="928694"/>
          </a:xfrm>
        </p:grpSpPr>
        <p:sp>
          <p:nvSpPr>
            <p:cNvPr id="17" name="Rechteck 16"/>
            <p:cNvSpPr/>
            <p:nvPr/>
          </p:nvSpPr>
          <p:spPr bwMode="auto">
            <a:xfrm>
              <a:off x="4572000" y="4429132"/>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8" name="Grafik 17" descr="logo-GDB.bmp"/>
            <p:cNvPicPr>
              <a:picLocks noChangeAspect="1"/>
            </p:cNvPicPr>
            <p:nvPr/>
          </p:nvPicPr>
          <p:blipFill>
            <a:blip r:embed="rId5" cstate="print"/>
            <a:srcRect l="5085" t="31254" r="834" b="31241"/>
            <a:stretch>
              <a:fillRect/>
            </a:stretch>
          </p:blipFill>
          <p:spPr>
            <a:xfrm>
              <a:off x="4656188" y="4729171"/>
              <a:ext cx="1982421" cy="321472"/>
            </a:xfrm>
            <a:prstGeom prst="rect">
              <a:avLst/>
            </a:prstGeom>
          </p:spPr>
        </p:pic>
      </p:grpSp>
      <p:grpSp>
        <p:nvGrpSpPr>
          <p:cNvPr id="8" name="Gruppieren 23"/>
          <p:cNvGrpSpPr/>
          <p:nvPr/>
        </p:nvGrpSpPr>
        <p:grpSpPr>
          <a:xfrm>
            <a:off x="428596" y="1285860"/>
            <a:ext cx="2088000" cy="928694"/>
            <a:chOff x="6798856" y="4429132"/>
            <a:chExt cx="2088000" cy="928694"/>
          </a:xfrm>
        </p:grpSpPr>
        <p:sp>
          <p:nvSpPr>
            <p:cNvPr id="20" name="Rechteck 19"/>
            <p:cNvSpPr/>
            <p:nvPr/>
          </p:nvSpPr>
          <p:spPr bwMode="auto">
            <a:xfrm>
              <a:off x="6798856" y="4429132"/>
              <a:ext cx="2088000" cy="928694"/>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1" name="Grafik 20" descr="logo-WPG.bmp"/>
            <p:cNvPicPr>
              <a:picLocks noChangeAspect="1"/>
            </p:cNvPicPr>
            <p:nvPr/>
          </p:nvPicPr>
          <p:blipFill>
            <a:blip r:embed="rId6" cstate="print"/>
            <a:srcRect t="18752" r="1682" b="24990"/>
            <a:stretch>
              <a:fillRect/>
            </a:stretch>
          </p:blipFill>
          <p:spPr>
            <a:xfrm>
              <a:off x="6813280" y="4652737"/>
              <a:ext cx="2071702" cy="482211"/>
            </a:xfrm>
            <a:prstGeom prst="rect">
              <a:avLst/>
            </a:prstGeom>
          </p:spPr>
        </p:pic>
      </p:grpSp>
      <p:sp>
        <p:nvSpPr>
          <p:cNvPr id="26" name="Textfeld 25"/>
          <p:cNvSpPr txBox="1"/>
          <p:nvPr/>
        </p:nvSpPr>
        <p:spPr>
          <a:xfrm>
            <a:off x="3286116" y="1428736"/>
            <a:ext cx="5072400" cy="861774"/>
          </a:xfrm>
          <a:prstGeom prst="rect">
            <a:avLst/>
          </a:prstGeom>
          <a:noFill/>
        </p:spPr>
        <p:txBody>
          <a:bodyPr wrap="square" rtlCol="0">
            <a:spAutoFit/>
          </a:bodyPr>
          <a:lstStyle/>
          <a:p>
            <a:r>
              <a:rPr lang="de-DE" sz="1400" dirty="0" smtClean="0"/>
              <a:t>Conducting </a:t>
            </a:r>
            <a:r>
              <a:rPr lang="de-DE" sz="1400" dirty="0" err="1" smtClean="0"/>
              <a:t>annual</a:t>
            </a:r>
            <a:r>
              <a:rPr lang="de-DE" sz="1400" dirty="0" smtClean="0"/>
              <a:t> </a:t>
            </a:r>
            <a:r>
              <a:rPr lang="de-DE" sz="1400" dirty="0" err="1" smtClean="0"/>
              <a:t>audits</a:t>
            </a:r>
            <a:r>
              <a:rPr lang="de-DE" sz="1400" dirty="0" smtClean="0"/>
              <a:t> non-</a:t>
            </a:r>
            <a:r>
              <a:rPr lang="de-DE" sz="1400" dirty="0" err="1" smtClean="0"/>
              <a:t>bank</a:t>
            </a:r>
            <a:r>
              <a:rPr lang="de-DE" sz="1400" dirty="0" smtClean="0"/>
              <a:t>/</a:t>
            </a:r>
            <a:r>
              <a:rPr lang="de-DE" sz="1400" dirty="0" err="1" smtClean="0"/>
              <a:t>near-bank</a:t>
            </a:r>
            <a:r>
              <a:rPr lang="de-DE" sz="1400" dirty="0" smtClean="0"/>
              <a:t> </a:t>
            </a:r>
            <a:r>
              <a:rPr lang="de-DE" sz="1400" dirty="0" err="1" smtClean="0"/>
              <a:t>sector</a:t>
            </a:r>
            <a:endParaRPr lang="de-DE" sz="1400" dirty="0" smtClean="0"/>
          </a:p>
          <a:p>
            <a:r>
              <a:rPr lang="de-DE" sz="1400" dirty="0" smtClean="0"/>
              <a:t>IT </a:t>
            </a:r>
            <a:r>
              <a:rPr lang="de-DE" sz="1400" dirty="0" err="1" smtClean="0"/>
              <a:t>internal</a:t>
            </a:r>
            <a:r>
              <a:rPr lang="de-DE" sz="1400" dirty="0" smtClean="0"/>
              <a:t> </a:t>
            </a:r>
            <a:r>
              <a:rPr lang="de-DE" sz="1400" dirty="0" err="1" smtClean="0"/>
              <a:t>audit</a:t>
            </a:r>
            <a:r>
              <a:rPr lang="de-DE" sz="1400" dirty="0" smtClean="0"/>
              <a:t> </a:t>
            </a:r>
            <a:r>
              <a:rPr lang="de-DE" sz="1400" dirty="0" err="1" smtClean="0"/>
              <a:t>mandates</a:t>
            </a:r>
            <a:r>
              <a:rPr lang="de-DE" sz="1400" dirty="0" smtClean="0"/>
              <a:t> , </a:t>
            </a:r>
            <a:r>
              <a:rPr lang="de-DE" sz="1400" dirty="0" err="1" smtClean="0"/>
              <a:t>carrying</a:t>
            </a:r>
            <a:r>
              <a:rPr lang="de-DE" sz="1400" dirty="0" smtClean="0"/>
              <a:t> out </a:t>
            </a:r>
            <a:r>
              <a:rPr lang="de-DE" sz="1400" dirty="0" err="1" smtClean="0"/>
              <a:t>admission</a:t>
            </a:r>
            <a:r>
              <a:rPr lang="de-DE" sz="1400" dirty="0" smtClean="0"/>
              <a:t> </a:t>
            </a:r>
            <a:r>
              <a:rPr lang="de-DE" sz="1400" dirty="0" err="1" smtClean="0"/>
              <a:t>audits</a:t>
            </a:r>
            <a:endParaRPr lang="de-DE" sz="1400" dirty="0" smtClean="0"/>
          </a:p>
          <a:p>
            <a:pPr algn="r"/>
            <a:r>
              <a:rPr lang="de-DE" sz="1000" dirty="0" smtClean="0"/>
              <a:t>			www.wpg-revision.de</a:t>
            </a:r>
            <a:endParaRPr lang="de-DE" sz="1000" dirty="0"/>
          </a:p>
        </p:txBody>
      </p:sp>
      <p:sp>
        <p:nvSpPr>
          <p:cNvPr id="27" name="Textfeld 26"/>
          <p:cNvSpPr txBox="1"/>
          <p:nvPr/>
        </p:nvSpPr>
        <p:spPr>
          <a:xfrm>
            <a:off x="3286800" y="2474893"/>
            <a:ext cx="5072400" cy="1196481"/>
          </a:xfrm>
          <a:prstGeom prst="rect">
            <a:avLst/>
          </a:prstGeom>
          <a:noFill/>
        </p:spPr>
        <p:txBody>
          <a:bodyPr wrap="none" rtlCol="0">
            <a:spAutoFit/>
          </a:bodyPr>
          <a:lstStyle/>
          <a:p>
            <a:r>
              <a:rPr lang="de-DE" sz="1400" dirty="0" err="1" smtClean="0"/>
              <a:t>Conducts</a:t>
            </a:r>
            <a:r>
              <a:rPr lang="de-DE" sz="1400" dirty="0" smtClean="0"/>
              <a:t> </a:t>
            </a:r>
            <a:r>
              <a:rPr lang="de-DE" sz="1400" dirty="0" err="1" smtClean="0"/>
              <a:t>rating</a:t>
            </a:r>
            <a:r>
              <a:rPr lang="de-DE" sz="1400" dirty="0" smtClean="0"/>
              <a:t> </a:t>
            </a:r>
            <a:r>
              <a:rPr lang="de-DE" sz="1400" dirty="0" err="1" smtClean="0"/>
              <a:t>procedure</a:t>
            </a:r>
            <a:r>
              <a:rPr lang="de-DE" sz="1400" dirty="0" smtClean="0"/>
              <a:t> </a:t>
            </a:r>
            <a:r>
              <a:rPr lang="de-DE" sz="1400" dirty="0" err="1" smtClean="0"/>
              <a:t>for</a:t>
            </a:r>
            <a:r>
              <a:rPr lang="de-DE" sz="1400" dirty="0" smtClean="0"/>
              <a:t> all </a:t>
            </a:r>
            <a:r>
              <a:rPr lang="de-DE" sz="1400" dirty="0" err="1" smtClean="0"/>
              <a:t>member</a:t>
            </a:r>
            <a:r>
              <a:rPr lang="de-DE" sz="1400" dirty="0" smtClean="0"/>
              <a:t> </a:t>
            </a:r>
            <a:r>
              <a:rPr lang="de-DE" sz="1400" dirty="0" err="1" smtClean="0"/>
              <a:t>banks</a:t>
            </a:r>
            <a:r>
              <a:rPr lang="de-DE" sz="1400" dirty="0" smtClean="0"/>
              <a:t> </a:t>
            </a:r>
          </a:p>
          <a:p>
            <a:r>
              <a:rPr lang="de-DE" sz="1400" dirty="0" smtClean="0"/>
              <a:t>on behalf </a:t>
            </a:r>
            <a:r>
              <a:rPr lang="de-DE" sz="1400" dirty="0" err="1" smtClean="0"/>
              <a:t>of</a:t>
            </a:r>
            <a:r>
              <a:rPr lang="de-DE" sz="1400" dirty="0" smtClean="0"/>
              <a:t> </a:t>
            </a:r>
            <a:r>
              <a:rPr lang="de-DE" sz="1400" dirty="0" err="1" smtClean="0"/>
              <a:t>the</a:t>
            </a:r>
            <a:r>
              <a:rPr lang="de-DE" sz="1400" dirty="0" smtClean="0"/>
              <a:t> Auditing </a:t>
            </a:r>
            <a:r>
              <a:rPr lang="de-DE" sz="1400" dirty="0" err="1" smtClean="0"/>
              <a:t>Association</a:t>
            </a:r>
            <a:r>
              <a:rPr lang="de-DE" sz="1400" dirty="0" smtClean="0"/>
              <a:t>, </a:t>
            </a:r>
            <a:r>
              <a:rPr lang="de-DE" sz="1400" dirty="0" err="1" smtClean="0"/>
              <a:t>independent</a:t>
            </a:r>
            <a:r>
              <a:rPr lang="de-DE" sz="1400" dirty="0" smtClean="0"/>
              <a:t> </a:t>
            </a:r>
          </a:p>
          <a:p>
            <a:r>
              <a:rPr lang="de-DE" sz="1400" dirty="0" err="1" smtClean="0"/>
              <a:t>external</a:t>
            </a:r>
            <a:r>
              <a:rPr lang="de-DE" sz="1400" dirty="0" smtClean="0"/>
              <a:t> </a:t>
            </a:r>
            <a:r>
              <a:rPr lang="de-DE" sz="1400" dirty="0" err="1" smtClean="0"/>
              <a:t>rating</a:t>
            </a:r>
            <a:r>
              <a:rPr lang="de-DE" sz="1400" dirty="0" smtClean="0"/>
              <a:t> </a:t>
            </a:r>
            <a:r>
              <a:rPr lang="de-DE" sz="1400" dirty="0" err="1" smtClean="0"/>
              <a:t>company</a:t>
            </a:r>
            <a:r>
              <a:rPr lang="de-DE" sz="1400" dirty="0" smtClean="0"/>
              <a:t> , ESMA registered </a:t>
            </a:r>
            <a:r>
              <a:rPr lang="de-DE" sz="1400" dirty="0" err="1" smtClean="0"/>
              <a:t>and</a:t>
            </a:r>
            <a:r>
              <a:rPr lang="de-DE" sz="1400" dirty="0" smtClean="0"/>
              <a:t> </a:t>
            </a:r>
            <a:r>
              <a:rPr lang="de-DE" sz="1400" dirty="0" err="1" smtClean="0"/>
              <a:t>certified</a:t>
            </a:r>
            <a:r>
              <a:rPr lang="de-DE" sz="1400" dirty="0" smtClean="0"/>
              <a:t> CRA</a:t>
            </a:r>
          </a:p>
          <a:p>
            <a:pPr algn="r"/>
            <a:r>
              <a:rPr lang="de-DE" sz="1000" dirty="0" smtClean="0"/>
              <a:t>www.gbb-rating.de</a:t>
            </a:r>
            <a:endParaRPr lang="de-DE" sz="1000" dirty="0"/>
          </a:p>
        </p:txBody>
      </p:sp>
      <p:sp>
        <p:nvSpPr>
          <p:cNvPr id="19" name="Textfeld 18"/>
          <p:cNvSpPr txBox="1"/>
          <p:nvPr/>
        </p:nvSpPr>
        <p:spPr>
          <a:xfrm>
            <a:off x="3286800" y="3929066"/>
            <a:ext cx="5072400" cy="538609"/>
          </a:xfrm>
          <a:prstGeom prst="rect">
            <a:avLst/>
          </a:prstGeom>
          <a:noFill/>
        </p:spPr>
        <p:txBody>
          <a:bodyPr wrap="square" rtlCol="0">
            <a:spAutoFit/>
          </a:bodyPr>
          <a:lstStyle/>
          <a:p>
            <a:r>
              <a:rPr lang="de-DE" sz="1400" dirty="0" smtClean="0"/>
              <a:t>IT </a:t>
            </a:r>
            <a:r>
              <a:rPr lang="de-DE" sz="1400" dirty="0" err="1" smtClean="0"/>
              <a:t>audits</a:t>
            </a:r>
            <a:r>
              <a:rPr lang="de-DE" sz="1400" dirty="0" smtClean="0"/>
              <a:t> </a:t>
            </a:r>
            <a:r>
              <a:rPr lang="de-DE" sz="1400" dirty="0" err="1" smtClean="0"/>
              <a:t>and</a:t>
            </a:r>
            <a:r>
              <a:rPr lang="de-DE" sz="1400" dirty="0" smtClean="0"/>
              <a:t> </a:t>
            </a:r>
            <a:r>
              <a:rPr lang="de-DE" sz="1400" dirty="0" err="1" smtClean="0"/>
              <a:t>advice</a:t>
            </a:r>
            <a:r>
              <a:rPr lang="de-DE" sz="1400" dirty="0" smtClean="0"/>
              <a:t>, </a:t>
            </a:r>
            <a:r>
              <a:rPr lang="de-DE" sz="1400" dirty="0" err="1" smtClean="0"/>
              <a:t>data</a:t>
            </a:r>
            <a:r>
              <a:rPr lang="de-DE" sz="1400" dirty="0" smtClean="0"/>
              <a:t> </a:t>
            </a:r>
            <a:r>
              <a:rPr lang="de-DE" sz="1400" dirty="0" err="1" smtClean="0"/>
              <a:t>protection</a:t>
            </a:r>
            <a:r>
              <a:rPr lang="de-DE" sz="1400" dirty="0" smtClean="0"/>
              <a:t>, </a:t>
            </a:r>
            <a:r>
              <a:rPr lang="de-DE" sz="1400" dirty="0" err="1" smtClean="0"/>
              <a:t>software</a:t>
            </a:r>
            <a:r>
              <a:rPr lang="de-DE" sz="1400" dirty="0" smtClean="0"/>
              <a:t> </a:t>
            </a:r>
            <a:r>
              <a:rPr lang="de-DE" sz="1400" dirty="0" err="1" smtClean="0"/>
              <a:t>certification</a:t>
            </a:r>
            <a:r>
              <a:rPr lang="de-DE" sz="1400" dirty="0" smtClean="0"/>
              <a:t> </a:t>
            </a:r>
          </a:p>
          <a:p>
            <a:pPr algn="r"/>
            <a:r>
              <a:rPr lang="de-DE" sz="1000" dirty="0" smtClean="0"/>
              <a:t>www.gdb-beratung.de</a:t>
            </a:r>
            <a:endParaRPr lang="de-DE" sz="1000" dirty="0"/>
          </a:p>
        </p:txBody>
      </p:sp>
      <p:sp>
        <p:nvSpPr>
          <p:cNvPr id="29" name="Textfeld 28"/>
          <p:cNvSpPr txBox="1"/>
          <p:nvPr/>
        </p:nvSpPr>
        <p:spPr>
          <a:xfrm>
            <a:off x="3286800" y="5429264"/>
            <a:ext cx="5071414" cy="754053"/>
          </a:xfrm>
          <a:prstGeom prst="rect">
            <a:avLst/>
          </a:prstGeom>
          <a:noFill/>
        </p:spPr>
        <p:txBody>
          <a:bodyPr wrap="square" rtlCol="0">
            <a:spAutoFit/>
          </a:bodyPr>
          <a:lstStyle/>
          <a:p>
            <a:r>
              <a:rPr lang="de-DE" sz="1400" dirty="0" err="1" smtClean="0"/>
              <a:t>Examining</a:t>
            </a:r>
            <a:r>
              <a:rPr lang="de-DE" sz="1400" dirty="0" smtClean="0"/>
              <a:t> </a:t>
            </a:r>
            <a:r>
              <a:rPr lang="de-DE" sz="1400" dirty="0" err="1" smtClean="0"/>
              <a:t>and</a:t>
            </a:r>
            <a:r>
              <a:rPr lang="de-DE" sz="1400" dirty="0" smtClean="0"/>
              <a:t> </a:t>
            </a:r>
            <a:r>
              <a:rPr lang="de-DE" sz="1400" dirty="0" err="1" smtClean="0"/>
              <a:t>paying</a:t>
            </a:r>
            <a:r>
              <a:rPr lang="de-DE" sz="1400" dirty="0" smtClean="0"/>
              <a:t> </a:t>
            </a:r>
            <a:r>
              <a:rPr lang="de-DE" sz="1400" dirty="0" err="1" smtClean="0"/>
              <a:t>depositor</a:t>
            </a:r>
            <a:r>
              <a:rPr lang="de-DE" sz="1400" dirty="0" smtClean="0"/>
              <a:t> </a:t>
            </a:r>
            <a:r>
              <a:rPr lang="de-DE" sz="1400" dirty="0" err="1" smtClean="0"/>
              <a:t>claims</a:t>
            </a:r>
            <a:r>
              <a:rPr lang="de-DE" sz="1400" dirty="0" smtClean="0"/>
              <a:t> </a:t>
            </a:r>
            <a:r>
              <a:rPr lang="de-DE" sz="1400" dirty="0" err="1" smtClean="0"/>
              <a:t>for</a:t>
            </a:r>
            <a:r>
              <a:rPr lang="de-DE" sz="1400" dirty="0" smtClean="0"/>
              <a:t> </a:t>
            </a:r>
            <a:r>
              <a:rPr lang="de-DE" sz="1400" dirty="0" err="1" smtClean="0"/>
              <a:t>compensation</a:t>
            </a:r>
            <a:r>
              <a:rPr lang="de-DE" sz="1400" dirty="0" smtClean="0"/>
              <a:t>, </a:t>
            </a:r>
            <a:r>
              <a:rPr lang="de-DE" sz="1400" dirty="0" err="1" smtClean="0"/>
              <a:t>supporting</a:t>
            </a:r>
            <a:r>
              <a:rPr lang="de-DE" sz="1400" dirty="0" smtClean="0"/>
              <a:t> </a:t>
            </a:r>
            <a:r>
              <a:rPr lang="de-DE" sz="1400" dirty="0" err="1" smtClean="0"/>
              <a:t>administrators</a:t>
            </a:r>
            <a:r>
              <a:rPr lang="de-DE" sz="1400" dirty="0" smtClean="0"/>
              <a:t>, </a:t>
            </a:r>
            <a:r>
              <a:rPr lang="de-DE" sz="1400" dirty="0" err="1" smtClean="0"/>
              <a:t>asset</a:t>
            </a:r>
            <a:r>
              <a:rPr lang="de-DE" sz="1400" dirty="0" smtClean="0"/>
              <a:t> </a:t>
            </a:r>
            <a:r>
              <a:rPr lang="de-DE" sz="1400" dirty="0" err="1" smtClean="0"/>
              <a:t>liquidation</a:t>
            </a:r>
            <a:r>
              <a:rPr lang="de-DE" sz="1400" dirty="0" smtClean="0"/>
              <a:t> </a:t>
            </a:r>
          </a:p>
          <a:p>
            <a:pPr algn="r"/>
            <a:r>
              <a:rPr lang="de-DE" sz="1000" dirty="0" smtClean="0"/>
              <a:t>			www.eis-treuhand.de</a:t>
            </a:r>
            <a:endParaRPr lang="de-DE"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0" descr="grafik-karte-deutschland"/>
          <p:cNvPicPr>
            <a:picLocks noChangeAspect="1" noChangeArrowheads="1"/>
          </p:cNvPicPr>
          <p:nvPr/>
        </p:nvPicPr>
        <p:blipFill>
          <a:blip r:embed="rId3" cstate="print"/>
          <a:srcRect/>
          <a:stretch>
            <a:fillRect/>
          </a:stretch>
        </p:blipFill>
        <p:spPr bwMode="auto">
          <a:xfrm>
            <a:off x="4857752" y="1071546"/>
            <a:ext cx="3857652" cy="5274506"/>
          </a:xfrm>
          <a:prstGeom prst="rect">
            <a:avLst/>
          </a:prstGeom>
          <a:noFill/>
        </p:spPr>
      </p:pic>
      <p:sp>
        <p:nvSpPr>
          <p:cNvPr id="2" name="Titel 1"/>
          <p:cNvSpPr>
            <a:spLocks noGrp="1"/>
          </p:cNvSpPr>
          <p:nvPr>
            <p:ph type="title"/>
          </p:nvPr>
        </p:nvSpPr>
        <p:spPr/>
        <p:txBody>
          <a:bodyPr/>
          <a:lstStyle/>
          <a:p>
            <a:r>
              <a:rPr lang="de-DE" dirty="0" err="1" smtClean="0"/>
              <a:t>Reimbursements</a:t>
            </a:r>
            <a:r>
              <a:rPr lang="de-DE" dirty="0" smtClean="0"/>
              <a:t> in </a:t>
            </a:r>
            <a:r>
              <a:rPr lang="de-DE" dirty="0" err="1" smtClean="0"/>
              <a:t>the</a:t>
            </a:r>
            <a:r>
              <a:rPr lang="de-DE" dirty="0" smtClean="0"/>
              <a:t> </a:t>
            </a:r>
            <a:r>
              <a:rPr lang="de-DE" dirty="0" err="1" smtClean="0"/>
              <a:t>past</a:t>
            </a:r>
            <a:r>
              <a:rPr lang="de-DE" dirty="0" smtClean="0"/>
              <a:t> </a:t>
            </a:r>
            <a:r>
              <a:rPr lang="de-DE" dirty="0" err="1" smtClean="0"/>
              <a:t>years</a:t>
            </a:r>
            <a:endParaRPr lang="de-DE" dirty="0"/>
          </a:p>
        </p:txBody>
      </p:sp>
      <p:grpSp>
        <p:nvGrpSpPr>
          <p:cNvPr id="3" name="Gruppieren 40"/>
          <p:cNvGrpSpPr/>
          <p:nvPr/>
        </p:nvGrpSpPr>
        <p:grpSpPr>
          <a:xfrm>
            <a:off x="285720" y="2315248"/>
            <a:ext cx="1620000" cy="830048"/>
            <a:chOff x="4857752" y="1430524"/>
            <a:chExt cx="1620000" cy="830048"/>
          </a:xfrm>
        </p:grpSpPr>
        <p:sp>
          <p:nvSpPr>
            <p:cNvPr id="14" name="Abgerundetes Rechteck 13"/>
            <p:cNvSpPr/>
            <p:nvPr/>
          </p:nvSpPr>
          <p:spPr bwMode="auto">
            <a:xfrm>
              <a:off x="4857752" y="1432572"/>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7" name="Picture 67" descr="systracom"/>
            <p:cNvPicPr>
              <a:picLocks noChangeAspect="1" noChangeArrowheads="1"/>
            </p:cNvPicPr>
            <p:nvPr/>
          </p:nvPicPr>
          <p:blipFill>
            <a:blip r:embed="rId4" cstate="print"/>
            <a:srcRect/>
            <a:stretch>
              <a:fillRect/>
            </a:stretch>
          </p:blipFill>
          <p:spPr bwMode="auto">
            <a:xfrm>
              <a:off x="4957765" y="1743063"/>
              <a:ext cx="1440000" cy="472585"/>
            </a:xfrm>
            <a:prstGeom prst="rect">
              <a:avLst/>
            </a:prstGeom>
            <a:noFill/>
            <a:ln w="9525" algn="in">
              <a:noFill/>
              <a:miter lim="800000"/>
              <a:headEnd/>
              <a:tailEnd/>
            </a:ln>
            <a:effectLst/>
          </p:spPr>
        </p:pic>
        <p:sp>
          <p:nvSpPr>
            <p:cNvPr id="21" name="Textfeld 20"/>
            <p:cNvSpPr txBox="1"/>
            <p:nvPr/>
          </p:nvSpPr>
          <p:spPr>
            <a:xfrm>
              <a:off x="5357818" y="1430524"/>
              <a:ext cx="642942" cy="307777"/>
            </a:xfrm>
            <a:prstGeom prst="rect">
              <a:avLst/>
            </a:prstGeom>
            <a:noFill/>
          </p:spPr>
          <p:txBody>
            <a:bodyPr wrap="square" rtlCol="0">
              <a:spAutoFit/>
            </a:bodyPr>
            <a:lstStyle/>
            <a:p>
              <a:pPr algn="ctr"/>
              <a:r>
                <a:rPr lang="de-DE" sz="1400" smtClean="0">
                  <a:solidFill>
                    <a:srgbClr val="333333"/>
                  </a:solidFill>
                </a:rPr>
                <a:t>2001</a:t>
              </a:r>
              <a:endParaRPr lang="de-DE" sz="1400">
                <a:solidFill>
                  <a:srgbClr val="333333"/>
                </a:solidFill>
              </a:endParaRPr>
            </a:p>
          </p:txBody>
        </p:sp>
      </p:grpSp>
      <p:grpSp>
        <p:nvGrpSpPr>
          <p:cNvPr id="4" name="Gruppieren 41"/>
          <p:cNvGrpSpPr/>
          <p:nvPr/>
        </p:nvGrpSpPr>
        <p:grpSpPr>
          <a:xfrm>
            <a:off x="285720" y="1386554"/>
            <a:ext cx="1620000" cy="828000"/>
            <a:chOff x="7215206" y="1285860"/>
            <a:chExt cx="1620000" cy="828000"/>
          </a:xfrm>
        </p:grpSpPr>
        <p:sp>
          <p:nvSpPr>
            <p:cNvPr id="22" name="Abgerundetes Rechteck 21"/>
            <p:cNvSpPr/>
            <p:nvPr/>
          </p:nvSpPr>
          <p:spPr bwMode="auto">
            <a:xfrm>
              <a:off x="7215206" y="1285860"/>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0" name="Picture 54" descr="partin"/>
            <p:cNvPicPr>
              <a:picLocks noChangeAspect="1" noChangeArrowheads="1"/>
            </p:cNvPicPr>
            <p:nvPr/>
          </p:nvPicPr>
          <p:blipFill>
            <a:blip r:embed="rId5" cstate="print"/>
            <a:srcRect/>
            <a:stretch>
              <a:fillRect/>
            </a:stretch>
          </p:blipFill>
          <p:spPr bwMode="auto">
            <a:xfrm>
              <a:off x="7339979" y="1547799"/>
              <a:ext cx="1404000" cy="534558"/>
            </a:xfrm>
            <a:prstGeom prst="rect">
              <a:avLst/>
            </a:prstGeom>
            <a:noFill/>
            <a:ln w="9525" algn="in">
              <a:noFill/>
              <a:miter lim="800000"/>
              <a:headEnd/>
              <a:tailEnd/>
            </a:ln>
            <a:effectLst/>
          </p:spPr>
        </p:pic>
        <p:sp>
          <p:nvSpPr>
            <p:cNvPr id="23" name="Textfeld 22"/>
            <p:cNvSpPr txBox="1"/>
            <p:nvPr/>
          </p:nvSpPr>
          <p:spPr>
            <a:xfrm>
              <a:off x="7715272" y="1295385"/>
              <a:ext cx="642942" cy="307777"/>
            </a:xfrm>
            <a:prstGeom prst="rect">
              <a:avLst/>
            </a:prstGeom>
            <a:noFill/>
          </p:spPr>
          <p:txBody>
            <a:bodyPr wrap="square" rtlCol="0">
              <a:spAutoFit/>
            </a:bodyPr>
            <a:lstStyle/>
            <a:p>
              <a:pPr algn="ctr"/>
              <a:r>
                <a:rPr lang="de-DE" sz="1400" smtClean="0">
                  <a:solidFill>
                    <a:srgbClr val="333333"/>
                  </a:solidFill>
                </a:rPr>
                <a:t>2001</a:t>
              </a:r>
              <a:endParaRPr lang="de-DE" sz="1400">
                <a:solidFill>
                  <a:srgbClr val="333333"/>
                </a:solidFill>
              </a:endParaRPr>
            </a:p>
          </p:txBody>
        </p:sp>
      </p:grpSp>
      <p:grpSp>
        <p:nvGrpSpPr>
          <p:cNvPr id="6" name="Gruppieren 45"/>
          <p:cNvGrpSpPr/>
          <p:nvPr/>
        </p:nvGrpSpPr>
        <p:grpSpPr>
          <a:xfrm>
            <a:off x="285720" y="4172636"/>
            <a:ext cx="1620000" cy="828000"/>
            <a:chOff x="5643570" y="5286388"/>
            <a:chExt cx="1620000" cy="828000"/>
          </a:xfrm>
        </p:grpSpPr>
        <p:sp>
          <p:nvSpPr>
            <p:cNvPr id="24" name="Abgerundetes Rechteck 23"/>
            <p:cNvSpPr/>
            <p:nvPr/>
          </p:nvSpPr>
          <p:spPr bwMode="auto">
            <a:xfrm>
              <a:off x="5643570" y="5286388"/>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5" name="Picture 94" descr="bkmu"/>
            <p:cNvPicPr>
              <a:picLocks noChangeAspect="1" noChangeArrowheads="1"/>
            </p:cNvPicPr>
            <p:nvPr/>
          </p:nvPicPr>
          <p:blipFill>
            <a:blip r:embed="rId6" cstate="print"/>
            <a:srcRect/>
            <a:stretch>
              <a:fillRect/>
            </a:stretch>
          </p:blipFill>
          <p:spPr bwMode="auto">
            <a:xfrm>
              <a:off x="5734058" y="5657867"/>
              <a:ext cx="1476000" cy="337963"/>
            </a:xfrm>
            <a:prstGeom prst="rect">
              <a:avLst/>
            </a:prstGeom>
            <a:noFill/>
            <a:ln w="9525" algn="in">
              <a:noFill/>
              <a:miter lim="800000"/>
              <a:headEnd/>
              <a:tailEnd/>
            </a:ln>
            <a:effectLst/>
          </p:spPr>
        </p:pic>
        <p:sp>
          <p:nvSpPr>
            <p:cNvPr id="25" name="Textfeld 24"/>
            <p:cNvSpPr txBox="1"/>
            <p:nvPr/>
          </p:nvSpPr>
          <p:spPr>
            <a:xfrm>
              <a:off x="6143636" y="5286388"/>
              <a:ext cx="642942" cy="307777"/>
            </a:xfrm>
            <a:prstGeom prst="rect">
              <a:avLst/>
            </a:prstGeom>
            <a:noFill/>
          </p:spPr>
          <p:txBody>
            <a:bodyPr wrap="square" rtlCol="0">
              <a:spAutoFit/>
            </a:bodyPr>
            <a:lstStyle/>
            <a:p>
              <a:pPr algn="ctr"/>
              <a:r>
                <a:rPr lang="de-DE" sz="1400" smtClean="0">
                  <a:solidFill>
                    <a:srgbClr val="333333"/>
                  </a:solidFill>
                </a:rPr>
                <a:t>2002</a:t>
              </a:r>
              <a:endParaRPr lang="de-DE" sz="1400">
                <a:solidFill>
                  <a:srgbClr val="333333"/>
                </a:solidFill>
              </a:endParaRPr>
            </a:p>
          </p:txBody>
        </p:sp>
      </p:grpSp>
      <p:grpSp>
        <p:nvGrpSpPr>
          <p:cNvPr id="7" name="Gruppieren 42"/>
          <p:cNvGrpSpPr/>
          <p:nvPr/>
        </p:nvGrpSpPr>
        <p:grpSpPr>
          <a:xfrm>
            <a:off x="285720" y="3243942"/>
            <a:ext cx="1620000" cy="828000"/>
            <a:chOff x="6429388" y="2786058"/>
            <a:chExt cx="1620000" cy="828000"/>
          </a:xfrm>
        </p:grpSpPr>
        <p:sp>
          <p:nvSpPr>
            <p:cNvPr id="26" name="Abgerundetes Rechteck 25"/>
            <p:cNvSpPr/>
            <p:nvPr/>
          </p:nvSpPr>
          <p:spPr bwMode="auto">
            <a:xfrm>
              <a:off x="6429388" y="2786058"/>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2" name="Picture 71" descr="gontardmetallbank"/>
            <p:cNvPicPr>
              <a:picLocks noChangeAspect="1" noChangeArrowheads="1"/>
            </p:cNvPicPr>
            <p:nvPr/>
          </p:nvPicPr>
          <p:blipFill>
            <a:blip r:embed="rId7" cstate="print"/>
            <a:srcRect/>
            <a:stretch>
              <a:fillRect/>
            </a:stretch>
          </p:blipFill>
          <p:spPr bwMode="auto">
            <a:xfrm>
              <a:off x="6596076" y="3114675"/>
              <a:ext cx="1296000" cy="445990"/>
            </a:xfrm>
            <a:prstGeom prst="rect">
              <a:avLst/>
            </a:prstGeom>
            <a:noFill/>
            <a:ln w="9525" algn="in">
              <a:noFill/>
              <a:miter lim="800000"/>
              <a:headEnd/>
              <a:tailEnd/>
            </a:ln>
            <a:effectLst/>
          </p:spPr>
        </p:pic>
        <p:sp>
          <p:nvSpPr>
            <p:cNvPr id="27" name="Textfeld 26"/>
            <p:cNvSpPr txBox="1"/>
            <p:nvPr/>
          </p:nvSpPr>
          <p:spPr>
            <a:xfrm>
              <a:off x="6929454" y="2786058"/>
              <a:ext cx="642942" cy="307777"/>
            </a:xfrm>
            <a:prstGeom prst="rect">
              <a:avLst/>
            </a:prstGeom>
            <a:noFill/>
          </p:spPr>
          <p:txBody>
            <a:bodyPr wrap="square" rtlCol="0">
              <a:spAutoFit/>
            </a:bodyPr>
            <a:lstStyle/>
            <a:p>
              <a:pPr algn="ctr"/>
              <a:r>
                <a:rPr lang="de-DE" sz="1400" smtClean="0">
                  <a:solidFill>
                    <a:srgbClr val="333333"/>
                  </a:solidFill>
                </a:rPr>
                <a:t>2002</a:t>
              </a:r>
              <a:endParaRPr lang="de-DE" sz="1400">
                <a:solidFill>
                  <a:srgbClr val="333333"/>
                </a:solidFill>
              </a:endParaRPr>
            </a:p>
          </p:txBody>
        </p:sp>
      </p:grpSp>
      <p:grpSp>
        <p:nvGrpSpPr>
          <p:cNvPr id="8" name="Gruppieren 38"/>
          <p:cNvGrpSpPr/>
          <p:nvPr/>
        </p:nvGrpSpPr>
        <p:grpSpPr>
          <a:xfrm>
            <a:off x="285720" y="5101330"/>
            <a:ext cx="1620000" cy="828000"/>
            <a:chOff x="876274" y="2357430"/>
            <a:chExt cx="1620000" cy="828000"/>
          </a:xfrm>
        </p:grpSpPr>
        <p:sp>
          <p:nvSpPr>
            <p:cNvPr id="28" name="Abgerundetes Rechteck 27"/>
            <p:cNvSpPr/>
            <p:nvPr/>
          </p:nvSpPr>
          <p:spPr bwMode="auto">
            <a:xfrm>
              <a:off x="876274" y="2357430"/>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6" name="Grafik 15" descr="logo-BFI.gif"/>
            <p:cNvPicPr>
              <a:picLocks noChangeAspect="1"/>
            </p:cNvPicPr>
            <p:nvPr/>
          </p:nvPicPr>
          <p:blipFill>
            <a:blip r:embed="rId8" cstate="print"/>
            <a:stretch>
              <a:fillRect/>
            </a:stretch>
          </p:blipFill>
          <p:spPr>
            <a:xfrm>
              <a:off x="1166788" y="2628894"/>
              <a:ext cx="1044000" cy="501120"/>
            </a:xfrm>
            <a:prstGeom prst="rect">
              <a:avLst/>
            </a:prstGeom>
          </p:spPr>
        </p:pic>
        <p:sp>
          <p:nvSpPr>
            <p:cNvPr id="29" name="Textfeld 28"/>
            <p:cNvSpPr txBox="1"/>
            <p:nvPr/>
          </p:nvSpPr>
          <p:spPr>
            <a:xfrm>
              <a:off x="1366815" y="2357430"/>
              <a:ext cx="642942" cy="307777"/>
            </a:xfrm>
            <a:prstGeom prst="rect">
              <a:avLst/>
            </a:prstGeom>
            <a:noFill/>
          </p:spPr>
          <p:txBody>
            <a:bodyPr wrap="square" rtlCol="0">
              <a:spAutoFit/>
            </a:bodyPr>
            <a:lstStyle/>
            <a:p>
              <a:pPr algn="ctr"/>
              <a:r>
                <a:rPr lang="de-DE" sz="1400" smtClean="0">
                  <a:solidFill>
                    <a:srgbClr val="333333"/>
                  </a:solidFill>
                </a:rPr>
                <a:t>2003</a:t>
              </a:r>
              <a:endParaRPr lang="de-DE" sz="1400">
                <a:solidFill>
                  <a:srgbClr val="333333"/>
                </a:solidFill>
              </a:endParaRPr>
            </a:p>
          </p:txBody>
        </p:sp>
      </p:grpSp>
      <p:sp>
        <p:nvSpPr>
          <p:cNvPr id="30" name="Abgerundetes Rechteck 29"/>
          <p:cNvSpPr/>
          <p:nvPr/>
        </p:nvSpPr>
        <p:spPr bwMode="auto">
          <a:xfrm>
            <a:off x="2143108" y="1886620"/>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3" name="Picture 74" descr="reithinger"/>
          <p:cNvPicPr>
            <a:picLocks noChangeAspect="1" noChangeArrowheads="1"/>
          </p:cNvPicPr>
          <p:nvPr/>
        </p:nvPicPr>
        <p:blipFill>
          <a:blip r:embed="rId9" cstate="print"/>
          <a:srcRect l="22667" r="14667" b="6667"/>
          <a:stretch>
            <a:fillRect/>
          </a:stretch>
        </p:blipFill>
        <p:spPr bwMode="auto">
          <a:xfrm>
            <a:off x="2210522" y="2181898"/>
            <a:ext cx="1512000" cy="449630"/>
          </a:xfrm>
          <a:prstGeom prst="rect">
            <a:avLst/>
          </a:prstGeom>
          <a:noFill/>
          <a:ln w="9525" algn="in">
            <a:noFill/>
            <a:miter lim="800000"/>
            <a:headEnd/>
            <a:tailEnd/>
          </a:ln>
          <a:effectLst/>
        </p:spPr>
      </p:pic>
      <p:sp>
        <p:nvSpPr>
          <p:cNvPr id="31" name="Textfeld 30"/>
          <p:cNvSpPr txBox="1"/>
          <p:nvPr/>
        </p:nvSpPr>
        <p:spPr>
          <a:xfrm>
            <a:off x="2639150" y="1896145"/>
            <a:ext cx="642942" cy="307777"/>
          </a:xfrm>
          <a:prstGeom prst="rect">
            <a:avLst/>
          </a:prstGeom>
          <a:noFill/>
        </p:spPr>
        <p:txBody>
          <a:bodyPr wrap="square" rtlCol="0">
            <a:spAutoFit/>
          </a:bodyPr>
          <a:lstStyle/>
          <a:p>
            <a:pPr algn="ctr"/>
            <a:r>
              <a:rPr lang="de-DE" sz="1400" smtClean="0">
                <a:solidFill>
                  <a:srgbClr val="333333"/>
                </a:solidFill>
              </a:rPr>
              <a:t>2006</a:t>
            </a:r>
            <a:endParaRPr lang="de-DE" sz="1400">
              <a:solidFill>
                <a:srgbClr val="333333"/>
              </a:solidFill>
            </a:endParaRPr>
          </a:p>
        </p:txBody>
      </p:sp>
      <p:grpSp>
        <p:nvGrpSpPr>
          <p:cNvPr id="68" name="Gruppieren 67"/>
          <p:cNvGrpSpPr/>
          <p:nvPr/>
        </p:nvGrpSpPr>
        <p:grpSpPr>
          <a:xfrm>
            <a:off x="2143108" y="3886884"/>
            <a:ext cx="1620000" cy="828000"/>
            <a:chOff x="2143108" y="3886884"/>
            <a:chExt cx="1620000" cy="828000"/>
          </a:xfrm>
        </p:grpSpPr>
        <p:sp>
          <p:nvSpPr>
            <p:cNvPr id="32" name="Abgerundetes Rechteck 31"/>
            <p:cNvSpPr/>
            <p:nvPr/>
          </p:nvSpPr>
          <p:spPr bwMode="auto">
            <a:xfrm>
              <a:off x="2143108" y="3886884"/>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8" name="Grafik 17" descr="800px-Lehman_Brothers_logo_svg.png"/>
            <p:cNvPicPr>
              <a:picLocks noChangeAspect="1"/>
            </p:cNvPicPr>
            <p:nvPr/>
          </p:nvPicPr>
          <p:blipFill>
            <a:blip r:embed="rId10" cstate="print"/>
            <a:stretch>
              <a:fillRect/>
            </a:stretch>
          </p:blipFill>
          <p:spPr>
            <a:xfrm>
              <a:off x="2172422" y="4372665"/>
              <a:ext cx="1548000" cy="121905"/>
            </a:xfrm>
            <a:prstGeom prst="rect">
              <a:avLst/>
            </a:prstGeom>
          </p:spPr>
        </p:pic>
        <p:sp>
          <p:nvSpPr>
            <p:cNvPr id="33" name="Textfeld 32"/>
            <p:cNvSpPr txBox="1"/>
            <p:nvPr/>
          </p:nvSpPr>
          <p:spPr>
            <a:xfrm>
              <a:off x="2629625" y="3886884"/>
              <a:ext cx="642942" cy="307777"/>
            </a:xfrm>
            <a:prstGeom prst="rect">
              <a:avLst/>
            </a:prstGeom>
            <a:noFill/>
          </p:spPr>
          <p:txBody>
            <a:bodyPr wrap="square" rtlCol="0">
              <a:spAutoFit/>
            </a:bodyPr>
            <a:lstStyle/>
            <a:p>
              <a:pPr algn="ctr"/>
              <a:r>
                <a:rPr lang="de-DE" sz="1400" smtClean="0">
                  <a:solidFill>
                    <a:srgbClr val="333333"/>
                  </a:solidFill>
                </a:rPr>
                <a:t>2008</a:t>
              </a:r>
              <a:endParaRPr lang="de-DE" sz="1400">
                <a:solidFill>
                  <a:srgbClr val="333333"/>
                </a:solidFill>
              </a:endParaRPr>
            </a:p>
          </p:txBody>
        </p:sp>
      </p:grpSp>
      <p:grpSp>
        <p:nvGrpSpPr>
          <p:cNvPr id="71" name="Gruppieren 70"/>
          <p:cNvGrpSpPr/>
          <p:nvPr/>
        </p:nvGrpSpPr>
        <p:grpSpPr>
          <a:xfrm>
            <a:off x="2143108" y="2886752"/>
            <a:ext cx="1620000" cy="828000"/>
            <a:chOff x="2143108" y="2886752"/>
            <a:chExt cx="1620000" cy="828000"/>
          </a:xfrm>
        </p:grpSpPr>
        <p:sp>
          <p:nvSpPr>
            <p:cNvPr id="34" name="Abgerundetes Rechteck 33"/>
            <p:cNvSpPr/>
            <p:nvPr/>
          </p:nvSpPr>
          <p:spPr bwMode="auto">
            <a:xfrm>
              <a:off x="2143108" y="2886752"/>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20" name="Grafik 19" descr="200px-Weserbank_logo_svg.png"/>
            <p:cNvPicPr>
              <a:picLocks noChangeAspect="1"/>
            </p:cNvPicPr>
            <p:nvPr/>
          </p:nvPicPr>
          <p:blipFill>
            <a:blip r:embed="rId11" cstate="print"/>
            <a:stretch>
              <a:fillRect/>
            </a:stretch>
          </p:blipFill>
          <p:spPr>
            <a:xfrm>
              <a:off x="2239097" y="3291568"/>
              <a:ext cx="1440000" cy="295200"/>
            </a:xfrm>
            <a:prstGeom prst="rect">
              <a:avLst/>
            </a:prstGeom>
          </p:spPr>
        </p:pic>
        <p:sp>
          <p:nvSpPr>
            <p:cNvPr id="35" name="Textfeld 34"/>
            <p:cNvSpPr txBox="1"/>
            <p:nvPr/>
          </p:nvSpPr>
          <p:spPr>
            <a:xfrm>
              <a:off x="2639150" y="2886752"/>
              <a:ext cx="642942" cy="307777"/>
            </a:xfrm>
            <a:prstGeom prst="rect">
              <a:avLst/>
            </a:prstGeom>
            <a:noFill/>
          </p:spPr>
          <p:txBody>
            <a:bodyPr wrap="square" rtlCol="0">
              <a:spAutoFit/>
            </a:bodyPr>
            <a:lstStyle/>
            <a:p>
              <a:pPr algn="ctr"/>
              <a:r>
                <a:rPr lang="de-DE" sz="1400" smtClean="0">
                  <a:solidFill>
                    <a:srgbClr val="333333"/>
                  </a:solidFill>
                </a:rPr>
                <a:t>2008</a:t>
              </a:r>
              <a:endParaRPr lang="de-DE" sz="1400">
                <a:solidFill>
                  <a:srgbClr val="333333"/>
                </a:solidFill>
              </a:endParaRPr>
            </a:p>
          </p:txBody>
        </p:sp>
      </p:grpSp>
      <p:grpSp>
        <p:nvGrpSpPr>
          <p:cNvPr id="70" name="Gruppieren 69"/>
          <p:cNvGrpSpPr/>
          <p:nvPr/>
        </p:nvGrpSpPr>
        <p:grpSpPr>
          <a:xfrm>
            <a:off x="2143108" y="4815578"/>
            <a:ext cx="1620000" cy="828000"/>
            <a:chOff x="2143108" y="4815578"/>
            <a:chExt cx="1620000" cy="828000"/>
          </a:xfrm>
        </p:grpSpPr>
        <p:sp>
          <p:nvSpPr>
            <p:cNvPr id="36" name="Abgerundetes Rechteck 35"/>
            <p:cNvSpPr/>
            <p:nvPr/>
          </p:nvSpPr>
          <p:spPr bwMode="auto">
            <a:xfrm>
              <a:off x="2143108" y="4815578"/>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19" name="Grafik 18" descr="200px-Noa_bank_%282009%29_svg.png"/>
            <p:cNvPicPr>
              <a:picLocks noChangeAspect="1"/>
            </p:cNvPicPr>
            <p:nvPr/>
          </p:nvPicPr>
          <p:blipFill>
            <a:blip r:embed="rId12" cstate="print"/>
            <a:stretch>
              <a:fillRect/>
            </a:stretch>
          </p:blipFill>
          <p:spPr>
            <a:xfrm>
              <a:off x="2538405" y="5125143"/>
              <a:ext cx="809624" cy="457438"/>
            </a:xfrm>
            <a:prstGeom prst="rect">
              <a:avLst/>
            </a:prstGeom>
          </p:spPr>
        </p:pic>
        <p:sp>
          <p:nvSpPr>
            <p:cNvPr id="37" name="Textfeld 36"/>
            <p:cNvSpPr txBox="1"/>
            <p:nvPr/>
          </p:nvSpPr>
          <p:spPr>
            <a:xfrm>
              <a:off x="2624124" y="4820341"/>
              <a:ext cx="642942" cy="307777"/>
            </a:xfrm>
            <a:prstGeom prst="rect">
              <a:avLst/>
            </a:prstGeom>
            <a:noFill/>
          </p:spPr>
          <p:txBody>
            <a:bodyPr wrap="square" rtlCol="0">
              <a:spAutoFit/>
            </a:bodyPr>
            <a:lstStyle/>
            <a:p>
              <a:pPr algn="ctr"/>
              <a:r>
                <a:rPr lang="de-DE" sz="1400" smtClean="0">
                  <a:solidFill>
                    <a:srgbClr val="333333"/>
                  </a:solidFill>
                </a:rPr>
                <a:t>2010</a:t>
              </a:r>
              <a:endParaRPr lang="de-DE" sz="1400">
                <a:solidFill>
                  <a:srgbClr val="333333"/>
                </a:solidFill>
              </a:endParaRPr>
            </a:p>
          </p:txBody>
        </p:sp>
      </p:grpSp>
      <p:pic>
        <p:nvPicPr>
          <p:cNvPr id="64" name="Grafik 63" descr="4.png"/>
          <p:cNvPicPr>
            <a:picLocks noChangeAspect="1"/>
          </p:cNvPicPr>
          <p:nvPr/>
        </p:nvPicPr>
        <p:blipFill>
          <a:blip r:embed="rId13" cstate="print"/>
          <a:stretch>
            <a:fillRect/>
          </a:stretch>
        </p:blipFill>
        <p:spPr>
          <a:xfrm>
            <a:off x="342870" y="4219580"/>
            <a:ext cx="180000" cy="226080"/>
          </a:xfrm>
          <a:prstGeom prst="rect">
            <a:avLst/>
          </a:prstGeom>
        </p:spPr>
      </p:pic>
      <p:pic>
        <p:nvPicPr>
          <p:cNvPr id="65" name="Grafik 64" descr="5.png"/>
          <p:cNvPicPr>
            <a:picLocks noChangeAspect="1"/>
          </p:cNvPicPr>
          <p:nvPr/>
        </p:nvPicPr>
        <p:blipFill>
          <a:blip r:embed="rId14" cstate="print"/>
          <a:stretch>
            <a:fillRect/>
          </a:stretch>
        </p:blipFill>
        <p:spPr>
          <a:xfrm>
            <a:off x="342871" y="5157799"/>
            <a:ext cx="180000" cy="226080"/>
          </a:xfrm>
          <a:prstGeom prst="rect">
            <a:avLst/>
          </a:prstGeom>
        </p:spPr>
      </p:pic>
      <p:pic>
        <p:nvPicPr>
          <p:cNvPr id="73" name="Grafik 72" descr="4.png"/>
          <p:cNvPicPr>
            <a:picLocks noChangeAspect="1"/>
          </p:cNvPicPr>
          <p:nvPr/>
        </p:nvPicPr>
        <p:blipFill>
          <a:blip r:embed="rId13" cstate="print"/>
          <a:stretch>
            <a:fillRect/>
          </a:stretch>
        </p:blipFill>
        <p:spPr>
          <a:xfrm>
            <a:off x="7929586" y="2795583"/>
            <a:ext cx="252000" cy="316512"/>
          </a:xfrm>
          <a:prstGeom prst="rect">
            <a:avLst/>
          </a:prstGeom>
        </p:spPr>
      </p:pic>
      <p:pic>
        <p:nvPicPr>
          <p:cNvPr id="69" name="Grafik 68" descr="9.png"/>
          <p:cNvPicPr>
            <a:picLocks noChangeAspect="1"/>
          </p:cNvPicPr>
          <p:nvPr/>
        </p:nvPicPr>
        <p:blipFill>
          <a:blip r:embed="rId15" cstate="print"/>
          <a:stretch>
            <a:fillRect/>
          </a:stretch>
        </p:blipFill>
        <p:spPr>
          <a:xfrm>
            <a:off x="2200259" y="4874569"/>
            <a:ext cx="180000" cy="226080"/>
          </a:xfrm>
          <a:prstGeom prst="rect">
            <a:avLst/>
          </a:prstGeom>
        </p:spPr>
      </p:pic>
      <p:pic>
        <p:nvPicPr>
          <p:cNvPr id="74" name="Grafik 73" descr="5.png"/>
          <p:cNvPicPr>
            <a:picLocks noChangeAspect="1"/>
          </p:cNvPicPr>
          <p:nvPr/>
        </p:nvPicPr>
        <p:blipFill>
          <a:blip r:embed="rId14" cstate="print"/>
          <a:stretch>
            <a:fillRect/>
          </a:stretch>
        </p:blipFill>
        <p:spPr>
          <a:xfrm>
            <a:off x="8001024" y="3571876"/>
            <a:ext cx="252000" cy="316512"/>
          </a:xfrm>
          <a:prstGeom prst="rect">
            <a:avLst/>
          </a:prstGeom>
        </p:spPr>
      </p:pic>
      <p:pic>
        <p:nvPicPr>
          <p:cNvPr id="78" name="Grafik 77" descr="9.png"/>
          <p:cNvPicPr>
            <a:picLocks noChangeAspect="1"/>
          </p:cNvPicPr>
          <p:nvPr/>
        </p:nvPicPr>
        <p:blipFill>
          <a:blip r:embed="rId15" cstate="print"/>
          <a:stretch>
            <a:fillRect/>
          </a:stretch>
        </p:blipFill>
        <p:spPr>
          <a:xfrm>
            <a:off x="5534446" y="2898174"/>
            <a:ext cx="252000" cy="316512"/>
          </a:xfrm>
          <a:prstGeom prst="rect">
            <a:avLst/>
          </a:prstGeom>
        </p:spPr>
      </p:pic>
      <p:pic>
        <p:nvPicPr>
          <p:cNvPr id="79" name="Grafik 78" descr="1.png"/>
          <p:cNvPicPr>
            <a:picLocks noChangeAspect="1"/>
          </p:cNvPicPr>
          <p:nvPr/>
        </p:nvPicPr>
        <p:blipFill>
          <a:blip r:embed="rId16" cstate="print"/>
          <a:stretch>
            <a:fillRect/>
          </a:stretch>
        </p:blipFill>
        <p:spPr>
          <a:xfrm>
            <a:off x="338109" y="1447786"/>
            <a:ext cx="180000" cy="226080"/>
          </a:xfrm>
          <a:prstGeom prst="rect">
            <a:avLst/>
          </a:prstGeom>
        </p:spPr>
      </p:pic>
      <p:pic>
        <p:nvPicPr>
          <p:cNvPr id="80" name="Grafik 79" descr="1.png"/>
          <p:cNvPicPr>
            <a:picLocks noChangeAspect="1"/>
          </p:cNvPicPr>
          <p:nvPr/>
        </p:nvPicPr>
        <p:blipFill>
          <a:blip r:embed="rId17" cstate="print"/>
          <a:stretch>
            <a:fillRect/>
          </a:stretch>
        </p:blipFill>
        <p:spPr>
          <a:xfrm>
            <a:off x="6429388" y="4857760"/>
            <a:ext cx="252000" cy="316512"/>
          </a:xfrm>
          <a:prstGeom prst="rect">
            <a:avLst/>
          </a:prstGeom>
        </p:spPr>
      </p:pic>
      <p:pic>
        <p:nvPicPr>
          <p:cNvPr id="81" name="Grafik 80" descr="8.png"/>
          <p:cNvPicPr>
            <a:picLocks noChangeAspect="1"/>
          </p:cNvPicPr>
          <p:nvPr/>
        </p:nvPicPr>
        <p:blipFill>
          <a:blip r:embed="rId18" cstate="print"/>
          <a:stretch>
            <a:fillRect/>
          </a:stretch>
        </p:blipFill>
        <p:spPr>
          <a:xfrm>
            <a:off x="2195496" y="3938591"/>
            <a:ext cx="180000" cy="226080"/>
          </a:xfrm>
          <a:prstGeom prst="rect">
            <a:avLst/>
          </a:prstGeom>
        </p:spPr>
      </p:pic>
      <p:pic>
        <p:nvPicPr>
          <p:cNvPr id="82" name="Grafik 81" descr="2.png"/>
          <p:cNvPicPr>
            <a:picLocks noChangeAspect="1"/>
          </p:cNvPicPr>
          <p:nvPr/>
        </p:nvPicPr>
        <p:blipFill>
          <a:blip r:embed="rId19" cstate="print"/>
          <a:stretch>
            <a:fillRect/>
          </a:stretch>
        </p:blipFill>
        <p:spPr>
          <a:xfrm>
            <a:off x="338108" y="2366955"/>
            <a:ext cx="180000" cy="226080"/>
          </a:xfrm>
          <a:prstGeom prst="rect">
            <a:avLst/>
          </a:prstGeom>
        </p:spPr>
      </p:pic>
      <p:pic>
        <p:nvPicPr>
          <p:cNvPr id="83" name="Grafik 82" descr="3.png"/>
          <p:cNvPicPr>
            <a:picLocks noChangeAspect="1"/>
          </p:cNvPicPr>
          <p:nvPr/>
        </p:nvPicPr>
        <p:blipFill>
          <a:blip r:embed="rId20" cstate="print"/>
          <a:stretch>
            <a:fillRect/>
          </a:stretch>
        </p:blipFill>
        <p:spPr>
          <a:xfrm>
            <a:off x="342870" y="3300411"/>
            <a:ext cx="180000" cy="226080"/>
          </a:xfrm>
          <a:prstGeom prst="rect">
            <a:avLst/>
          </a:prstGeom>
        </p:spPr>
      </p:pic>
      <p:pic>
        <p:nvPicPr>
          <p:cNvPr id="84" name="Grafik 83" descr="6.png"/>
          <p:cNvPicPr>
            <a:picLocks noChangeAspect="1"/>
          </p:cNvPicPr>
          <p:nvPr/>
        </p:nvPicPr>
        <p:blipFill>
          <a:blip r:embed="rId21" cstate="print"/>
          <a:stretch>
            <a:fillRect/>
          </a:stretch>
        </p:blipFill>
        <p:spPr>
          <a:xfrm>
            <a:off x="2195496" y="1938327"/>
            <a:ext cx="180000" cy="225778"/>
          </a:xfrm>
          <a:prstGeom prst="rect">
            <a:avLst/>
          </a:prstGeom>
        </p:spPr>
      </p:pic>
      <p:pic>
        <p:nvPicPr>
          <p:cNvPr id="85" name="Grafik 84" descr="7.png"/>
          <p:cNvPicPr>
            <a:picLocks noChangeAspect="1"/>
          </p:cNvPicPr>
          <p:nvPr/>
        </p:nvPicPr>
        <p:blipFill>
          <a:blip r:embed="rId22" cstate="print"/>
          <a:stretch>
            <a:fillRect/>
          </a:stretch>
        </p:blipFill>
        <p:spPr>
          <a:xfrm>
            <a:off x="2195496" y="2943221"/>
            <a:ext cx="180000" cy="226080"/>
          </a:xfrm>
          <a:prstGeom prst="rect">
            <a:avLst/>
          </a:prstGeom>
        </p:spPr>
      </p:pic>
      <p:pic>
        <p:nvPicPr>
          <p:cNvPr id="86" name="Grafik 85" descr="2.png"/>
          <p:cNvPicPr>
            <a:picLocks noChangeAspect="1"/>
          </p:cNvPicPr>
          <p:nvPr/>
        </p:nvPicPr>
        <p:blipFill>
          <a:blip r:embed="rId23" cstate="print"/>
          <a:stretch>
            <a:fillRect/>
          </a:stretch>
        </p:blipFill>
        <p:spPr>
          <a:xfrm>
            <a:off x="7786710" y="2571744"/>
            <a:ext cx="252000" cy="316512"/>
          </a:xfrm>
          <a:prstGeom prst="rect">
            <a:avLst/>
          </a:prstGeom>
        </p:spPr>
      </p:pic>
      <p:pic>
        <p:nvPicPr>
          <p:cNvPr id="88" name="Grafik 87" descr="8.png"/>
          <p:cNvPicPr>
            <a:picLocks noChangeAspect="1"/>
          </p:cNvPicPr>
          <p:nvPr/>
        </p:nvPicPr>
        <p:blipFill>
          <a:blip r:embed="rId24" cstate="print"/>
          <a:stretch>
            <a:fillRect/>
          </a:stretch>
        </p:blipFill>
        <p:spPr>
          <a:xfrm>
            <a:off x="5786446" y="4469810"/>
            <a:ext cx="252000" cy="316512"/>
          </a:xfrm>
          <a:prstGeom prst="rect">
            <a:avLst/>
          </a:prstGeom>
        </p:spPr>
      </p:pic>
      <p:pic>
        <p:nvPicPr>
          <p:cNvPr id="87" name="Grafik 86" descr="3.png"/>
          <p:cNvPicPr>
            <a:picLocks noChangeAspect="1"/>
          </p:cNvPicPr>
          <p:nvPr/>
        </p:nvPicPr>
        <p:blipFill>
          <a:blip r:embed="rId25" cstate="print"/>
          <a:stretch>
            <a:fillRect/>
          </a:stretch>
        </p:blipFill>
        <p:spPr>
          <a:xfrm>
            <a:off x="5677322" y="4214818"/>
            <a:ext cx="252000" cy="316512"/>
          </a:xfrm>
          <a:prstGeom prst="rect">
            <a:avLst/>
          </a:prstGeom>
        </p:spPr>
      </p:pic>
      <p:pic>
        <p:nvPicPr>
          <p:cNvPr id="89" name="Grafik 88" descr="6.png"/>
          <p:cNvPicPr>
            <a:picLocks noChangeAspect="1"/>
          </p:cNvPicPr>
          <p:nvPr/>
        </p:nvPicPr>
        <p:blipFill>
          <a:blip r:embed="rId26" cstate="print"/>
          <a:stretch>
            <a:fillRect/>
          </a:stretch>
        </p:blipFill>
        <p:spPr>
          <a:xfrm>
            <a:off x="6000760" y="5643578"/>
            <a:ext cx="252000" cy="316090"/>
          </a:xfrm>
          <a:prstGeom prst="rect">
            <a:avLst/>
          </a:prstGeom>
        </p:spPr>
      </p:pic>
      <p:pic>
        <p:nvPicPr>
          <p:cNvPr id="90" name="Grafik 89" descr="7.png"/>
          <p:cNvPicPr>
            <a:picLocks noChangeAspect="1"/>
          </p:cNvPicPr>
          <p:nvPr/>
        </p:nvPicPr>
        <p:blipFill>
          <a:blip r:embed="rId27" cstate="print"/>
          <a:stretch>
            <a:fillRect/>
          </a:stretch>
        </p:blipFill>
        <p:spPr>
          <a:xfrm>
            <a:off x="5929322" y="2000240"/>
            <a:ext cx="252000" cy="316512"/>
          </a:xfrm>
          <a:prstGeom prst="rect">
            <a:avLst/>
          </a:prstGeom>
        </p:spPr>
      </p:pic>
      <p:sp>
        <p:nvSpPr>
          <p:cNvPr id="58" name="Textfeld 57"/>
          <p:cNvSpPr txBox="1"/>
          <p:nvPr/>
        </p:nvSpPr>
        <p:spPr>
          <a:xfrm>
            <a:off x="5786446" y="4303508"/>
            <a:ext cx="785818" cy="246221"/>
          </a:xfrm>
          <a:prstGeom prst="rect">
            <a:avLst/>
          </a:prstGeom>
          <a:noFill/>
        </p:spPr>
        <p:txBody>
          <a:bodyPr wrap="square" rtlCol="0">
            <a:spAutoFit/>
          </a:bodyPr>
          <a:lstStyle/>
          <a:p>
            <a:r>
              <a:rPr lang="de-DE" sz="1000" smtClean="0"/>
              <a:t>Frankfurt</a:t>
            </a:r>
            <a:endParaRPr lang="de-DE" sz="1000"/>
          </a:p>
        </p:txBody>
      </p:sp>
      <p:sp>
        <p:nvSpPr>
          <p:cNvPr id="59" name="Textfeld 58"/>
          <p:cNvSpPr txBox="1"/>
          <p:nvPr/>
        </p:nvSpPr>
        <p:spPr>
          <a:xfrm>
            <a:off x="7929586" y="2651808"/>
            <a:ext cx="785818" cy="246221"/>
          </a:xfrm>
          <a:prstGeom prst="rect">
            <a:avLst/>
          </a:prstGeom>
          <a:noFill/>
        </p:spPr>
        <p:txBody>
          <a:bodyPr wrap="square" rtlCol="0">
            <a:spAutoFit/>
          </a:bodyPr>
          <a:lstStyle/>
          <a:p>
            <a:r>
              <a:rPr lang="de-DE" sz="1000" smtClean="0"/>
              <a:t>Berlin</a:t>
            </a:r>
            <a:endParaRPr lang="de-DE" sz="1000"/>
          </a:p>
        </p:txBody>
      </p:sp>
      <p:sp>
        <p:nvSpPr>
          <p:cNvPr id="60" name="Textfeld 59"/>
          <p:cNvSpPr txBox="1"/>
          <p:nvPr/>
        </p:nvSpPr>
        <p:spPr>
          <a:xfrm>
            <a:off x="5602870" y="3158070"/>
            <a:ext cx="1000132" cy="246221"/>
          </a:xfrm>
          <a:prstGeom prst="rect">
            <a:avLst/>
          </a:prstGeom>
          <a:noFill/>
        </p:spPr>
        <p:txBody>
          <a:bodyPr wrap="square" rtlCol="0">
            <a:spAutoFit/>
          </a:bodyPr>
          <a:lstStyle/>
          <a:p>
            <a:r>
              <a:rPr lang="de-DE" sz="1000" smtClean="0"/>
              <a:t>Düsseldorf</a:t>
            </a:r>
            <a:endParaRPr lang="de-DE" sz="1000"/>
          </a:p>
        </p:txBody>
      </p:sp>
      <p:sp>
        <p:nvSpPr>
          <p:cNvPr id="62" name="Textfeld 61"/>
          <p:cNvSpPr txBox="1"/>
          <p:nvPr/>
        </p:nvSpPr>
        <p:spPr>
          <a:xfrm>
            <a:off x="5929322" y="2277576"/>
            <a:ext cx="642942" cy="400110"/>
          </a:xfrm>
          <a:prstGeom prst="rect">
            <a:avLst/>
          </a:prstGeom>
          <a:noFill/>
        </p:spPr>
        <p:txBody>
          <a:bodyPr wrap="square" rtlCol="0">
            <a:spAutoFit/>
          </a:bodyPr>
          <a:lstStyle/>
          <a:p>
            <a:pPr algn="ctr"/>
            <a:r>
              <a:rPr lang="de-DE" sz="1000" smtClean="0"/>
              <a:t>Bremer-</a:t>
            </a:r>
            <a:br>
              <a:rPr lang="de-DE" sz="1000" smtClean="0"/>
            </a:br>
            <a:r>
              <a:rPr lang="de-DE" sz="1000" smtClean="0"/>
              <a:t>haven</a:t>
            </a:r>
            <a:endParaRPr lang="de-DE" sz="1000"/>
          </a:p>
        </p:txBody>
      </p:sp>
      <p:sp>
        <p:nvSpPr>
          <p:cNvPr id="63" name="Textfeld 62"/>
          <p:cNvSpPr txBox="1"/>
          <p:nvPr/>
        </p:nvSpPr>
        <p:spPr>
          <a:xfrm>
            <a:off x="7392586" y="3713658"/>
            <a:ext cx="785818" cy="246221"/>
          </a:xfrm>
          <a:prstGeom prst="rect">
            <a:avLst/>
          </a:prstGeom>
          <a:noFill/>
        </p:spPr>
        <p:txBody>
          <a:bodyPr wrap="square" rtlCol="0">
            <a:spAutoFit/>
          </a:bodyPr>
          <a:lstStyle/>
          <a:p>
            <a:r>
              <a:rPr lang="de-DE" sz="1000" smtClean="0"/>
              <a:t>Dresden</a:t>
            </a:r>
            <a:endParaRPr lang="de-DE" sz="1000"/>
          </a:p>
        </p:txBody>
      </p:sp>
      <p:sp>
        <p:nvSpPr>
          <p:cNvPr id="66" name="Textfeld 65"/>
          <p:cNvSpPr txBox="1"/>
          <p:nvPr/>
        </p:nvSpPr>
        <p:spPr>
          <a:xfrm>
            <a:off x="6143636" y="5888797"/>
            <a:ext cx="785818" cy="246221"/>
          </a:xfrm>
          <a:prstGeom prst="rect">
            <a:avLst/>
          </a:prstGeom>
          <a:noFill/>
        </p:spPr>
        <p:txBody>
          <a:bodyPr wrap="square" rtlCol="0">
            <a:spAutoFit/>
          </a:bodyPr>
          <a:lstStyle/>
          <a:p>
            <a:r>
              <a:rPr lang="de-DE" sz="1000" smtClean="0"/>
              <a:t>Singen</a:t>
            </a:r>
            <a:endParaRPr lang="de-DE" sz="1000"/>
          </a:p>
        </p:txBody>
      </p:sp>
      <p:sp>
        <p:nvSpPr>
          <p:cNvPr id="67" name="Textfeld 66"/>
          <p:cNvSpPr txBox="1"/>
          <p:nvPr/>
        </p:nvSpPr>
        <p:spPr>
          <a:xfrm>
            <a:off x="6357950" y="5072074"/>
            <a:ext cx="1071570" cy="400110"/>
          </a:xfrm>
          <a:prstGeom prst="rect">
            <a:avLst/>
          </a:prstGeom>
          <a:noFill/>
        </p:spPr>
        <p:txBody>
          <a:bodyPr wrap="square" rtlCol="0">
            <a:spAutoFit/>
          </a:bodyPr>
          <a:lstStyle/>
          <a:p>
            <a:r>
              <a:rPr lang="de-DE" sz="1000" smtClean="0"/>
              <a:t>Bad Mergentheim</a:t>
            </a:r>
            <a:endParaRPr lang="de-DE"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45"/>
          <p:cNvSpPr/>
          <p:nvPr/>
        </p:nvSpPr>
        <p:spPr bwMode="auto">
          <a:xfrm>
            <a:off x="2714612" y="1142984"/>
            <a:ext cx="2428892" cy="428628"/>
          </a:xfrm>
          <a:prstGeom prst="roundRect">
            <a:avLst/>
          </a:prstGeom>
          <a:solidFill>
            <a:schemeClr val="tx2"/>
          </a:solidFill>
          <a:ln w="9525" cap="flat" cmpd="sng" algn="ctr">
            <a:solidFill>
              <a:schemeClr val="tx2"/>
            </a:solidFill>
            <a:prstDash val="solid"/>
            <a:round/>
            <a:headEnd type="none" w="med" len="med"/>
            <a:tailEnd type="none" w="med" len="med"/>
          </a:ln>
          <a:effectLst/>
          <a:scene3d>
            <a:camera prst="orthographicFront"/>
            <a:lightRig rig="threePt" dir="t"/>
          </a:scene3d>
          <a:sp3d prstMaterial="powder">
            <a:bevelT/>
          </a:sp3d>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43" name="Abgerundetes Rechteck 42"/>
          <p:cNvSpPr/>
          <p:nvPr/>
        </p:nvSpPr>
        <p:spPr bwMode="auto">
          <a:xfrm>
            <a:off x="6072198" y="1142984"/>
            <a:ext cx="2428892" cy="428628"/>
          </a:xfrm>
          <a:prstGeom prst="roundRect">
            <a:avLst/>
          </a:prstGeom>
          <a:solidFill>
            <a:schemeClr val="tx2"/>
          </a:solidFill>
          <a:ln w="9525" cap="flat" cmpd="sng" algn="ctr">
            <a:solidFill>
              <a:schemeClr val="tx2"/>
            </a:solidFill>
            <a:prstDash val="solid"/>
            <a:round/>
            <a:headEnd type="none" w="med" len="med"/>
            <a:tailEnd type="none" w="med" len="med"/>
          </a:ln>
          <a:effectLst/>
          <a:scene3d>
            <a:camera prst="orthographicFront"/>
            <a:lightRig rig="threePt" dir="t"/>
          </a:scene3d>
          <a:sp3d prstMaterial="powder">
            <a:bevelT/>
          </a:sp3d>
        </p:spPr>
        <p:txBody>
          <a:bodyPr vert="horz" wrap="non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2" name="Titel 1"/>
          <p:cNvSpPr>
            <a:spLocks noGrp="1"/>
          </p:cNvSpPr>
          <p:nvPr>
            <p:ph type="title"/>
          </p:nvPr>
        </p:nvSpPr>
        <p:spPr/>
        <p:txBody>
          <a:bodyPr/>
          <a:lstStyle/>
          <a:p>
            <a:r>
              <a:rPr lang="de-DE" dirty="0" err="1" smtClean="0"/>
              <a:t>Reimbursement</a:t>
            </a:r>
            <a:r>
              <a:rPr lang="de-DE" dirty="0" smtClean="0"/>
              <a:t/>
            </a:r>
            <a:br>
              <a:rPr lang="de-DE" dirty="0" smtClean="0"/>
            </a:br>
            <a:endParaRPr lang="de-DE" dirty="0"/>
          </a:p>
        </p:txBody>
      </p:sp>
      <p:grpSp>
        <p:nvGrpSpPr>
          <p:cNvPr id="14" name="Gruppieren 13"/>
          <p:cNvGrpSpPr/>
          <p:nvPr/>
        </p:nvGrpSpPr>
        <p:grpSpPr>
          <a:xfrm>
            <a:off x="357158" y="1600868"/>
            <a:ext cx="1620000" cy="828000"/>
            <a:chOff x="357158" y="1428736"/>
            <a:chExt cx="1620000" cy="828000"/>
          </a:xfrm>
        </p:grpSpPr>
        <p:sp>
          <p:nvSpPr>
            <p:cNvPr id="4" name="Abgerundetes Rechteck 3"/>
            <p:cNvSpPr/>
            <p:nvPr/>
          </p:nvSpPr>
          <p:spPr bwMode="auto">
            <a:xfrm>
              <a:off x="357158" y="1428736"/>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3" name="Grafik 2" descr="800px-Lehman_Brothers_logo_svg.png"/>
            <p:cNvPicPr>
              <a:picLocks noChangeAspect="1"/>
            </p:cNvPicPr>
            <p:nvPr/>
          </p:nvPicPr>
          <p:blipFill>
            <a:blip r:embed="rId3" cstate="print"/>
            <a:stretch>
              <a:fillRect/>
            </a:stretch>
          </p:blipFill>
          <p:spPr>
            <a:xfrm>
              <a:off x="428596" y="1785926"/>
              <a:ext cx="1548000" cy="121905"/>
            </a:xfrm>
            <a:prstGeom prst="rect">
              <a:avLst/>
            </a:prstGeom>
          </p:spPr>
        </p:pic>
      </p:grpSp>
      <p:grpSp>
        <p:nvGrpSpPr>
          <p:cNvPr id="13" name="Gruppieren 12"/>
          <p:cNvGrpSpPr/>
          <p:nvPr/>
        </p:nvGrpSpPr>
        <p:grpSpPr>
          <a:xfrm>
            <a:off x="357158" y="2786058"/>
            <a:ext cx="1620000" cy="828000"/>
            <a:chOff x="4000496" y="2071678"/>
            <a:chExt cx="1620000" cy="828000"/>
          </a:xfrm>
        </p:grpSpPr>
        <p:sp>
          <p:nvSpPr>
            <p:cNvPr id="8" name="Abgerundetes Rechteck 7"/>
            <p:cNvSpPr/>
            <p:nvPr/>
          </p:nvSpPr>
          <p:spPr bwMode="auto">
            <a:xfrm>
              <a:off x="4000496" y="2071678"/>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5" name="Grafik 4" descr="200px-Noa_bank_%282009%29_svg.png"/>
            <p:cNvPicPr>
              <a:picLocks noChangeAspect="1"/>
            </p:cNvPicPr>
            <p:nvPr/>
          </p:nvPicPr>
          <p:blipFill>
            <a:blip r:embed="rId4" cstate="print"/>
            <a:stretch>
              <a:fillRect/>
            </a:stretch>
          </p:blipFill>
          <p:spPr>
            <a:xfrm>
              <a:off x="4405318" y="2257182"/>
              <a:ext cx="809624" cy="457438"/>
            </a:xfrm>
            <a:prstGeom prst="rect">
              <a:avLst/>
            </a:prstGeom>
          </p:spPr>
        </p:pic>
      </p:grpSp>
      <p:grpSp>
        <p:nvGrpSpPr>
          <p:cNvPr id="11" name="Gruppieren 10"/>
          <p:cNvGrpSpPr/>
          <p:nvPr/>
        </p:nvGrpSpPr>
        <p:grpSpPr>
          <a:xfrm>
            <a:off x="357158" y="3958322"/>
            <a:ext cx="1620000" cy="828000"/>
            <a:chOff x="357158" y="3571876"/>
            <a:chExt cx="1620000" cy="828000"/>
          </a:xfrm>
        </p:grpSpPr>
        <p:sp>
          <p:nvSpPr>
            <p:cNvPr id="10" name="Abgerundetes Rechteck 9"/>
            <p:cNvSpPr/>
            <p:nvPr/>
          </p:nvSpPr>
          <p:spPr bwMode="auto">
            <a:xfrm>
              <a:off x="357158" y="3571876"/>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6" name="Grafik 5" descr="200px-Weserbank_logo_svg.png"/>
            <p:cNvPicPr>
              <a:picLocks noChangeAspect="1"/>
            </p:cNvPicPr>
            <p:nvPr/>
          </p:nvPicPr>
          <p:blipFill>
            <a:blip r:embed="rId5" cstate="print"/>
            <a:stretch>
              <a:fillRect/>
            </a:stretch>
          </p:blipFill>
          <p:spPr>
            <a:xfrm>
              <a:off x="428596" y="3857628"/>
              <a:ext cx="1440000" cy="295200"/>
            </a:xfrm>
            <a:prstGeom prst="rect">
              <a:avLst/>
            </a:prstGeom>
          </p:spPr>
        </p:pic>
      </p:grpSp>
      <p:grpSp>
        <p:nvGrpSpPr>
          <p:cNvPr id="12" name="Gruppieren 11"/>
          <p:cNvGrpSpPr/>
          <p:nvPr/>
        </p:nvGrpSpPr>
        <p:grpSpPr>
          <a:xfrm>
            <a:off x="357158" y="5172768"/>
            <a:ext cx="1620000" cy="828000"/>
            <a:chOff x="3786182" y="3000372"/>
            <a:chExt cx="1620000" cy="828000"/>
          </a:xfrm>
        </p:grpSpPr>
        <p:sp>
          <p:nvSpPr>
            <p:cNvPr id="9" name="Abgerundetes Rechteck 8"/>
            <p:cNvSpPr/>
            <p:nvPr/>
          </p:nvSpPr>
          <p:spPr bwMode="auto">
            <a:xfrm>
              <a:off x="3786182" y="3000372"/>
              <a:ext cx="1620000" cy="828000"/>
            </a:xfrm>
            <a:prstGeom prst="roundRect">
              <a:avLst/>
            </a:prstGeom>
            <a:solidFill>
              <a:schemeClr val="bg2"/>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pic>
          <p:nvPicPr>
            <p:cNvPr id="7" name="Picture 74" descr="reithinger"/>
            <p:cNvPicPr>
              <a:picLocks noChangeAspect="1" noChangeArrowheads="1"/>
            </p:cNvPicPr>
            <p:nvPr/>
          </p:nvPicPr>
          <p:blipFill>
            <a:blip r:embed="rId6" cstate="print"/>
            <a:srcRect l="22667" r="14667" b="6667"/>
            <a:stretch>
              <a:fillRect/>
            </a:stretch>
          </p:blipFill>
          <p:spPr bwMode="auto">
            <a:xfrm>
              <a:off x="3857620" y="3195636"/>
              <a:ext cx="1512000" cy="449630"/>
            </a:xfrm>
            <a:prstGeom prst="rect">
              <a:avLst/>
            </a:prstGeom>
            <a:noFill/>
            <a:ln w="9525" algn="in">
              <a:noFill/>
              <a:miter lim="800000"/>
              <a:headEnd/>
              <a:tailEnd/>
            </a:ln>
            <a:effectLst/>
          </p:spPr>
        </p:pic>
      </p:grpSp>
      <p:grpSp>
        <p:nvGrpSpPr>
          <p:cNvPr id="33" name="Gruppieren 32"/>
          <p:cNvGrpSpPr/>
          <p:nvPr/>
        </p:nvGrpSpPr>
        <p:grpSpPr>
          <a:xfrm>
            <a:off x="3571868" y="1814444"/>
            <a:ext cx="947742" cy="400110"/>
            <a:chOff x="3571868" y="1643050"/>
            <a:chExt cx="947742" cy="400110"/>
          </a:xfrm>
        </p:grpSpPr>
        <p:pic>
          <p:nvPicPr>
            <p:cNvPr id="16" name="Grafik 24" descr="Group-icon.png"/>
            <p:cNvPicPr>
              <a:picLocks noChangeAspect="1"/>
            </p:cNvPicPr>
            <p:nvPr/>
          </p:nvPicPr>
          <p:blipFill>
            <a:blip r:embed="rId7" cstate="print"/>
            <a:srcRect/>
            <a:stretch>
              <a:fillRect/>
            </a:stretch>
          </p:blipFill>
          <p:spPr bwMode="auto">
            <a:xfrm>
              <a:off x="4214810" y="1714488"/>
              <a:ext cx="304800" cy="304800"/>
            </a:xfrm>
            <a:prstGeom prst="rect">
              <a:avLst/>
            </a:prstGeom>
            <a:noFill/>
            <a:ln w="9525">
              <a:noFill/>
              <a:miter lim="800000"/>
              <a:headEnd/>
              <a:tailEnd/>
            </a:ln>
          </p:spPr>
        </p:pic>
        <p:sp>
          <p:nvSpPr>
            <p:cNvPr id="25" name="Textfeld 24"/>
            <p:cNvSpPr txBox="1"/>
            <p:nvPr/>
          </p:nvSpPr>
          <p:spPr>
            <a:xfrm>
              <a:off x="3571868" y="1643050"/>
              <a:ext cx="785818" cy="400110"/>
            </a:xfrm>
            <a:prstGeom prst="rect">
              <a:avLst/>
            </a:prstGeom>
            <a:noFill/>
          </p:spPr>
          <p:txBody>
            <a:bodyPr wrap="square" rtlCol="0">
              <a:spAutoFit/>
            </a:bodyPr>
            <a:lstStyle/>
            <a:p>
              <a:r>
                <a:rPr lang="de-DE" dirty="0" smtClean="0"/>
                <a:t>800</a:t>
              </a:r>
              <a:endParaRPr lang="de-DE" dirty="0"/>
            </a:p>
          </p:txBody>
        </p:sp>
      </p:grpSp>
      <p:grpSp>
        <p:nvGrpSpPr>
          <p:cNvPr id="34" name="Gruppieren 33"/>
          <p:cNvGrpSpPr/>
          <p:nvPr/>
        </p:nvGrpSpPr>
        <p:grpSpPr>
          <a:xfrm>
            <a:off x="3143240" y="2957452"/>
            <a:ext cx="1376370" cy="400110"/>
            <a:chOff x="3214678" y="2857496"/>
            <a:chExt cx="1376370" cy="400110"/>
          </a:xfrm>
        </p:grpSpPr>
        <p:pic>
          <p:nvPicPr>
            <p:cNvPr id="19" name="Grafik 24" descr="Group-icon.png"/>
            <p:cNvPicPr>
              <a:picLocks noChangeAspect="1"/>
            </p:cNvPicPr>
            <p:nvPr/>
          </p:nvPicPr>
          <p:blipFill>
            <a:blip r:embed="rId7" cstate="print"/>
            <a:srcRect/>
            <a:stretch>
              <a:fillRect/>
            </a:stretch>
          </p:blipFill>
          <p:spPr bwMode="auto">
            <a:xfrm>
              <a:off x="4286248" y="2928934"/>
              <a:ext cx="304800" cy="304800"/>
            </a:xfrm>
            <a:prstGeom prst="rect">
              <a:avLst/>
            </a:prstGeom>
            <a:noFill/>
            <a:ln w="9525">
              <a:noFill/>
              <a:miter lim="800000"/>
              <a:headEnd/>
              <a:tailEnd/>
            </a:ln>
          </p:spPr>
        </p:pic>
        <p:sp>
          <p:nvSpPr>
            <p:cNvPr id="26" name="Textfeld 25"/>
            <p:cNvSpPr txBox="1"/>
            <p:nvPr/>
          </p:nvSpPr>
          <p:spPr>
            <a:xfrm>
              <a:off x="3214678" y="2857496"/>
              <a:ext cx="1000132" cy="400110"/>
            </a:xfrm>
            <a:prstGeom prst="rect">
              <a:avLst/>
            </a:prstGeom>
            <a:noFill/>
          </p:spPr>
          <p:txBody>
            <a:bodyPr wrap="square" rtlCol="0">
              <a:spAutoFit/>
            </a:bodyPr>
            <a:lstStyle/>
            <a:p>
              <a:r>
                <a:rPr lang="de-DE" dirty="0" smtClean="0"/>
                <a:t>12.000</a:t>
              </a:r>
            </a:p>
          </p:txBody>
        </p:sp>
      </p:grpSp>
      <p:grpSp>
        <p:nvGrpSpPr>
          <p:cNvPr id="35" name="Gruppieren 34"/>
          <p:cNvGrpSpPr/>
          <p:nvPr/>
        </p:nvGrpSpPr>
        <p:grpSpPr>
          <a:xfrm>
            <a:off x="3309931" y="4100460"/>
            <a:ext cx="1190631" cy="400110"/>
            <a:chOff x="3428992" y="4071942"/>
            <a:chExt cx="1190631" cy="400110"/>
          </a:xfrm>
        </p:grpSpPr>
        <p:pic>
          <p:nvPicPr>
            <p:cNvPr id="18" name="Grafik 24" descr="Group-icon.png"/>
            <p:cNvPicPr>
              <a:picLocks noChangeAspect="1"/>
            </p:cNvPicPr>
            <p:nvPr/>
          </p:nvPicPr>
          <p:blipFill>
            <a:blip r:embed="rId7" cstate="print"/>
            <a:srcRect/>
            <a:stretch>
              <a:fillRect/>
            </a:stretch>
          </p:blipFill>
          <p:spPr bwMode="auto">
            <a:xfrm>
              <a:off x="4314823" y="4090992"/>
              <a:ext cx="304800" cy="304800"/>
            </a:xfrm>
            <a:prstGeom prst="rect">
              <a:avLst/>
            </a:prstGeom>
            <a:noFill/>
            <a:ln w="9525">
              <a:noFill/>
              <a:miter lim="800000"/>
              <a:headEnd/>
              <a:tailEnd/>
            </a:ln>
          </p:spPr>
        </p:pic>
        <p:sp>
          <p:nvSpPr>
            <p:cNvPr id="27" name="Textfeld 26"/>
            <p:cNvSpPr txBox="1"/>
            <p:nvPr/>
          </p:nvSpPr>
          <p:spPr>
            <a:xfrm>
              <a:off x="3428992" y="4071942"/>
              <a:ext cx="825867" cy="400110"/>
            </a:xfrm>
            <a:prstGeom prst="rect">
              <a:avLst/>
            </a:prstGeom>
            <a:noFill/>
          </p:spPr>
          <p:txBody>
            <a:bodyPr wrap="none" rtlCol="0">
              <a:spAutoFit/>
            </a:bodyPr>
            <a:lstStyle/>
            <a:p>
              <a:r>
                <a:rPr lang="de-DE" dirty="0" smtClean="0"/>
                <a:t>1.900</a:t>
              </a:r>
              <a:endParaRPr lang="de-DE" dirty="0"/>
            </a:p>
          </p:txBody>
        </p:sp>
      </p:grpSp>
      <p:grpSp>
        <p:nvGrpSpPr>
          <p:cNvPr id="36" name="Gruppieren 35"/>
          <p:cNvGrpSpPr/>
          <p:nvPr/>
        </p:nvGrpSpPr>
        <p:grpSpPr>
          <a:xfrm>
            <a:off x="3286116" y="5357826"/>
            <a:ext cx="1304932" cy="400110"/>
            <a:chOff x="3357554" y="5357826"/>
            <a:chExt cx="1304932" cy="400110"/>
          </a:xfrm>
        </p:grpSpPr>
        <p:pic>
          <p:nvPicPr>
            <p:cNvPr id="17" name="Grafik 24" descr="Group-icon.png"/>
            <p:cNvPicPr>
              <a:picLocks noChangeAspect="1"/>
            </p:cNvPicPr>
            <p:nvPr/>
          </p:nvPicPr>
          <p:blipFill>
            <a:blip r:embed="rId7" cstate="print"/>
            <a:srcRect/>
            <a:stretch>
              <a:fillRect/>
            </a:stretch>
          </p:blipFill>
          <p:spPr bwMode="auto">
            <a:xfrm>
              <a:off x="4357686" y="5357826"/>
              <a:ext cx="304800" cy="304800"/>
            </a:xfrm>
            <a:prstGeom prst="rect">
              <a:avLst/>
            </a:prstGeom>
            <a:noFill/>
            <a:ln w="9525">
              <a:noFill/>
              <a:miter lim="800000"/>
              <a:headEnd/>
              <a:tailEnd/>
            </a:ln>
          </p:spPr>
        </p:pic>
        <p:sp>
          <p:nvSpPr>
            <p:cNvPr id="28" name="Textfeld 27"/>
            <p:cNvSpPr txBox="1"/>
            <p:nvPr/>
          </p:nvSpPr>
          <p:spPr>
            <a:xfrm>
              <a:off x="3357554" y="5357826"/>
              <a:ext cx="968535" cy="400110"/>
            </a:xfrm>
            <a:prstGeom prst="rect">
              <a:avLst/>
            </a:prstGeom>
            <a:noFill/>
          </p:spPr>
          <p:txBody>
            <a:bodyPr wrap="none" rtlCol="0">
              <a:spAutoFit/>
            </a:bodyPr>
            <a:lstStyle/>
            <a:p>
              <a:r>
                <a:rPr lang="de-DE" dirty="0" smtClean="0"/>
                <a:t>57.000</a:t>
              </a:r>
              <a:endParaRPr lang="de-DE" dirty="0"/>
            </a:p>
          </p:txBody>
        </p:sp>
      </p:grpSp>
      <p:sp>
        <p:nvSpPr>
          <p:cNvPr id="29" name="Textfeld 28"/>
          <p:cNvSpPr txBox="1"/>
          <p:nvPr/>
        </p:nvSpPr>
        <p:spPr>
          <a:xfrm>
            <a:off x="6215074" y="1785926"/>
            <a:ext cx="1664238" cy="400110"/>
          </a:xfrm>
          <a:prstGeom prst="rect">
            <a:avLst/>
          </a:prstGeom>
          <a:noFill/>
        </p:spPr>
        <p:txBody>
          <a:bodyPr wrap="none" rtlCol="0">
            <a:spAutoFit/>
          </a:bodyPr>
          <a:lstStyle/>
          <a:p>
            <a:r>
              <a:rPr lang="de-DE" dirty="0" smtClean="0"/>
              <a:t>8.200 Mio. $ </a:t>
            </a:r>
          </a:p>
        </p:txBody>
      </p:sp>
      <p:sp>
        <p:nvSpPr>
          <p:cNvPr id="30" name="Textfeld 29"/>
          <p:cNvSpPr txBox="1"/>
          <p:nvPr/>
        </p:nvSpPr>
        <p:spPr>
          <a:xfrm>
            <a:off x="6429395" y="2857496"/>
            <a:ext cx="1380506" cy="400110"/>
          </a:xfrm>
          <a:prstGeom prst="rect">
            <a:avLst/>
          </a:prstGeom>
          <a:noFill/>
        </p:spPr>
        <p:txBody>
          <a:bodyPr wrap="none" rtlCol="0">
            <a:spAutoFit/>
          </a:bodyPr>
          <a:lstStyle/>
          <a:p>
            <a:r>
              <a:rPr lang="de-DE" dirty="0" smtClean="0"/>
              <a:t>160 Mio. $</a:t>
            </a:r>
            <a:endParaRPr lang="de-DE" dirty="0"/>
          </a:p>
        </p:txBody>
      </p:sp>
      <p:sp>
        <p:nvSpPr>
          <p:cNvPr id="31" name="Textfeld 30"/>
          <p:cNvSpPr txBox="1"/>
          <p:nvPr/>
        </p:nvSpPr>
        <p:spPr>
          <a:xfrm>
            <a:off x="6429395" y="4071942"/>
            <a:ext cx="1237839" cy="400110"/>
          </a:xfrm>
          <a:prstGeom prst="rect">
            <a:avLst/>
          </a:prstGeom>
          <a:noFill/>
        </p:spPr>
        <p:txBody>
          <a:bodyPr wrap="none" rtlCol="0">
            <a:spAutoFit/>
          </a:bodyPr>
          <a:lstStyle/>
          <a:p>
            <a:r>
              <a:rPr lang="de-DE" dirty="0" smtClean="0"/>
              <a:t>24 Mio. $</a:t>
            </a:r>
            <a:endParaRPr lang="de-DE" dirty="0"/>
          </a:p>
        </p:txBody>
      </p:sp>
      <p:sp>
        <p:nvSpPr>
          <p:cNvPr id="32" name="Textfeld 31"/>
          <p:cNvSpPr txBox="1"/>
          <p:nvPr/>
        </p:nvSpPr>
        <p:spPr>
          <a:xfrm>
            <a:off x="6429388" y="5286388"/>
            <a:ext cx="1237839" cy="400110"/>
          </a:xfrm>
          <a:prstGeom prst="rect">
            <a:avLst/>
          </a:prstGeom>
          <a:noFill/>
        </p:spPr>
        <p:txBody>
          <a:bodyPr wrap="none" rtlCol="0">
            <a:spAutoFit/>
          </a:bodyPr>
          <a:lstStyle/>
          <a:p>
            <a:r>
              <a:rPr lang="de-DE" dirty="0" smtClean="0"/>
              <a:t>93 Mio. $</a:t>
            </a:r>
            <a:endParaRPr lang="de-DE" dirty="0"/>
          </a:p>
        </p:txBody>
      </p:sp>
      <p:sp>
        <p:nvSpPr>
          <p:cNvPr id="41" name="Textfeld 40"/>
          <p:cNvSpPr txBox="1"/>
          <p:nvPr/>
        </p:nvSpPr>
        <p:spPr>
          <a:xfrm>
            <a:off x="3232474" y="1142984"/>
            <a:ext cx="1410964" cy="400110"/>
          </a:xfrm>
          <a:prstGeom prst="rect">
            <a:avLst/>
          </a:prstGeom>
          <a:noFill/>
        </p:spPr>
        <p:txBody>
          <a:bodyPr wrap="none" rtlCol="0">
            <a:spAutoFit/>
          </a:bodyPr>
          <a:lstStyle/>
          <a:p>
            <a:r>
              <a:rPr lang="de-DE" dirty="0" err="1" smtClean="0"/>
              <a:t>Depositors</a:t>
            </a:r>
            <a:endParaRPr lang="de-DE" dirty="0"/>
          </a:p>
        </p:txBody>
      </p:sp>
      <p:sp>
        <p:nvSpPr>
          <p:cNvPr id="42" name="Textfeld 41"/>
          <p:cNvSpPr txBox="1"/>
          <p:nvPr/>
        </p:nvSpPr>
        <p:spPr>
          <a:xfrm>
            <a:off x="6072198" y="1142984"/>
            <a:ext cx="2420856" cy="400110"/>
          </a:xfrm>
          <a:prstGeom prst="rect">
            <a:avLst/>
          </a:prstGeom>
          <a:noFill/>
        </p:spPr>
        <p:txBody>
          <a:bodyPr wrap="none" rtlCol="0">
            <a:spAutoFit/>
          </a:bodyPr>
          <a:lstStyle/>
          <a:p>
            <a:r>
              <a:rPr lang="de-DE" dirty="0" err="1" smtClean="0"/>
              <a:t>Amount</a:t>
            </a:r>
            <a:r>
              <a:rPr lang="de-DE" dirty="0" smtClean="0"/>
              <a:t> </a:t>
            </a:r>
            <a:r>
              <a:rPr lang="de-DE" dirty="0" err="1" smtClean="0"/>
              <a:t>of</a:t>
            </a:r>
            <a:r>
              <a:rPr lang="de-DE" dirty="0" smtClean="0"/>
              <a:t> </a:t>
            </a:r>
            <a:r>
              <a:rPr lang="de-DE" dirty="0" err="1" smtClean="0"/>
              <a:t>Deposits</a:t>
            </a:r>
            <a:endParaRPr lang="de-DE"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powerpoint hrt">
  <a:themeElements>
    <a:clrScheme name="SIM_Template_cool_grey_D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M_Template_cool_grey_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spPr>
      <a:bodyPr vert="horz" wrap="none" lIns="36000" tIns="36000" rIns="36000" bIns="3600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spPr>
      <a:bodyPr vert="horz" wrap="none" lIns="36000" tIns="36000" rIns="36000" bIns="3600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SIM_Template_cool_grey_D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C80134C0B7FC148AF3EDDCEACBC6629" ma:contentTypeVersion="2" ma:contentTypeDescription="Ein neues Dokument erstellen." ma:contentTypeScope="" ma:versionID="cce4c4291e605bc515b2eaee6add7556">
  <xsd:schema xmlns:xsd="http://www.w3.org/2001/XMLSchema" xmlns:p="http://schemas.microsoft.com/office/2006/metadata/properties" xmlns:ns2="e5da53dd-b3bb-4159-b947-820507a22007" targetNamespace="http://schemas.microsoft.com/office/2006/metadata/properties" ma:root="true" ma:fieldsID="52b284b080f62e569122f91afa5455f6" ns2:_="">
    <xsd:import namespace="e5da53dd-b3bb-4159-b947-820507a22007"/>
    <xsd:element name="properties">
      <xsd:complexType>
        <xsd:sequence>
          <xsd:element name="documentManagement">
            <xsd:complexType>
              <xsd:all>
                <xsd:element ref="ns2:Kategorie" minOccurs="0"/>
              </xsd:all>
            </xsd:complexType>
          </xsd:element>
        </xsd:sequence>
      </xsd:complexType>
    </xsd:element>
  </xsd:schema>
  <xsd:schema xmlns:xsd="http://www.w3.org/2001/XMLSchema" xmlns:dms="http://schemas.microsoft.com/office/2006/documentManagement/types" targetNamespace="e5da53dd-b3bb-4159-b947-820507a22007" elementFormDefault="qualified">
    <xsd:import namespace="http://schemas.microsoft.com/office/2006/documentManagement/types"/>
    <xsd:element name="Kategorie" ma:index="8" nillable="true" ma:displayName="Kategorie" ma:default="Powerpoint Masterfolie" ma:format="Dropdown" ma:internalName="Kategorie">
      <xsd:simpleType>
        <xsd:restriction base="dms:Choice">
          <xsd:enumeration value="Powerpoint Masterfoli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Kategorie xmlns="e5da53dd-b3bb-4159-b947-820507a22007">Powerpoint Masterfolie</Kategorie>
  </documentManagement>
</p:properties>
</file>

<file path=customXml/itemProps1.xml><?xml version="1.0" encoding="utf-8"?>
<ds:datastoreItem xmlns:ds="http://schemas.openxmlformats.org/officeDocument/2006/customXml" ds:itemID="{644F861B-E51D-44B3-AEB5-175DB21BCAF6}">
  <ds:schemaRefs>
    <ds:schemaRef ds:uri="http://schemas.microsoft.com/sharepoint/v3/contenttype/forms"/>
  </ds:schemaRefs>
</ds:datastoreItem>
</file>

<file path=customXml/itemProps2.xml><?xml version="1.0" encoding="utf-8"?>
<ds:datastoreItem xmlns:ds="http://schemas.openxmlformats.org/officeDocument/2006/customXml" ds:itemID="{C03C78D3-7FA9-4B8B-B0E0-F9AC8A1146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da53dd-b3bb-4159-b947-820507a2200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3080BDF-C613-45A7-B062-E302FA66F6FA}">
  <ds:schemaRefs>
    <ds:schemaRef ds:uri="http://schemas.microsoft.com/office/2006/metadata/longProperties"/>
  </ds:schemaRefs>
</ds:datastoreItem>
</file>

<file path=customXml/itemProps4.xml><?xml version="1.0" encoding="utf-8"?>
<ds:datastoreItem xmlns:ds="http://schemas.openxmlformats.org/officeDocument/2006/customXml" ds:itemID="{098E1A7A-BCCB-4D65-B6C8-604C68DDC564}">
  <ds:schemaRefs>
    <ds:schemaRef ds:uri="http://schemas.microsoft.com/office/2006/metadata/properties"/>
    <ds:schemaRef ds:uri="e5da53dd-b3bb-4159-b947-820507a22007"/>
  </ds:schemaRefs>
</ds:datastoreItem>
</file>

<file path=docProps/app.xml><?xml version="1.0" encoding="utf-8"?>
<Properties xmlns="http://schemas.openxmlformats.org/officeDocument/2006/extended-properties" xmlns:vt="http://schemas.openxmlformats.org/officeDocument/2006/docPropsVTypes">
  <Template>powerpoint hrt</Template>
  <TotalTime>0</TotalTime>
  <Words>2425</Words>
  <Application>Microsoft Office PowerPoint</Application>
  <PresentationFormat>如螢幕大小 (4:3)</PresentationFormat>
  <Paragraphs>711</Paragraphs>
  <Slides>42</Slides>
  <Notes>42</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powerpoint hrt</vt:lpstr>
      <vt:lpstr>Effective Automation Reimbursement in the private banking sector in Germany  Olaf Hartenfels Deposit Protection and Trust Company, Cologne     </vt:lpstr>
      <vt:lpstr>Outline</vt:lpstr>
      <vt:lpstr>Basics Three Categories of banking business</vt:lpstr>
      <vt:lpstr>Basics German Deposit Guarantee Scheme</vt:lpstr>
      <vt:lpstr>       Basics Task and services of the Auditing Association </vt:lpstr>
      <vt:lpstr>Basics</vt:lpstr>
      <vt:lpstr>Services of the affiliated companies</vt:lpstr>
      <vt:lpstr>Reimbursements in the past years</vt:lpstr>
      <vt:lpstr>Reimbursement </vt:lpstr>
      <vt:lpstr>Different types of banks</vt:lpstr>
      <vt:lpstr>Reimbursement of depositors since 2011</vt:lpstr>
      <vt:lpstr>Reimbursement of depositors since 2011</vt:lpstr>
      <vt:lpstr>EAEG-Einreicherdatei</vt:lpstr>
      <vt:lpstr>ACL / InvComp</vt:lpstr>
      <vt:lpstr>Reimbursement of depositors since 2011</vt:lpstr>
      <vt:lpstr>EAEG presenter data file</vt:lpstr>
      <vt:lpstr>EAEG presenter data file</vt:lpstr>
      <vt:lpstr>EAEG presenter data file</vt:lpstr>
      <vt:lpstr>EAEG presenter data file</vt:lpstr>
      <vt:lpstr>EAEG presenter data file</vt:lpstr>
      <vt:lpstr>EAEG presenter data file</vt:lpstr>
      <vt:lpstr>Outlook for future</vt:lpstr>
      <vt:lpstr>Implementation of the EAEG presenter data file</vt:lpstr>
      <vt:lpstr>Information</vt:lpstr>
      <vt:lpstr>Support</vt:lpstr>
      <vt:lpstr>Experiences &amp; Auditprocess</vt:lpstr>
      <vt:lpstr>Support</vt:lpstr>
      <vt:lpstr>Auditing-Goals</vt:lpstr>
      <vt:lpstr>Auditing Frameworks</vt:lpstr>
      <vt:lpstr>投影片 30</vt:lpstr>
      <vt:lpstr>Data base</vt:lpstr>
      <vt:lpstr>Data base</vt:lpstr>
      <vt:lpstr>Data base</vt:lpstr>
      <vt:lpstr>Data base / accrued interest</vt:lpstr>
      <vt:lpstr>Data base / data form</vt:lpstr>
      <vt:lpstr>Data base / debit balances</vt:lpstr>
      <vt:lpstr>Data base / debit balances</vt:lpstr>
      <vt:lpstr>Data base / debit balances</vt:lpstr>
      <vt:lpstr>Audit Background</vt:lpstr>
      <vt:lpstr>Further necessary checks</vt:lpstr>
      <vt:lpstr>Audit-report</vt:lpstr>
      <vt:lpstr>投影片 42</vt:lpstr>
    </vt:vector>
  </TitlesOfParts>
  <Company>Prüfungsverband deutscher Banken e.V.</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Notfallplanung</dc:title>
  <dc:creator>Hartenfels</dc:creator>
  <dc:description>Variante Cool Gray + Pantone 641 - Basistemplates;_x000d_
Version 2.0 Deutsch / April 2006</dc:description>
  <cp:lastModifiedBy>c572</cp:lastModifiedBy>
  <cp:revision>382</cp:revision>
  <cp:lastPrinted>2006-01-18T19:32:04Z</cp:lastPrinted>
  <dcterms:created xsi:type="dcterms:W3CDTF">2011-05-17T12:53:59Z</dcterms:created>
  <dcterms:modified xsi:type="dcterms:W3CDTF">2013-11-27T05:55:44Z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ategorie">
    <vt:lpwstr>Powerpoint Masterfolie</vt:lpwstr>
  </property>
  <property fmtid="{D5CDD505-2E9C-101B-9397-08002B2CF9AE}" pid="3" name="ContentType">
    <vt:lpwstr>Dokument</vt:lpwstr>
  </property>
</Properties>
</file>