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42"/>
  </p:notesMasterIdLst>
  <p:handoutMasterIdLst>
    <p:handoutMasterId r:id="rId43"/>
  </p:handoutMasterIdLst>
  <p:sldIdLst>
    <p:sldId id="257" r:id="rId2"/>
    <p:sldId id="324" r:id="rId3"/>
    <p:sldId id="325" r:id="rId4"/>
    <p:sldId id="326" r:id="rId5"/>
    <p:sldId id="327" r:id="rId6"/>
    <p:sldId id="331" r:id="rId7"/>
    <p:sldId id="335" r:id="rId8"/>
    <p:sldId id="333" r:id="rId9"/>
    <p:sldId id="343" r:id="rId10"/>
    <p:sldId id="328" r:id="rId11"/>
    <p:sldId id="334" r:id="rId12"/>
    <p:sldId id="336" r:id="rId13"/>
    <p:sldId id="312" r:id="rId14"/>
    <p:sldId id="311" r:id="rId15"/>
    <p:sldId id="320" r:id="rId16"/>
    <p:sldId id="337" r:id="rId17"/>
    <p:sldId id="339" r:id="rId18"/>
    <p:sldId id="285" r:id="rId19"/>
    <p:sldId id="286" r:id="rId20"/>
    <p:sldId id="314" r:id="rId21"/>
    <p:sldId id="310" r:id="rId22"/>
    <p:sldId id="282" r:id="rId23"/>
    <p:sldId id="283" r:id="rId24"/>
    <p:sldId id="284" r:id="rId25"/>
    <p:sldId id="290" r:id="rId26"/>
    <p:sldId id="291" r:id="rId27"/>
    <p:sldId id="292" r:id="rId28"/>
    <p:sldId id="299" r:id="rId29"/>
    <p:sldId id="300" r:id="rId30"/>
    <p:sldId id="321" r:id="rId31"/>
    <p:sldId id="340" r:id="rId32"/>
    <p:sldId id="342" r:id="rId33"/>
    <p:sldId id="303" r:id="rId34"/>
    <p:sldId id="322" r:id="rId35"/>
    <p:sldId id="307" r:id="rId36"/>
    <p:sldId id="338" r:id="rId37"/>
    <p:sldId id="309" r:id="rId38"/>
    <p:sldId id="319" r:id="rId39"/>
    <p:sldId id="305" r:id="rId40"/>
    <p:sldId id="341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33893"/>
    <a:srgbClr val="007AC3"/>
    <a:srgbClr val="92C5E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0" autoAdjust="0"/>
    <p:restoredTop sz="94718" autoAdjust="0"/>
  </p:normalViewPr>
  <p:slideViewPr>
    <p:cSldViewPr>
      <p:cViewPr>
        <p:scale>
          <a:sx n="90" d="100"/>
          <a:sy n="90" d="100"/>
        </p:scale>
        <p:origin x="-40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chumaev\&#1056;&#1072;&#1073;&#1086;&#1095;&#1080;&#1081;%20&#1089;&#1090;&#1086;&#1083;\Wash_2013_IADI\IADI_Washington_2013\test_kas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5927078061285395E-2"/>
          <c:y val="6.0647662927975084E-2"/>
          <c:w val="0.89211795397219251"/>
          <c:h val="0.7842174793953078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Volumes, RUR bn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0</a:t>
                    </a:r>
                    <a:r>
                      <a:rPr lang="en-US" smtClean="0"/>
                      <a:t>,3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>
                <c:manualLayout>
                  <c:x val="2.6041666666666678E-2"/>
                  <c:y val="-8.2282316058141533E-4"/>
                </c:manualLayout>
              </c:layout>
              <c:showVal val="1"/>
            </c:dLbl>
            <c:dLbl>
              <c:idx val="6"/>
              <c:layout>
                <c:manualLayout>
                  <c:x val="-1.7361111111111114E-3"/>
                  <c:y val="-2.1938112259028648E-2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2</a:t>
                    </a:r>
                    <a:r>
                      <a:rPr lang="en-US" smtClean="0"/>
                      <a:t>7,0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>
                <c:manualLayout>
                  <c:x val="4.5138888888888888E-2"/>
                  <c:y val="5.1541896132347283E-2"/>
                </c:manualLayout>
              </c:layout>
              <c:showVal val="1"/>
            </c:dLbl>
            <c:dLbl>
              <c:idx val="8"/>
              <c:layout>
                <c:manualLayout>
                  <c:x val="8.6805555555555594E-3"/>
                  <c:y val="-9.1013416028948319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6</a:t>
                    </a:r>
                    <a:r>
                      <a:rPr lang="en-US" dirty="0" smtClean="0"/>
                      <a:t>3,7 *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12.2013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3.5000000000000005E-3</c:v>
                </c:pt>
                <c:pt idx="1">
                  <c:v>3.0000000000000002E-2</c:v>
                </c:pt>
                <c:pt idx="2">
                  <c:v>0.31000000000000005</c:v>
                </c:pt>
                <c:pt idx="3">
                  <c:v>10.6</c:v>
                </c:pt>
                <c:pt idx="4">
                  <c:v>10.9</c:v>
                </c:pt>
                <c:pt idx="5">
                  <c:v>9.5</c:v>
                </c:pt>
                <c:pt idx="6">
                  <c:v>27</c:v>
                </c:pt>
                <c:pt idx="7">
                  <c:v>14.3</c:v>
                </c:pt>
                <c:pt idx="8">
                  <c:v>63.7</c:v>
                </c:pt>
              </c:numCache>
            </c:numRef>
          </c:val>
        </c:ser>
        <c:axId val="92616576"/>
        <c:axId val="92618112"/>
      </c:barChart>
      <c:lineChart>
        <c:grouping val="stacked"/>
        <c:ser>
          <c:idx val="1"/>
          <c:order val="1"/>
          <c:tx>
            <c:strRef>
              <c:f>Лист1!$C$1</c:f>
              <c:strCache>
                <c:ptCount val="1"/>
                <c:pt idx="0">
                  <c:v> Number of cases</c:v>
                </c:pt>
              </c:strCache>
            </c:strRef>
          </c:tx>
          <c:spPr>
            <a:ln w="69850">
              <a:solidFill>
                <a:srgbClr val="233893"/>
              </a:solidFill>
            </a:ln>
          </c:spPr>
          <c:marker>
            <c:symbol val="square"/>
            <c:size val="16"/>
            <c:spPr>
              <a:solidFill>
                <a:srgbClr val="C0000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3.5927078061285395E-2"/>
                  <c:y val="-8.485381091473912E-2"/>
                </c:manualLayout>
              </c:layout>
              <c:showVal val="1"/>
            </c:dLbl>
            <c:dLbl>
              <c:idx val="1"/>
              <c:layout>
                <c:manualLayout>
                  <c:x val="-3.9193176066856815E-2"/>
                  <c:y val="-5.4905407062478227E-2"/>
                </c:manualLayout>
              </c:layout>
              <c:showVal val="1"/>
            </c:dLbl>
            <c:dLbl>
              <c:idx val="2"/>
              <c:layout>
                <c:manualLayout>
                  <c:x val="-6.2055862105856556E-2"/>
                  <c:y val="-4.991400642043485E-2"/>
                </c:manualLayout>
              </c:layout>
              <c:showVal val="1"/>
            </c:dLbl>
            <c:dLbl>
              <c:idx val="3"/>
              <c:layout>
                <c:manualLayout>
                  <c:x val="-4.8991470083570972E-2"/>
                  <c:y val="-5.4905407062478227E-2"/>
                </c:manualLayout>
              </c:layout>
              <c:showVal val="1"/>
            </c:dLbl>
            <c:dLbl>
              <c:idx val="4"/>
              <c:layout>
                <c:manualLayout>
                  <c:x val="-2.3274961723534562E-2"/>
                  <c:y val="-5.828609025796188E-2"/>
                </c:manualLayout>
              </c:layout>
              <c:showVal val="1"/>
            </c:dLbl>
            <c:dLbl>
              <c:idx val="5"/>
              <c:layout>
                <c:manualLayout>
                  <c:x val="-3.2660980055714016E-2"/>
                  <c:y val="-4.4922605778391342E-2"/>
                </c:manualLayout>
              </c:layout>
              <c:showVal val="1"/>
            </c:dLbl>
            <c:dLbl>
              <c:idx val="6"/>
              <c:layout>
                <c:manualLayout>
                  <c:x val="-1.3093285214348209E-3"/>
                  <c:y val="-4.0870146528548056E-2"/>
                </c:manualLayout>
              </c:layout>
              <c:showVal val="1"/>
            </c:dLbl>
            <c:dLbl>
              <c:idx val="7"/>
              <c:layout>
                <c:manualLayout>
                  <c:x val="-2.6546779308836397E-2"/>
                  <c:y val="-6.046109190380014E-2"/>
                </c:manualLayout>
              </c:layout>
              <c:showVal val="1"/>
            </c:dLbl>
            <c:dLbl>
              <c:idx val="8"/>
              <c:layout>
                <c:manualLayout>
                  <c:x val="-3.0425688976377955E-3"/>
                  <c:y val="-6.222228278821698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12.2013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</c:v>
                </c:pt>
                <c:pt idx="1">
                  <c:v>9</c:v>
                </c:pt>
                <c:pt idx="2">
                  <c:v>15</c:v>
                </c:pt>
                <c:pt idx="3">
                  <c:v>27</c:v>
                </c:pt>
                <c:pt idx="4">
                  <c:v>31</c:v>
                </c:pt>
                <c:pt idx="5">
                  <c:v>16</c:v>
                </c:pt>
                <c:pt idx="6">
                  <c:v>17</c:v>
                </c:pt>
                <c:pt idx="7">
                  <c:v>14</c:v>
                </c:pt>
                <c:pt idx="8">
                  <c:v>21</c:v>
                </c:pt>
              </c:numCache>
            </c:numRef>
          </c:val>
        </c:ser>
        <c:marker val="1"/>
        <c:axId val="92646016"/>
        <c:axId val="92644480"/>
      </c:lineChart>
      <c:catAx>
        <c:axId val="92616576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1200" b="1"/>
            </a:pPr>
            <a:endParaRPr lang="ru-RU"/>
          </a:p>
        </c:txPr>
        <c:crossAx val="92618112"/>
        <c:crosses val="autoZero"/>
        <c:auto val="1"/>
        <c:lblAlgn val="ctr"/>
        <c:lblOffset val="100"/>
      </c:catAx>
      <c:valAx>
        <c:axId val="92618112"/>
        <c:scaling>
          <c:orientation val="minMax"/>
          <c:max val="35"/>
        </c:scaling>
        <c:delete val="1"/>
        <c:axPos val="l"/>
        <c:numFmt formatCode="#,##0.00" sourceLinked="0"/>
        <c:tickLblPos val="none"/>
        <c:crossAx val="92616576"/>
        <c:crosses val="autoZero"/>
        <c:crossBetween val="between"/>
      </c:valAx>
      <c:valAx>
        <c:axId val="92644480"/>
        <c:scaling>
          <c:orientation val="minMax"/>
        </c:scaling>
        <c:axPos val="r"/>
        <c:majorGridlines/>
        <c:minorGridlines>
          <c:spPr>
            <a:ln w="3175"/>
          </c:spPr>
        </c:minorGridlines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2646016"/>
        <c:crosses val="max"/>
        <c:crossBetween val="between"/>
        <c:minorUnit val="10"/>
      </c:valAx>
      <c:catAx>
        <c:axId val="92646016"/>
        <c:scaling>
          <c:orientation val="minMax"/>
        </c:scaling>
        <c:delete val="1"/>
        <c:axPos val="b"/>
        <c:numFmt formatCode="General" sourceLinked="1"/>
        <c:tickLblPos val="none"/>
        <c:crossAx val="92644480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0.12271694553805777"/>
          <c:y val="0.20475571441760071"/>
          <c:w val="0.56046519575678033"/>
          <c:h val="5.8123329810055871E-2"/>
        </c:manualLayout>
      </c:layout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941656945590424"/>
          <c:y val="5.6210875984251965E-2"/>
          <c:w val="0.8192546068417409"/>
          <c:h val="0.713427175608815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DIA liability in case of payout</c:v>
                </c:pt>
              </c:strCache>
            </c:strRef>
          </c:tx>
          <c:spPr>
            <a:solidFill>
              <a:srgbClr val="000099"/>
            </a:solidFill>
            <a:ln w="41275">
              <a:noFill/>
            </a:ln>
          </c:spPr>
          <c:cat>
            <c:numRef>
              <c:f>Лист1!$A$2:$A$14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5" formatCode="#,##0">
                  <c:v>1502.022033</c:v>
                </c:pt>
                <c:pt idx="6" formatCode="#,##0">
                  <c:v>2238.5744067999995</c:v>
                </c:pt>
                <c:pt idx="7" formatCode="#,##0">
                  <c:v>3415.6171899999999</c:v>
                </c:pt>
                <c:pt idx="8" formatCode="#,##0">
                  <c:v>4203.8573449999994</c:v>
                </c:pt>
                <c:pt idx="9" formatCode="#,##0">
                  <c:v>5366.1288290000011</c:v>
                </c:pt>
                <c:pt idx="10" formatCode="#,##0">
                  <c:v>6818.8635140000006</c:v>
                </c:pt>
                <c:pt idx="11" formatCode="#,##0">
                  <c:v>8027</c:v>
                </c:pt>
                <c:pt idx="12">
                  <c:v>9401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Insured Deposits</c:v>
                </c:pt>
              </c:strCache>
            </c:strRef>
          </c:tx>
          <c:spPr>
            <a:solidFill>
              <a:srgbClr val="00B050"/>
            </a:solidFill>
            <a:ln w="44450">
              <a:noFill/>
            </a:ln>
          </c:spPr>
          <c:cat>
            <c:numRef>
              <c:f>Лист1!$A$2:$A$14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Лист1!$C$2:$C$14</c:f>
              <c:numCache>
                <c:formatCode>#,##0</c:formatCode>
                <c:ptCount val="13"/>
                <c:pt idx="0">
                  <c:v>446</c:v>
                </c:pt>
                <c:pt idx="1">
                  <c:v>678</c:v>
                </c:pt>
                <c:pt idx="2">
                  <c:v>1030</c:v>
                </c:pt>
                <c:pt idx="3">
                  <c:v>1514</c:v>
                </c:pt>
                <c:pt idx="4">
                  <c:v>1982</c:v>
                </c:pt>
                <c:pt idx="5">
                  <c:v>2737</c:v>
                </c:pt>
                <c:pt idx="6">
                  <c:v>3784</c:v>
                </c:pt>
                <c:pt idx="7">
                  <c:v>5131</c:v>
                </c:pt>
                <c:pt idx="8">
                  <c:v>5885</c:v>
                </c:pt>
                <c:pt idx="9">
                  <c:v>7464</c:v>
                </c:pt>
                <c:pt idx="10">
                  <c:v>9798</c:v>
                </c:pt>
                <c:pt idx="11">
                  <c:v>11849</c:v>
                </c:pt>
                <c:pt idx="12" formatCode="General">
                  <c:v>13999</c:v>
                </c:pt>
              </c:numCache>
            </c:numRef>
          </c:val>
        </c:ser>
        <c:gapWidth val="51"/>
        <c:axId val="92648960"/>
        <c:axId val="107254912"/>
      </c:barChart>
      <c:catAx>
        <c:axId val="92648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>
                <a:solidFill>
                  <a:srgbClr val="000099"/>
                </a:solidFill>
              </a:defRPr>
            </a:pPr>
            <a:endParaRPr lang="ru-RU"/>
          </a:p>
        </c:txPr>
        <c:crossAx val="107254912"/>
        <c:crosses val="autoZero"/>
        <c:auto val="1"/>
        <c:lblAlgn val="ctr"/>
        <c:lblOffset val="100"/>
      </c:catAx>
      <c:valAx>
        <c:axId val="1072549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rgbClr val="000099"/>
                    </a:solidFill>
                    <a:latin typeface="Verdana" pitchFamily="34" charset="0"/>
                  </a:defRPr>
                </a:pPr>
                <a:r>
                  <a:rPr lang="en-US" sz="1200" i="1" dirty="0" smtClean="0">
                    <a:latin typeface="Verdana" pitchFamily="34" charset="0"/>
                  </a:rPr>
                  <a:t>RUR </a:t>
                </a:r>
                <a:r>
                  <a:rPr lang="en-US" sz="1200" i="1" dirty="0" err="1" smtClean="0">
                    <a:latin typeface="Verdana" pitchFamily="34" charset="0"/>
                  </a:rPr>
                  <a:t>bn</a:t>
                </a:r>
                <a:r>
                  <a:rPr lang="ru-RU" sz="1200" i="1" baseline="0" dirty="0" smtClean="0">
                    <a:latin typeface="Verdana" pitchFamily="34" charset="0"/>
                  </a:rPr>
                  <a:t> </a:t>
                </a:r>
                <a:endParaRPr lang="ru-RU" sz="1200" i="1" dirty="0">
                  <a:latin typeface="Verdana" pitchFamily="34" charset="0"/>
                </a:endParaRPr>
              </a:p>
            </c:rich>
          </c:tx>
          <c:layout>
            <c:manualLayout>
              <c:xMode val="edge"/>
              <c:yMode val="edge"/>
              <c:x val="1.2486321578821626E-2"/>
              <c:y val="0.311463336614173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0099"/>
                </a:solidFill>
              </a:defRPr>
            </a:pPr>
            <a:endParaRPr lang="ru-RU"/>
          </a:p>
        </c:txPr>
        <c:crossAx val="92648960"/>
        <c:crosses val="autoZero"/>
        <c:crossBetween val="between"/>
      </c:valAx>
      <c:spPr>
        <a:noFill/>
        <a:effectLst>
          <a:outerShdw blurRad="317500" dist="50800" sx="40000" sy="40000" algn="ctr" rotWithShape="0">
            <a:srgbClr val="000000"/>
          </a:outerShdw>
        </a:effectLst>
      </c:spPr>
    </c:plotArea>
    <c:legend>
      <c:legendPos val="b"/>
      <c:layout>
        <c:manualLayout>
          <c:xMode val="edge"/>
          <c:yMode val="edge"/>
          <c:x val="9.2005303460778731E-2"/>
          <c:y val="0.85150762390236057"/>
          <c:w val="0.75239846307871316"/>
          <c:h val="0.13151574803149613"/>
        </c:manualLayout>
      </c:layout>
      <c:txPr>
        <a:bodyPr/>
        <a:lstStyle/>
        <a:p>
          <a:pPr>
            <a:defRPr sz="1400" b="1" i="1">
              <a:solidFill>
                <a:srgbClr val="000099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824751540888849"/>
          <c:y val="0.10349013191532877"/>
          <c:w val="0.790628889085494"/>
          <c:h val="0.6339232027814709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Number of banks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</c:v>
                </c:pt>
                <c:pt idx="5">
                  <c:v>36</c:v>
                </c:pt>
                <c:pt idx="6">
                  <c:v>110</c:v>
                </c:pt>
                <c:pt idx="7">
                  <c:v>267</c:v>
                </c:pt>
                <c:pt idx="8">
                  <c:v>257</c:v>
                </c:pt>
                <c:pt idx="9">
                  <c:v>67</c:v>
                </c:pt>
                <c:pt idx="10">
                  <c:v>27</c:v>
                </c:pt>
              </c:numCache>
            </c:numRef>
          </c:val>
        </c:ser>
        <c:axId val="120792576"/>
        <c:axId val="120794112"/>
      </c:barChart>
      <c:catAx>
        <c:axId val="120792576"/>
        <c:scaling>
          <c:orientation val="minMax"/>
        </c:scaling>
        <c:axPos val="b"/>
        <c:numFmt formatCode="General" sourceLinked="1"/>
        <c:tickLblPos val="nextTo"/>
        <c:crossAx val="120794112"/>
        <c:crosses val="autoZero"/>
        <c:auto val="1"/>
        <c:lblAlgn val="ctr"/>
        <c:lblOffset val="100"/>
      </c:catAx>
      <c:valAx>
        <c:axId val="120794112"/>
        <c:scaling>
          <c:orientation val="minMax"/>
        </c:scaling>
        <c:axPos val="l"/>
        <c:majorGridlines/>
        <c:numFmt formatCode="General" sourceLinked="1"/>
        <c:tickLblPos val="nextTo"/>
        <c:crossAx val="120792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606741573033724"/>
          <c:y val="0.15696032314142572"/>
          <c:w val="0.33895131086142338"/>
          <c:h val="0.179585847223642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view3D>
      <c:perspective val="30"/>
    </c:view3D>
    <c:plotArea>
      <c:layout>
        <c:manualLayout>
          <c:layoutTarget val="inner"/>
          <c:xMode val="edge"/>
          <c:yMode val="edge"/>
          <c:x val="5.2450935403312901E-2"/>
          <c:y val="7.0639175012300201E-2"/>
          <c:w val="0.91287815124055605"/>
          <c:h val="0.8154359833034430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16 банков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1.2589999999999997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 банков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0.52500000000000002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8 банков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2">
                  <c:v>0.91200000000000003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 банков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3">
                  <c:v>0.17400000000000002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9 банков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Лист1!$F$2:$F$7</c:f>
              <c:numCache>
                <c:formatCode>General</c:formatCode>
                <c:ptCount val="6"/>
                <c:pt idx="4">
                  <c:v>0.30000000000000004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КБ "Трансэнергобанк"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Лист1!$G$2:$G$7</c:f>
              <c:numCache>
                <c:formatCode>General</c:formatCode>
                <c:ptCount val="6"/>
                <c:pt idx="4">
                  <c:v>4.762999999999999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АКБ "Экспресс"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Лист1!$H$2:$H$7</c:f>
              <c:numCache>
                <c:formatCode>General</c:formatCode>
                <c:ptCount val="6"/>
                <c:pt idx="5">
                  <c:v>6.9349999999999996</c:v>
                </c:pt>
              </c:numCache>
            </c:numRef>
          </c:val>
        </c:ser>
        <c:shape val="box"/>
        <c:axId val="122208256"/>
        <c:axId val="122209792"/>
        <c:axId val="0"/>
      </c:bar3DChart>
      <c:catAx>
        <c:axId val="122208256"/>
        <c:scaling>
          <c:orientation val="minMax"/>
        </c:scaling>
        <c:axPos val="b"/>
        <c:numFmt formatCode="General" sourceLinked="1"/>
        <c:tickLblPos val="nextTo"/>
        <c:crossAx val="122209792"/>
        <c:crosses val="autoZero"/>
        <c:auto val="1"/>
        <c:lblAlgn val="ctr"/>
        <c:lblOffset val="100"/>
      </c:catAx>
      <c:valAx>
        <c:axId val="122209792"/>
        <c:scaling>
          <c:orientation val="minMax"/>
          <c:max val="7"/>
        </c:scaling>
        <c:axPos val="l"/>
        <c:majorGridlines/>
        <c:numFmt formatCode="General" sourceLinked="1"/>
        <c:tickLblPos val="nextTo"/>
        <c:crossAx val="1222082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l">
              <a:defRPr/>
            </a:pPr>
            <a:r>
              <a:rPr lang="en-US" dirty="0" smtClean="0"/>
              <a:t>Business day record of cash deposits </a:t>
            </a:r>
          </a:p>
          <a:p>
            <a:pPr algn="l">
              <a:defRPr/>
            </a:pPr>
            <a:r>
              <a:rPr lang="en-US" dirty="0" smtClean="0"/>
              <a:t>registered </a:t>
            </a:r>
            <a:r>
              <a:rPr lang="en-US" baseline="0" dirty="0" smtClean="0"/>
              <a:t>in one branch </a:t>
            </a:r>
            <a:endParaRPr lang="en-US" dirty="0"/>
          </a:p>
        </c:rich>
      </c:tx>
      <c:layout>
        <c:manualLayout>
          <c:xMode val="edge"/>
          <c:yMode val="edge"/>
          <c:x val="0.45074821633211343"/>
          <c:y val="1.6666666666666684E-2"/>
        </c:manualLayout>
      </c:layout>
    </c:title>
    <c:plotArea>
      <c:layout>
        <c:manualLayout>
          <c:layoutTarget val="inner"/>
          <c:xMode val="edge"/>
          <c:yMode val="edge"/>
          <c:x val="7.8590532697497356E-2"/>
          <c:y val="0.15229855643044637"/>
          <c:w val="0.8760896085172456"/>
          <c:h val="0.75226159230096235"/>
        </c:manualLayout>
      </c:layout>
      <c:scatterChart>
        <c:scatterStyle val="lineMarker"/>
        <c:ser>
          <c:idx val="0"/>
          <c:order val="0"/>
          <c:tx>
            <c:strRef>
              <c:f>Операции!$I$1</c:f>
              <c:strCache>
                <c:ptCount val="1"/>
                <c:pt idx="0">
                  <c:v>SUMMA_VAL</c:v>
                </c:pt>
              </c:strCache>
            </c:strRef>
          </c:tx>
          <c:spPr>
            <a:ln w="47625">
              <a:solidFill>
                <a:srgbClr val="233893"/>
              </a:solidFill>
            </a:ln>
          </c:spPr>
          <c:marker>
            <c:symbol val="circle"/>
            <c:size val="11"/>
            <c:spPr>
              <a:solidFill>
                <a:srgbClr val="C00000"/>
              </a:solidFill>
            </c:spPr>
          </c:marker>
          <c:xVal>
            <c:numRef>
              <c:f>Операции!$D$2:$D$45</c:f>
              <c:numCache>
                <c:formatCode>[$-F400]h:mm:ss\ AM/PM</c:formatCode>
                <c:ptCount val="44"/>
                <c:pt idx="0">
                  <c:v>41268.759756944397</c:v>
                </c:pt>
                <c:pt idx="1">
                  <c:v>41268.709386574075</c:v>
                </c:pt>
                <c:pt idx="2">
                  <c:v>41268.706111111074</c:v>
                </c:pt>
                <c:pt idx="3">
                  <c:v>41268.694085648101</c:v>
                </c:pt>
                <c:pt idx="4">
                  <c:v>41268.6734953704</c:v>
                </c:pt>
                <c:pt idx="5">
                  <c:v>41268.672627314802</c:v>
                </c:pt>
                <c:pt idx="6">
                  <c:v>41268.672025462998</c:v>
                </c:pt>
                <c:pt idx="7">
                  <c:v>41268.666400462986</c:v>
                </c:pt>
                <c:pt idx="8">
                  <c:v>41268.665011574085</c:v>
                </c:pt>
                <c:pt idx="9">
                  <c:v>41268.664328703657</c:v>
                </c:pt>
                <c:pt idx="10">
                  <c:v>41268.631944444402</c:v>
                </c:pt>
                <c:pt idx="11">
                  <c:v>41268.630243055595</c:v>
                </c:pt>
                <c:pt idx="12">
                  <c:v>41268.624675925901</c:v>
                </c:pt>
                <c:pt idx="13">
                  <c:v>41268.624328703649</c:v>
                </c:pt>
                <c:pt idx="14">
                  <c:v>41268.623784722156</c:v>
                </c:pt>
                <c:pt idx="15">
                  <c:v>41268.623726851838</c:v>
                </c:pt>
                <c:pt idx="16">
                  <c:v>41268.623229166675</c:v>
                </c:pt>
                <c:pt idx="17">
                  <c:v>41268.622430555559</c:v>
                </c:pt>
                <c:pt idx="18">
                  <c:v>41268.619085648097</c:v>
                </c:pt>
                <c:pt idx="19">
                  <c:v>41268.618472222202</c:v>
                </c:pt>
                <c:pt idx="20">
                  <c:v>41268.618368055599</c:v>
                </c:pt>
                <c:pt idx="21">
                  <c:v>41268.617824074099</c:v>
                </c:pt>
                <c:pt idx="22">
                  <c:v>41268.617384259276</c:v>
                </c:pt>
                <c:pt idx="23">
                  <c:v>41268.615162036986</c:v>
                </c:pt>
                <c:pt idx="24">
                  <c:v>41268.608148148138</c:v>
                </c:pt>
                <c:pt idx="25">
                  <c:v>41268.599212962996</c:v>
                </c:pt>
                <c:pt idx="26">
                  <c:v>41268.598877314798</c:v>
                </c:pt>
                <c:pt idx="27">
                  <c:v>41268.596446759257</c:v>
                </c:pt>
                <c:pt idx="28">
                  <c:v>41268.585486111057</c:v>
                </c:pt>
                <c:pt idx="29">
                  <c:v>41268.5851273148</c:v>
                </c:pt>
                <c:pt idx="30">
                  <c:v>41268.5840046296</c:v>
                </c:pt>
                <c:pt idx="31">
                  <c:v>41268.5838657407</c:v>
                </c:pt>
                <c:pt idx="32">
                  <c:v>41268.566886574103</c:v>
                </c:pt>
                <c:pt idx="33">
                  <c:v>41268.544050925899</c:v>
                </c:pt>
                <c:pt idx="34">
                  <c:v>41268.536342592597</c:v>
                </c:pt>
                <c:pt idx="35">
                  <c:v>41268.513611111084</c:v>
                </c:pt>
                <c:pt idx="36">
                  <c:v>41268.505810185197</c:v>
                </c:pt>
                <c:pt idx="37">
                  <c:v>41268.469513888936</c:v>
                </c:pt>
                <c:pt idx="38">
                  <c:v>41268.432881944398</c:v>
                </c:pt>
                <c:pt idx="39">
                  <c:v>41268.420983796284</c:v>
                </c:pt>
                <c:pt idx="40">
                  <c:v>41268.416168981501</c:v>
                </c:pt>
                <c:pt idx="41">
                  <c:v>41268.411608796298</c:v>
                </c:pt>
                <c:pt idx="42">
                  <c:v>41268.411527777796</c:v>
                </c:pt>
                <c:pt idx="43">
                  <c:v>41268.408437500002</c:v>
                </c:pt>
              </c:numCache>
            </c:numRef>
          </c:xVal>
          <c:yVal>
            <c:numRef>
              <c:f>Операции!$I$2:$I$45</c:f>
              <c:numCache>
                <c:formatCode>#\ ##,000"р.";\-#\ ##,000"р."</c:formatCode>
                <c:ptCount val="44"/>
                <c:pt idx="0">
                  <c:v>15000</c:v>
                </c:pt>
                <c:pt idx="1">
                  <c:v>2300</c:v>
                </c:pt>
                <c:pt idx="2">
                  <c:v>12010</c:v>
                </c:pt>
                <c:pt idx="3">
                  <c:v>10000</c:v>
                </c:pt>
                <c:pt idx="4">
                  <c:v>5500</c:v>
                </c:pt>
                <c:pt idx="5">
                  <c:v>13200</c:v>
                </c:pt>
                <c:pt idx="6">
                  <c:v>6000</c:v>
                </c:pt>
                <c:pt idx="7">
                  <c:v>10000</c:v>
                </c:pt>
                <c:pt idx="8">
                  <c:v>4760</c:v>
                </c:pt>
                <c:pt idx="9">
                  <c:v>870</c:v>
                </c:pt>
                <c:pt idx="10">
                  <c:v>233000</c:v>
                </c:pt>
                <c:pt idx="11">
                  <c:v>97</c:v>
                </c:pt>
                <c:pt idx="12">
                  <c:v>715000</c:v>
                </c:pt>
                <c:pt idx="13">
                  <c:v>710000</c:v>
                </c:pt>
                <c:pt idx="14">
                  <c:v>78000</c:v>
                </c:pt>
                <c:pt idx="15">
                  <c:v>705000</c:v>
                </c:pt>
                <c:pt idx="16">
                  <c:v>702000</c:v>
                </c:pt>
                <c:pt idx="17">
                  <c:v>698000</c:v>
                </c:pt>
                <c:pt idx="18">
                  <c:v>703000</c:v>
                </c:pt>
                <c:pt idx="19">
                  <c:v>2500</c:v>
                </c:pt>
                <c:pt idx="20">
                  <c:v>698000</c:v>
                </c:pt>
                <c:pt idx="21">
                  <c:v>699000</c:v>
                </c:pt>
                <c:pt idx="22">
                  <c:v>705000</c:v>
                </c:pt>
                <c:pt idx="23">
                  <c:v>708000</c:v>
                </c:pt>
                <c:pt idx="24">
                  <c:v>2500</c:v>
                </c:pt>
                <c:pt idx="25">
                  <c:v>5200</c:v>
                </c:pt>
                <c:pt idx="26">
                  <c:v>9050</c:v>
                </c:pt>
                <c:pt idx="27">
                  <c:v>210</c:v>
                </c:pt>
                <c:pt idx="28">
                  <c:v>1750</c:v>
                </c:pt>
                <c:pt idx="29">
                  <c:v>17700</c:v>
                </c:pt>
                <c:pt idx="30">
                  <c:v>650</c:v>
                </c:pt>
                <c:pt idx="31">
                  <c:v>2500</c:v>
                </c:pt>
                <c:pt idx="32">
                  <c:v>7000</c:v>
                </c:pt>
                <c:pt idx="33">
                  <c:v>4750</c:v>
                </c:pt>
                <c:pt idx="34">
                  <c:v>50000</c:v>
                </c:pt>
                <c:pt idx="35">
                  <c:v>4500</c:v>
                </c:pt>
                <c:pt idx="36">
                  <c:v>300</c:v>
                </c:pt>
                <c:pt idx="37">
                  <c:v>500000</c:v>
                </c:pt>
                <c:pt idx="38">
                  <c:v>40000</c:v>
                </c:pt>
                <c:pt idx="39">
                  <c:v>300</c:v>
                </c:pt>
                <c:pt idx="40">
                  <c:v>15000</c:v>
                </c:pt>
                <c:pt idx="41">
                  <c:v>25000</c:v>
                </c:pt>
                <c:pt idx="42">
                  <c:v>700</c:v>
                </c:pt>
                <c:pt idx="43">
                  <c:v>51</c:v>
                </c:pt>
              </c:numCache>
            </c:numRef>
          </c:yVal>
        </c:ser>
        <c:axId val="58963456"/>
        <c:axId val="58964608"/>
      </c:scatterChart>
      <c:valAx>
        <c:axId val="58963456"/>
        <c:scaling>
          <c:orientation val="minMax"/>
        </c:scaling>
        <c:axPos val="b"/>
        <c:numFmt formatCode="[$-F400]h:mm:ss\ AM/PM" sourceLinked="0"/>
        <c:tickLblPos val="nextTo"/>
        <c:crossAx val="58964608"/>
        <c:crosses val="autoZero"/>
        <c:crossBetween val="midCat"/>
      </c:valAx>
      <c:valAx>
        <c:axId val="58964608"/>
        <c:scaling>
          <c:orientation val="minMax"/>
        </c:scaling>
        <c:axPos val="l"/>
        <c:majorGridlines/>
        <c:numFmt formatCode="_-* #,##0\ [$RUR]_-;\-* #,##0\ [$RUR]_-;_-* &quot;-&quot;\ [$RUR]_-;_-@_-" sourceLinked="0"/>
        <c:tickLblPos val="nextTo"/>
        <c:spPr>
          <a:ln w="3175">
            <a:prstDash val="sysDot"/>
          </a:ln>
        </c:spPr>
        <c:crossAx val="58963456"/>
        <c:crossesAt val="41268.800000000003"/>
        <c:crossBetween val="midCat"/>
      </c:valAx>
    </c:plotArea>
    <c:plotVisOnly val="1"/>
    <c:dispBlanksAs val="gap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B86262-0DE3-4E1D-A3FB-6CDB3CF4B4A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DD142D-5F48-4032-9C57-D12EBBBDDE17}">
      <dgm:prSet phldrT="[Текст]" custT="1"/>
      <dgm:spPr>
        <a:gradFill flip="none" rotWithShape="0">
          <a:gsLst>
            <a:gs pos="0">
              <a:srgbClr val="4775B9">
                <a:shade val="30000"/>
                <a:satMod val="115000"/>
              </a:srgbClr>
            </a:gs>
            <a:gs pos="50000">
              <a:srgbClr val="4775B9">
                <a:shade val="67500"/>
                <a:satMod val="115000"/>
              </a:srgbClr>
            </a:gs>
            <a:gs pos="100000">
              <a:srgbClr val="4775B9">
                <a:shade val="100000"/>
                <a:satMod val="115000"/>
              </a:srgbClr>
            </a:gs>
          </a:gsLst>
          <a:lin ang="2700000" scaled="1"/>
          <a:tileRect/>
        </a:gra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sz="1800" dirty="0" smtClean="0"/>
            <a:t>Attempts to get sums above coverage limits by splitting deposits with excess amounts between other beneficiaries just before the bank license revocation</a:t>
          </a:r>
          <a:endParaRPr lang="ru-RU" sz="1800" dirty="0"/>
        </a:p>
      </dgm:t>
    </dgm:pt>
    <dgm:pt modelId="{CA5A18DA-BDE4-4C99-A861-A23D2E37E6B8}" type="parTrans" cxnId="{40BBC8D9-62A4-4F29-9A7F-8D00F6FC8DAD}">
      <dgm:prSet/>
      <dgm:spPr/>
      <dgm:t>
        <a:bodyPr/>
        <a:lstStyle/>
        <a:p>
          <a:endParaRPr lang="ru-RU"/>
        </a:p>
      </dgm:t>
    </dgm:pt>
    <dgm:pt modelId="{BA8DC698-35F2-4F18-B664-1EF5F738E166}" type="sibTrans" cxnId="{40BBC8D9-62A4-4F29-9A7F-8D00F6FC8DAD}">
      <dgm:prSet/>
      <dgm:spPr/>
      <dgm:t>
        <a:bodyPr/>
        <a:lstStyle/>
        <a:p>
          <a:endParaRPr lang="ru-RU"/>
        </a:p>
      </dgm:t>
    </dgm:pt>
    <dgm:pt modelId="{6F8177AC-DB7D-4ADD-B5B8-D5887D7258E2}">
      <dgm:prSet phldrT="[Текст]" custT="1"/>
      <dgm:spPr>
        <a:gradFill flip="none" rotWithShape="0">
          <a:gsLst>
            <a:gs pos="0">
              <a:srgbClr val="4775B9">
                <a:shade val="30000"/>
                <a:satMod val="115000"/>
              </a:srgbClr>
            </a:gs>
            <a:gs pos="50000">
              <a:srgbClr val="4775B9">
                <a:shade val="67500"/>
                <a:satMod val="115000"/>
              </a:srgbClr>
            </a:gs>
            <a:gs pos="100000">
              <a:srgbClr val="4775B9">
                <a:shade val="100000"/>
                <a:satMod val="115000"/>
              </a:srgbClr>
            </a:gs>
          </a:gsLst>
          <a:lin ang="2700000" scaled="1"/>
          <a:tileRect/>
        </a:gra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sz="1800" dirty="0" smtClean="0"/>
            <a:t>Camouflaging  non-insured funds (of legal entities, private entrepreneurs) as insured deposits</a:t>
          </a:r>
          <a:endParaRPr lang="ru-RU" sz="1800" dirty="0"/>
        </a:p>
      </dgm:t>
    </dgm:pt>
    <dgm:pt modelId="{ABEFD1FB-0BD7-466E-B7B5-5A8D7A8766EC}" type="parTrans" cxnId="{2A536F40-BB6C-4D36-95C2-B7787C08434D}">
      <dgm:prSet/>
      <dgm:spPr/>
      <dgm:t>
        <a:bodyPr/>
        <a:lstStyle/>
        <a:p>
          <a:endParaRPr lang="ru-RU"/>
        </a:p>
      </dgm:t>
    </dgm:pt>
    <dgm:pt modelId="{42F020C3-7D7E-423B-95A1-1F7EBBEEAA1D}" type="sibTrans" cxnId="{2A536F40-BB6C-4D36-95C2-B7787C08434D}">
      <dgm:prSet/>
      <dgm:spPr/>
      <dgm:t>
        <a:bodyPr/>
        <a:lstStyle/>
        <a:p>
          <a:endParaRPr lang="ru-RU"/>
        </a:p>
      </dgm:t>
    </dgm:pt>
    <dgm:pt modelId="{51A6D77A-E435-4391-923B-30ECDE5FB5A0}">
      <dgm:prSet phldrT="[Текст]" custT="1"/>
      <dgm:spPr>
        <a:gradFill flip="none" rotWithShape="0">
          <a:gsLst>
            <a:gs pos="0">
              <a:srgbClr val="4775B9">
                <a:shade val="30000"/>
                <a:satMod val="115000"/>
              </a:srgbClr>
            </a:gs>
            <a:gs pos="50000">
              <a:srgbClr val="4775B9">
                <a:shade val="67500"/>
                <a:satMod val="115000"/>
              </a:srgbClr>
            </a:gs>
            <a:gs pos="100000">
              <a:srgbClr val="4775B9">
                <a:shade val="100000"/>
                <a:satMod val="115000"/>
              </a:srgbClr>
            </a:gs>
          </a:gsLst>
          <a:lin ang="2700000" scaled="1"/>
          <a:tileRect/>
        </a:gra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sz="1800" dirty="0" smtClean="0"/>
            <a:t>Creating  purely artificial deposits (savings “out of the blue”)</a:t>
          </a:r>
          <a:endParaRPr lang="ru-RU" sz="1800" dirty="0"/>
        </a:p>
      </dgm:t>
    </dgm:pt>
    <dgm:pt modelId="{53DD0EDE-C810-4E60-98FD-2550A30011A5}" type="parTrans" cxnId="{0079F4CE-8288-4504-BF98-85033CF202E1}">
      <dgm:prSet/>
      <dgm:spPr/>
      <dgm:t>
        <a:bodyPr/>
        <a:lstStyle/>
        <a:p>
          <a:endParaRPr lang="ru-RU"/>
        </a:p>
      </dgm:t>
    </dgm:pt>
    <dgm:pt modelId="{5404044E-2D01-4711-8EE1-AD19354D2E1F}" type="sibTrans" cxnId="{0079F4CE-8288-4504-BF98-85033CF202E1}">
      <dgm:prSet/>
      <dgm:spPr/>
      <dgm:t>
        <a:bodyPr/>
        <a:lstStyle/>
        <a:p>
          <a:endParaRPr lang="ru-RU"/>
        </a:p>
      </dgm:t>
    </dgm:pt>
    <dgm:pt modelId="{A8372213-A83D-48E3-BAE0-F989414F6773}" type="pres">
      <dgm:prSet presAssocID="{ECB86262-0DE3-4E1D-A3FB-6CDB3CF4B4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B53F41-1207-4118-9AEE-3D44F25A7DB2}" type="pres">
      <dgm:prSet presAssocID="{0FDD142D-5F48-4032-9C57-D12EBBBDDE17}" presName="parentLin" presStyleCnt="0"/>
      <dgm:spPr/>
    </dgm:pt>
    <dgm:pt modelId="{F04338F2-BA38-468B-B180-F80F1DBE490E}" type="pres">
      <dgm:prSet presAssocID="{0FDD142D-5F48-4032-9C57-D12EBBBDDE1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697FEB-D26F-4DE0-B92C-00CC8472BA60}" type="pres">
      <dgm:prSet presAssocID="{0FDD142D-5F48-4032-9C57-D12EBBBDDE17}" presName="parentText" presStyleLbl="node1" presStyleIdx="0" presStyleCnt="3" custScaleX="118409" custScaleY="157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E01C8-9CF6-4E42-B87F-F14E185F1068}" type="pres">
      <dgm:prSet presAssocID="{0FDD142D-5F48-4032-9C57-D12EBBBDDE17}" presName="negativeSpace" presStyleCnt="0"/>
      <dgm:spPr/>
    </dgm:pt>
    <dgm:pt modelId="{9C9DB3FB-9E0F-4F04-B3CB-027EC6F46AE9}" type="pres">
      <dgm:prSet presAssocID="{0FDD142D-5F48-4032-9C57-D12EBBBDDE17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4775B9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</dgm:pt>
    <dgm:pt modelId="{59C50766-3D3C-43F6-870F-B531391AB4D2}" type="pres">
      <dgm:prSet presAssocID="{BA8DC698-35F2-4F18-B664-1EF5F738E166}" presName="spaceBetweenRectangles" presStyleCnt="0"/>
      <dgm:spPr/>
    </dgm:pt>
    <dgm:pt modelId="{7F3EF879-14B7-4272-96FD-0EF98ACB186E}" type="pres">
      <dgm:prSet presAssocID="{6F8177AC-DB7D-4ADD-B5B8-D5887D7258E2}" presName="parentLin" presStyleCnt="0"/>
      <dgm:spPr/>
    </dgm:pt>
    <dgm:pt modelId="{1DEBA189-A0E7-43A5-8874-F6923457CDC7}" type="pres">
      <dgm:prSet presAssocID="{6F8177AC-DB7D-4ADD-B5B8-D5887D7258E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B390563-E936-4DFC-8B81-4AC0457BC94D}" type="pres">
      <dgm:prSet presAssocID="{6F8177AC-DB7D-4ADD-B5B8-D5887D7258E2}" presName="parentText" presStyleLbl="node1" presStyleIdx="1" presStyleCnt="3" custScaleX="118409" custScaleY="1744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59C18-EC26-4E49-A350-B5E1061764DC}" type="pres">
      <dgm:prSet presAssocID="{6F8177AC-DB7D-4ADD-B5B8-D5887D7258E2}" presName="negativeSpace" presStyleCnt="0"/>
      <dgm:spPr/>
    </dgm:pt>
    <dgm:pt modelId="{E90D15E1-4C4F-4095-89CA-2FACF379DE38}" type="pres">
      <dgm:prSet presAssocID="{6F8177AC-DB7D-4ADD-B5B8-D5887D7258E2}" presName="childText" presStyleLbl="conFgAcc1" presStyleIdx="1" presStyleCnt="3" custLinFactNeighborY="-96802">
        <dgm:presLayoutVars>
          <dgm:bulletEnabled val="1"/>
        </dgm:presLayoutVars>
      </dgm:prSet>
      <dgm:spPr>
        <a:ln>
          <a:solidFill>
            <a:srgbClr val="4775B9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</dgm:pt>
    <dgm:pt modelId="{B08AE6AF-1E7A-48AB-80D2-D12F403ACD84}" type="pres">
      <dgm:prSet presAssocID="{42F020C3-7D7E-423B-95A1-1F7EBBEEAA1D}" presName="spaceBetweenRectangles" presStyleCnt="0"/>
      <dgm:spPr/>
    </dgm:pt>
    <dgm:pt modelId="{88B9B2E0-1CBA-4D1C-978D-9A08015158A9}" type="pres">
      <dgm:prSet presAssocID="{51A6D77A-E435-4391-923B-30ECDE5FB5A0}" presName="parentLin" presStyleCnt="0"/>
      <dgm:spPr/>
    </dgm:pt>
    <dgm:pt modelId="{C900F98D-AE75-4D9A-828A-A7185A0E9DA4}" type="pres">
      <dgm:prSet presAssocID="{51A6D77A-E435-4391-923B-30ECDE5FB5A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C688E86-FBD8-4993-92BF-BC49EF5F24D2}" type="pres">
      <dgm:prSet presAssocID="{51A6D77A-E435-4391-923B-30ECDE5FB5A0}" presName="parentText" presStyleLbl="node1" presStyleIdx="2" presStyleCnt="3" custScaleX="1176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85A24-F4CA-4745-8485-149E80117E6C}" type="pres">
      <dgm:prSet presAssocID="{51A6D77A-E435-4391-923B-30ECDE5FB5A0}" presName="negativeSpace" presStyleCnt="0"/>
      <dgm:spPr/>
    </dgm:pt>
    <dgm:pt modelId="{FE2CE3ED-E38A-4380-B310-2D1B8CD1C104}" type="pres">
      <dgm:prSet presAssocID="{51A6D77A-E435-4391-923B-30ECDE5FB5A0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4775B9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</dgm:pt>
  </dgm:ptLst>
  <dgm:cxnLst>
    <dgm:cxn modelId="{AA18388F-3DAD-4BFE-BCA3-AB14AF6083B1}" type="presOf" srcId="{51A6D77A-E435-4391-923B-30ECDE5FB5A0}" destId="{3C688E86-FBD8-4993-92BF-BC49EF5F24D2}" srcOrd="1" destOrd="0" presId="urn:microsoft.com/office/officeart/2005/8/layout/list1"/>
    <dgm:cxn modelId="{D89650B5-3BF9-4A4E-BA32-793F5D107B6C}" type="presOf" srcId="{0FDD142D-5F48-4032-9C57-D12EBBBDDE17}" destId="{3C697FEB-D26F-4DE0-B92C-00CC8472BA60}" srcOrd="1" destOrd="0" presId="urn:microsoft.com/office/officeart/2005/8/layout/list1"/>
    <dgm:cxn modelId="{40BBC8D9-62A4-4F29-9A7F-8D00F6FC8DAD}" srcId="{ECB86262-0DE3-4E1D-A3FB-6CDB3CF4B4A5}" destId="{0FDD142D-5F48-4032-9C57-D12EBBBDDE17}" srcOrd="0" destOrd="0" parTransId="{CA5A18DA-BDE4-4C99-A861-A23D2E37E6B8}" sibTransId="{BA8DC698-35F2-4F18-B664-1EF5F738E166}"/>
    <dgm:cxn modelId="{9BFF2268-6A19-47DE-A5DD-B3A39C61A4BB}" type="presOf" srcId="{6F8177AC-DB7D-4ADD-B5B8-D5887D7258E2}" destId="{0B390563-E936-4DFC-8B81-4AC0457BC94D}" srcOrd="1" destOrd="0" presId="urn:microsoft.com/office/officeart/2005/8/layout/list1"/>
    <dgm:cxn modelId="{C6B025C7-CFE0-4E2A-9580-B9A78F03D0B5}" type="presOf" srcId="{51A6D77A-E435-4391-923B-30ECDE5FB5A0}" destId="{C900F98D-AE75-4D9A-828A-A7185A0E9DA4}" srcOrd="0" destOrd="0" presId="urn:microsoft.com/office/officeart/2005/8/layout/list1"/>
    <dgm:cxn modelId="{2A536F40-BB6C-4D36-95C2-B7787C08434D}" srcId="{ECB86262-0DE3-4E1D-A3FB-6CDB3CF4B4A5}" destId="{6F8177AC-DB7D-4ADD-B5B8-D5887D7258E2}" srcOrd="1" destOrd="0" parTransId="{ABEFD1FB-0BD7-466E-B7B5-5A8D7A8766EC}" sibTransId="{42F020C3-7D7E-423B-95A1-1F7EBBEEAA1D}"/>
    <dgm:cxn modelId="{D2262BE1-512E-4E28-AA6E-9F75DDEC43F2}" type="presOf" srcId="{6F8177AC-DB7D-4ADD-B5B8-D5887D7258E2}" destId="{1DEBA189-A0E7-43A5-8874-F6923457CDC7}" srcOrd="0" destOrd="0" presId="urn:microsoft.com/office/officeart/2005/8/layout/list1"/>
    <dgm:cxn modelId="{0079F4CE-8288-4504-BF98-85033CF202E1}" srcId="{ECB86262-0DE3-4E1D-A3FB-6CDB3CF4B4A5}" destId="{51A6D77A-E435-4391-923B-30ECDE5FB5A0}" srcOrd="2" destOrd="0" parTransId="{53DD0EDE-C810-4E60-98FD-2550A30011A5}" sibTransId="{5404044E-2D01-4711-8EE1-AD19354D2E1F}"/>
    <dgm:cxn modelId="{CB63BBE2-1541-4F25-8442-8563C7D8A6D4}" type="presOf" srcId="{ECB86262-0DE3-4E1D-A3FB-6CDB3CF4B4A5}" destId="{A8372213-A83D-48E3-BAE0-F989414F6773}" srcOrd="0" destOrd="0" presId="urn:microsoft.com/office/officeart/2005/8/layout/list1"/>
    <dgm:cxn modelId="{0E480EB8-5473-4A8F-97B1-BE52AC941040}" type="presOf" srcId="{0FDD142D-5F48-4032-9C57-D12EBBBDDE17}" destId="{F04338F2-BA38-468B-B180-F80F1DBE490E}" srcOrd="0" destOrd="0" presId="urn:microsoft.com/office/officeart/2005/8/layout/list1"/>
    <dgm:cxn modelId="{534D7686-5096-486C-813F-6D1F356509C0}" type="presParOf" srcId="{A8372213-A83D-48E3-BAE0-F989414F6773}" destId="{2EB53F41-1207-4118-9AEE-3D44F25A7DB2}" srcOrd="0" destOrd="0" presId="urn:microsoft.com/office/officeart/2005/8/layout/list1"/>
    <dgm:cxn modelId="{0358B133-57C9-4BBE-8BE0-05DC3DAAB62A}" type="presParOf" srcId="{2EB53F41-1207-4118-9AEE-3D44F25A7DB2}" destId="{F04338F2-BA38-468B-B180-F80F1DBE490E}" srcOrd="0" destOrd="0" presId="urn:microsoft.com/office/officeart/2005/8/layout/list1"/>
    <dgm:cxn modelId="{ABC51E48-39C0-47A0-8D56-9479F4D3BA4F}" type="presParOf" srcId="{2EB53F41-1207-4118-9AEE-3D44F25A7DB2}" destId="{3C697FEB-D26F-4DE0-B92C-00CC8472BA60}" srcOrd="1" destOrd="0" presId="urn:microsoft.com/office/officeart/2005/8/layout/list1"/>
    <dgm:cxn modelId="{9E8F2D03-9B5F-42F4-AFFD-D7BDB80F5726}" type="presParOf" srcId="{A8372213-A83D-48E3-BAE0-F989414F6773}" destId="{67FE01C8-9CF6-4E42-B87F-F14E185F1068}" srcOrd="1" destOrd="0" presId="urn:microsoft.com/office/officeart/2005/8/layout/list1"/>
    <dgm:cxn modelId="{D360AB31-32D8-4F63-AF76-9744E6EDAAE2}" type="presParOf" srcId="{A8372213-A83D-48E3-BAE0-F989414F6773}" destId="{9C9DB3FB-9E0F-4F04-B3CB-027EC6F46AE9}" srcOrd="2" destOrd="0" presId="urn:microsoft.com/office/officeart/2005/8/layout/list1"/>
    <dgm:cxn modelId="{19204024-C055-4907-9A31-DE897091D2B2}" type="presParOf" srcId="{A8372213-A83D-48E3-BAE0-F989414F6773}" destId="{59C50766-3D3C-43F6-870F-B531391AB4D2}" srcOrd="3" destOrd="0" presId="urn:microsoft.com/office/officeart/2005/8/layout/list1"/>
    <dgm:cxn modelId="{3C235CEF-8924-41D3-BAE1-A4BF6C5155FA}" type="presParOf" srcId="{A8372213-A83D-48E3-BAE0-F989414F6773}" destId="{7F3EF879-14B7-4272-96FD-0EF98ACB186E}" srcOrd="4" destOrd="0" presId="urn:microsoft.com/office/officeart/2005/8/layout/list1"/>
    <dgm:cxn modelId="{A2F562B0-40FF-4E93-875E-E9E0224646F8}" type="presParOf" srcId="{7F3EF879-14B7-4272-96FD-0EF98ACB186E}" destId="{1DEBA189-A0E7-43A5-8874-F6923457CDC7}" srcOrd="0" destOrd="0" presId="urn:microsoft.com/office/officeart/2005/8/layout/list1"/>
    <dgm:cxn modelId="{1175C53C-61C2-40A3-8C5C-1BC5D22E8E61}" type="presParOf" srcId="{7F3EF879-14B7-4272-96FD-0EF98ACB186E}" destId="{0B390563-E936-4DFC-8B81-4AC0457BC94D}" srcOrd="1" destOrd="0" presId="urn:microsoft.com/office/officeart/2005/8/layout/list1"/>
    <dgm:cxn modelId="{6440C293-D926-4463-ABBB-9ECBC27C2BB3}" type="presParOf" srcId="{A8372213-A83D-48E3-BAE0-F989414F6773}" destId="{35E59C18-EC26-4E49-A350-B5E1061764DC}" srcOrd="5" destOrd="0" presId="urn:microsoft.com/office/officeart/2005/8/layout/list1"/>
    <dgm:cxn modelId="{D9ED8A3A-0BBD-4973-8EFF-1F4620AF91A6}" type="presParOf" srcId="{A8372213-A83D-48E3-BAE0-F989414F6773}" destId="{E90D15E1-4C4F-4095-89CA-2FACF379DE38}" srcOrd="6" destOrd="0" presId="urn:microsoft.com/office/officeart/2005/8/layout/list1"/>
    <dgm:cxn modelId="{EE7CDC05-3E75-4D19-8AB2-E0C58C012781}" type="presParOf" srcId="{A8372213-A83D-48E3-BAE0-F989414F6773}" destId="{B08AE6AF-1E7A-48AB-80D2-D12F403ACD84}" srcOrd="7" destOrd="0" presId="urn:microsoft.com/office/officeart/2005/8/layout/list1"/>
    <dgm:cxn modelId="{5E084E50-7554-49A3-A662-FD11446A0705}" type="presParOf" srcId="{A8372213-A83D-48E3-BAE0-F989414F6773}" destId="{88B9B2E0-1CBA-4D1C-978D-9A08015158A9}" srcOrd="8" destOrd="0" presId="urn:microsoft.com/office/officeart/2005/8/layout/list1"/>
    <dgm:cxn modelId="{F78771B6-1458-4AFC-88AB-DC52BF2F67F7}" type="presParOf" srcId="{88B9B2E0-1CBA-4D1C-978D-9A08015158A9}" destId="{C900F98D-AE75-4D9A-828A-A7185A0E9DA4}" srcOrd="0" destOrd="0" presId="urn:microsoft.com/office/officeart/2005/8/layout/list1"/>
    <dgm:cxn modelId="{6A564E34-9765-4880-8A28-5283D09A923B}" type="presParOf" srcId="{88B9B2E0-1CBA-4D1C-978D-9A08015158A9}" destId="{3C688E86-FBD8-4993-92BF-BC49EF5F24D2}" srcOrd="1" destOrd="0" presId="urn:microsoft.com/office/officeart/2005/8/layout/list1"/>
    <dgm:cxn modelId="{6EFF165B-0554-47BF-82F7-B10AF18E32DF}" type="presParOf" srcId="{A8372213-A83D-48E3-BAE0-F989414F6773}" destId="{32385A24-F4CA-4745-8485-149E80117E6C}" srcOrd="9" destOrd="0" presId="urn:microsoft.com/office/officeart/2005/8/layout/list1"/>
    <dgm:cxn modelId="{124C98F7-59CE-4D95-9743-F5E76D16D9A3}" type="presParOf" srcId="{A8372213-A83D-48E3-BAE0-F989414F6773}" destId="{FE2CE3ED-E38A-4380-B310-2D1B8CD1C10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DB3FB-9E0F-4F04-B3CB-027EC6F46AE9}">
      <dsp:nvSpPr>
        <dsp:cNvPr id="0" name=""/>
        <dsp:cNvSpPr/>
      </dsp:nvSpPr>
      <dsp:spPr>
        <a:xfrm>
          <a:off x="0" y="874343"/>
          <a:ext cx="698477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775B9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97FEB-D26F-4DE0-B92C-00CC8472BA60}">
      <dsp:nvSpPr>
        <dsp:cNvPr id="0" name=""/>
        <dsp:cNvSpPr/>
      </dsp:nvSpPr>
      <dsp:spPr>
        <a:xfrm>
          <a:off x="349238" y="51745"/>
          <a:ext cx="5789422" cy="1206357"/>
        </a:xfrm>
        <a:prstGeom prst="roundRect">
          <a:avLst/>
        </a:prstGeom>
        <a:gradFill flip="none" rotWithShape="0">
          <a:gsLst>
            <a:gs pos="0">
              <a:srgbClr val="4775B9">
                <a:shade val="30000"/>
                <a:satMod val="115000"/>
              </a:srgbClr>
            </a:gs>
            <a:gs pos="50000">
              <a:srgbClr val="4775B9">
                <a:shade val="67500"/>
                <a:satMod val="115000"/>
              </a:srgbClr>
            </a:gs>
            <a:gs pos="100000">
              <a:srgbClr val="4775B9">
                <a:shade val="100000"/>
                <a:satMod val="115000"/>
              </a:srgb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Attempts to get sums above coverage limits by splitting deposits with excess amounts between other beneficiaries just before the bank license revocation</a:t>
          </a:r>
          <a:endParaRPr lang="ru-RU" sz="1800" kern="1200" dirty="0"/>
        </a:p>
      </dsp:txBody>
      <dsp:txXfrm>
        <a:off x="349238" y="51745"/>
        <a:ext cx="5789422" cy="1206357"/>
      </dsp:txXfrm>
    </dsp:sp>
    <dsp:sp modelId="{E90D15E1-4C4F-4095-89CA-2FACF379DE38}">
      <dsp:nvSpPr>
        <dsp:cNvPr id="0" name=""/>
        <dsp:cNvSpPr/>
      </dsp:nvSpPr>
      <dsp:spPr>
        <a:xfrm>
          <a:off x="0" y="2489112"/>
          <a:ext cx="698477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775B9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90563-E936-4DFC-8B81-4AC0457BC94D}">
      <dsp:nvSpPr>
        <dsp:cNvPr id="0" name=""/>
        <dsp:cNvSpPr/>
      </dsp:nvSpPr>
      <dsp:spPr>
        <a:xfrm>
          <a:off x="349238" y="1669943"/>
          <a:ext cx="5789422" cy="1338838"/>
        </a:xfrm>
        <a:prstGeom prst="roundRect">
          <a:avLst/>
        </a:prstGeom>
        <a:gradFill flip="none" rotWithShape="0">
          <a:gsLst>
            <a:gs pos="0">
              <a:srgbClr val="4775B9">
                <a:shade val="30000"/>
                <a:satMod val="115000"/>
              </a:srgbClr>
            </a:gs>
            <a:gs pos="50000">
              <a:srgbClr val="4775B9">
                <a:shade val="67500"/>
                <a:satMod val="115000"/>
              </a:srgbClr>
            </a:gs>
            <a:gs pos="100000">
              <a:srgbClr val="4775B9">
                <a:shade val="100000"/>
                <a:satMod val="115000"/>
              </a:srgb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Camouflaging  non-insured funds (of legal entities, private entrepreneurs) as insured deposits</a:t>
          </a:r>
          <a:endParaRPr lang="ru-RU" sz="1800" kern="1200" dirty="0"/>
        </a:p>
      </dsp:txBody>
      <dsp:txXfrm>
        <a:off x="349238" y="1669943"/>
        <a:ext cx="5789422" cy="1338838"/>
      </dsp:txXfrm>
    </dsp:sp>
    <dsp:sp modelId="{FE2CE3ED-E38A-4380-B310-2D1B8CD1C104}">
      <dsp:nvSpPr>
        <dsp:cNvPr id="0" name=""/>
        <dsp:cNvSpPr/>
      </dsp:nvSpPr>
      <dsp:spPr>
        <a:xfrm>
          <a:off x="0" y="3804382"/>
          <a:ext cx="698477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775B9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88E86-FBD8-4993-92BF-BC49EF5F24D2}">
      <dsp:nvSpPr>
        <dsp:cNvPr id="0" name=""/>
        <dsp:cNvSpPr/>
      </dsp:nvSpPr>
      <dsp:spPr>
        <a:xfrm>
          <a:off x="349238" y="3420622"/>
          <a:ext cx="5753485" cy="767520"/>
        </a:xfrm>
        <a:prstGeom prst="roundRect">
          <a:avLst/>
        </a:prstGeom>
        <a:gradFill flip="none" rotWithShape="0">
          <a:gsLst>
            <a:gs pos="0">
              <a:srgbClr val="4775B9">
                <a:shade val="30000"/>
                <a:satMod val="115000"/>
              </a:srgbClr>
            </a:gs>
            <a:gs pos="50000">
              <a:srgbClr val="4775B9">
                <a:shade val="67500"/>
                <a:satMod val="115000"/>
              </a:srgbClr>
            </a:gs>
            <a:gs pos="100000">
              <a:srgbClr val="4775B9">
                <a:shade val="100000"/>
                <a:satMod val="115000"/>
              </a:srgb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Creating  purely artificial deposits (savings “out of the blue”)</a:t>
          </a:r>
          <a:endParaRPr lang="ru-RU" sz="1800" kern="1200" dirty="0"/>
        </a:p>
      </dsp:txBody>
      <dsp:txXfrm>
        <a:off x="349238" y="3420622"/>
        <a:ext cx="5753485" cy="767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0.63542</cdr:x>
      <cdr:y>0.9214</cdr:y>
    </cdr:from>
    <cdr:to>
      <cdr:x>0.9375</cdr:x>
      <cdr:y>0.96528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48200" y="4800600"/>
          <a:ext cx="2209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0.70833</cdr:x>
      <cdr:y>0.9214</cdr:y>
    </cdr:from>
    <cdr:to>
      <cdr:x>0.96875</cdr:x>
      <cdr:y>0.9799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81600" y="4800600"/>
          <a:ext cx="1905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rgbClr val="00B050"/>
              </a:solidFill>
            </a:rPr>
            <a:t>* Evaluated value </a:t>
          </a:r>
          <a:endParaRPr lang="ru-RU" sz="1200" b="1" dirty="0">
            <a:solidFill>
              <a:srgbClr val="00B05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0.17391</cdr:x>
      <cdr:y>0.54286</cdr:y>
    </cdr:from>
    <cdr:to>
      <cdr:x>0.27826</cdr:x>
      <cdr:y>0.6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2736304"/>
          <a:ext cx="864114" cy="288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16 </a:t>
          </a:r>
          <a:r>
            <a:rPr lang="en-US" sz="1200" b="1" dirty="0" smtClean="0"/>
            <a:t>banks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0.06441</cdr:x>
      <cdr:y>0</cdr:y>
    </cdr:from>
    <cdr:to>
      <cdr:x>0.18615</cdr:x>
      <cdr:y>0.05714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33400" y="-76200"/>
          <a:ext cx="1008119" cy="288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 err="1" smtClean="0"/>
            <a:t>Bln</a:t>
          </a:r>
          <a:r>
            <a:rPr lang="en-US" sz="1400" b="1" dirty="0" smtClean="0"/>
            <a:t>. RUR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0.10122</cdr:x>
      <cdr:y>0.90704</cdr:y>
    </cdr:from>
    <cdr:to>
      <cdr:x>0.31861</cdr:x>
      <cdr:y>0.97847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8200" y="4572000"/>
          <a:ext cx="1800190" cy="360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300" b="1" dirty="0" smtClean="0"/>
            <a:t>1 USD = 33 RUR</a:t>
          </a:r>
          <a:endParaRPr lang="ru-RU" sz="1300" b="1" dirty="0"/>
        </a:p>
      </cdr:txBody>
    </cdr:sp>
  </cdr:relSizeAnchor>
  <cdr:relSizeAnchor xmlns:cdr="http://schemas.openxmlformats.org/drawingml/2006/chartDrawing">
    <cdr:from>
      <cdr:x>0.50435</cdr:x>
      <cdr:y>0.68571</cdr:y>
    </cdr:from>
    <cdr:to>
      <cdr:x>0.6087</cdr:x>
      <cdr:y>0.74285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176464" y="3456384"/>
          <a:ext cx="864114" cy="288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/>
            <a:t>5 </a:t>
          </a:r>
          <a:r>
            <a:rPr lang="en-US" sz="1200" b="1" dirty="0" smtClean="0"/>
            <a:t>banks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0.3913</cdr:x>
      <cdr:y>0.61429</cdr:y>
    </cdr:from>
    <cdr:to>
      <cdr:x>0.49565</cdr:x>
      <cdr:y>0.67143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240360" y="3096344"/>
          <a:ext cx="864114" cy="288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/>
            <a:t>8 </a:t>
          </a:r>
          <a:r>
            <a:rPr lang="en-US" sz="1200" b="1" dirty="0" smtClean="0"/>
            <a:t>banks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0.56522</cdr:x>
      <cdr:y>0.25714</cdr:y>
    </cdr:from>
    <cdr:to>
      <cdr:x>0.8087</cdr:x>
      <cdr:y>0.31428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680520" y="1296144"/>
          <a:ext cx="2016239" cy="288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300" b="1" dirty="0"/>
        </a:p>
      </cdr:txBody>
    </cdr:sp>
  </cdr:relSizeAnchor>
  <cdr:relSizeAnchor xmlns:cdr="http://schemas.openxmlformats.org/drawingml/2006/chartDrawing">
    <cdr:from>
      <cdr:x>0.28696</cdr:x>
      <cdr:y>0.62857</cdr:y>
    </cdr:from>
    <cdr:to>
      <cdr:x>0.39131</cdr:x>
      <cdr:y>0.68572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376264" y="3168352"/>
          <a:ext cx="864114" cy="288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/>
            <a:t>15 </a:t>
          </a:r>
          <a:r>
            <a:rPr lang="en-US" sz="1200" b="1" dirty="0" smtClean="0"/>
            <a:t>banks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0.6</cdr:x>
      <cdr:y>0.78571</cdr:y>
    </cdr:from>
    <cdr:to>
      <cdr:x>0.75652</cdr:x>
      <cdr:y>0.84285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968552" y="3960418"/>
          <a:ext cx="1296130" cy="288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 smtClean="0"/>
            <a:t>Other 9 banks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0.15652</cdr:x>
      <cdr:y>0.05714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0" y="0"/>
          <a:ext cx="1296130" cy="288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Verdana"/>
              <a:ea typeface="ＭＳ Ｐゴシック"/>
            </a:defRPr>
          </a:lvl1pPr>
          <a:lvl2pPr marL="457200" indent="0">
            <a:defRPr sz="1100">
              <a:latin typeface="Verdana"/>
              <a:ea typeface="ＭＳ Ｐゴシック"/>
            </a:defRPr>
          </a:lvl2pPr>
          <a:lvl3pPr marL="914400" indent="0">
            <a:defRPr sz="1100">
              <a:latin typeface="Verdana"/>
              <a:ea typeface="ＭＳ Ｐゴシック"/>
            </a:defRPr>
          </a:lvl3pPr>
          <a:lvl4pPr marL="1371600" indent="0">
            <a:defRPr sz="1100">
              <a:latin typeface="Verdana"/>
              <a:ea typeface="ＭＳ Ｐゴシック"/>
            </a:defRPr>
          </a:lvl4pPr>
          <a:lvl5pPr marL="1828800" indent="0">
            <a:defRPr sz="1100">
              <a:latin typeface="Verdana"/>
              <a:ea typeface="ＭＳ Ｐゴシック"/>
            </a:defRPr>
          </a:lvl5pPr>
          <a:lvl6pPr marL="2286000" indent="0">
            <a:defRPr sz="1100">
              <a:latin typeface="Verdana"/>
              <a:ea typeface="ＭＳ Ｐゴシック"/>
            </a:defRPr>
          </a:lvl6pPr>
          <a:lvl7pPr marL="2743200" indent="0">
            <a:defRPr sz="1100">
              <a:latin typeface="Verdana"/>
              <a:ea typeface="ＭＳ Ｐゴシック"/>
            </a:defRPr>
          </a:lvl7pPr>
          <a:lvl8pPr marL="3200400" indent="0">
            <a:defRPr sz="1100">
              <a:latin typeface="Verdana"/>
              <a:ea typeface="ＭＳ Ｐゴシック"/>
            </a:defRPr>
          </a:lvl8pPr>
          <a:lvl9pPr marL="3657600" indent="0">
            <a:defRPr sz="1100">
              <a:latin typeface="Verdana"/>
              <a:ea typeface="ＭＳ Ｐゴシック"/>
            </a:defRPr>
          </a:lvl9pPr>
        </a:lstStyle>
        <a:p xmlns:a="http://schemas.openxmlformats.org/drawingml/2006/main">
          <a:r>
            <a:rPr lang="en-US" sz="1200" b="1" dirty="0" smtClean="0"/>
            <a:t>Other 9 banks</a:t>
          </a:r>
          <a:endParaRPr lang="ru-RU" sz="1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0.11268</cdr:x>
      <cdr:y>0</cdr:y>
    </cdr:from>
    <cdr:to>
      <cdr:x>0.11268</cdr:x>
      <cdr:y>0</cdr:y>
    </cdr:to>
    <cdr:sp macro="" textlink="">
      <cdr:nvSpPr>
        <cdr:cNvPr id="8" name="Прямая соединительная линия 7"/>
        <cdr:cNvSpPr/>
      </cdr:nvSpPr>
      <cdr:spPr bwMode="auto">
        <a:xfrm xmlns:a="http://schemas.openxmlformats.org/drawingml/2006/main">
          <a:off x="1219200" y="-1752600"/>
          <a:ext cx="0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0.12676</cdr:x>
      <cdr:y>0.23333</cdr:y>
    </cdr:from>
    <cdr:to>
      <cdr:x>1</cdr:x>
      <cdr:y>0.23333</cdr:y>
    </cdr:to>
    <cdr:sp macro="" textlink="">
      <cdr:nvSpPr>
        <cdr:cNvPr id="6" name="Прямая соединительная линия 5"/>
        <cdr:cNvSpPr/>
      </cdr:nvSpPr>
      <cdr:spPr bwMode="auto">
        <a:xfrm xmlns:a="http://schemas.openxmlformats.org/drawingml/2006/main" flipV="1">
          <a:off x="1371600" y="1066798"/>
          <a:ext cx="9448800" cy="1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50800" cap="flat" cmpd="sng" algn="ctr">
          <a:solidFill>
            <a:srgbClr val="C00000"/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0.24648</cdr:x>
      <cdr:y>0.13333</cdr:y>
    </cdr:from>
    <cdr:to>
      <cdr:x>0.5</cdr:x>
      <cdr:y>0.31667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667000" y="609600"/>
          <a:ext cx="27432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i="1" dirty="0" smtClean="0">
              <a:solidFill>
                <a:srgbClr val="C00000"/>
              </a:solidFill>
            </a:rPr>
            <a:t>Insurance coverage limit</a:t>
          </a:r>
          <a:endParaRPr lang="ru-RU" sz="2400" i="1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478B4D-CF36-4BD0-9A08-D585E596A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9267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3EEC2C-DFC9-4F2E-B877-CD100EE85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0331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3EEC2C-DFC9-4F2E-B877-CD100EE8503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3EEC2C-DFC9-4F2E-B877-CD100EE8503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6" t="30533" r="920" b="3734"/>
          <a:stretch>
            <a:fillRect/>
          </a:stretch>
        </p:blipFill>
        <p:spPr bwMode="auto">
          <a:xfrm rot="16200000">
            <a:off x="-3124200" y="312420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562600"/>
            <a:ext cx="32766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1828800"/>
            <a:ext cx="7772400" cy="1905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62600" y="4572000"/>
            <a:ext cx="3505200" cy="914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89460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6DB55-5DEB-4768-B5FE-A0049E106077}" type="slidenum">
              <a:rPr lang="en-US"/>
              <a:pPr>
                <a:defRPr/>
              </a:pPr>
              <a:t>‹#›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732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09600"/>
            <a:ext cx="18478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3911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B2AAF-7027-4CD6-98CA-340E87AE250A}" type="slidenum">
              <a:rPr lang="en-US"/>
              <a:pPr>
                <a:defRPr/>
              </a:pPr>
              <a:t>‹#›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35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391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71600" y="1981200"/>
            <a:ext cx="7086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ACF62-73B6-439B-ACDE-E23417C94E3B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189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3E2D73-8E6F-4FE5-9141-253A5AA98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128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974E0-2551-47F0-A5A8-2B431665A17A}" type="slidenum">
              <a:rPr lang="en-US"/>
              <a:pPr>
                <a:defRPr/>
              </a:pPr>
              <a:t>‹#›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6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01C6C-F5C5-4BF6-AAF3-B9A61A381D32}" type="slidenum">
              <a:rPr lang="en-US"/>
              <a:pPr>
                <a:defRPr/>
              </a:pPr>
              <a:t>‹#›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14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19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981200"/>
            <a:ext cx="3619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B55A-00D8-4193-9205-B86BB14F4798}" type="slidenum">
              <a:rPr lang="en-US"/>
              <a:pPr>
                <a:defRPr/>
              </a:pPr>
              <a:t>‹#›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40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C48D-A0E2-41B7-9967-8DB7772AB39B}" type="slidenum">
              <a:rPr lang="en-US"/>
              <a:pPr>
                <a:defRPr/>
              </a:pPr>
              <a:t>‹#›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56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DDB63-31D4-48CC-90C9-C79774CA90F1}" type="slidenum">
              <a:rPr lang="en-US"/>
              <a:pPr>
                <a:defRPr/>
              </a:pPr>
              <a:t>‹#›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145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33ABE-FFB2-458F-B86B-CC7595EE7D7F}" type="slidenum">
              <a:rPr lang="en-US"/>
              <a:pPr>
                <a:defRPr/>
              </a:pPr>
              <a:t>‹#›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194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AB204-79DD-4381-A251-3081C8F336C6}" type="slidenum">
              <a:rPr lang="en-US"/>
              <a:pPr>
                <a:defRPr/>
              </a:pPr>
              <a:t>‹#›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351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11BD9-BA53-48FF-9438-51CAF20DB7C4}" type="slidenum">
              <a:rPr lang="en-US"/>
              <a:pPr>
                <a:defRPr/>
              </a:pPr>
              <a:t>‹#›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013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50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391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172200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259E326-DA27-4ADC-99AE-364955823847}" type="slidenum">
              <a:rPr lang="en-US"/>
              <a:pPr>
                <a:defRPr/>
              </a:pPr>
              <a:t>‹#›</a:t>
            </a:fld>
            <a:endParaRPr lang="en-US" sz="2000">
              <a:latin typeface="Arial" charset="0"/>
            </a:endParaRPr>
          </a:p>
        </p:txBody>
      </p:sp>
      <p:sp>
        <p:nvSpPr>
          <p:cNvPr id="1030" name="Line 11"/>
          <p:cNvSpPr>
            <a:spLocks noChangeShapeType="1"/>
          </p:cNvSpPr>
          <p:nvPr userDrawn="1"/>
        </p:nvSpPr>
        <p:spPr bwMode="auto">
          <a:xfrm>
            <a:off x="1066800" y="1447800"/>
            <a:ext cx="7391400" cy="0"/>
          </a:xfrm>
          <a:prstGeom prst="line">
            <a:avLst/>
          </a:prstGeom>
          <a:noFill/>
          <a:ln w="57150" cmpd="thinThick">
            <a:solidFill>
              <a:srgbClr val="23389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1" name="Picture 15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6" t="30533" r="920" b="3734"/>
          <a:stretch>
            <a:fillRect/>
          </a:stretch>
        </p:blipFill>
        <p:spPr bwMode="auto">
          <a:xfrm rot="-5400000">
            <a:off x="-3124200" y="312420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3" r:id="rId12"/>
    <p:sldLayoutId id="214748372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33893"/>
          </a:solidFill>
          <a:latin typeface="+mn-lt"/>
          <a:ea typeface="+mn-ea"/>
          <a:cs typeface="+mn-cs"/>
        </a:defRPr>
      </a:lvl1pPr>
      <a:lvl2pPr marL="571500" indent="-227013" algn="l" rtl="0" eaLnBrk="0" fontAlgn="base" hangingPunct="0">
        <a:spcBef>
          <a:spcPct val="20000"/>
        </a:spcBef>
        <a:spcAft>
          <a:spcPct val="0"/>
        </a:spcAft>
        <a:buChar char="—"/>
        <a:defRPr sz="2200">
          <a:solidFill>
            <a:srgbClr val="233893"/>
          </a:solidFill>
          <a:latin typeface="+mn-lt"/>
          <a:ea typeface="+mn-ea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33893"/>
          </a:solidFill>
          <a:latin typeface="+mn-lt"/>
          <a:ea typeface="+mn-ea"/>
        </a:defRPr>
      </a:lvl3pPr>
      <a:lvl4pPr marL="1255713" indent="-227013" algn="l" rtl="0" eaLnBrk="0" fontAlgn="base" hangingPunct="0">
        <a:spcBef>
          <a:spcPct val="20000"/>
        </a:spcBef>
        <a:spcAft>
          <a:spcPct val="0"/>
        </a:spcAft>
        <a:buChar char="&gt;"/>
        <a:defRPr>
          <a:solidFill>
            <a:srgbClr val="233893"/>
          </a:solidFill>
          <a:latin typeface="+mn-lt"/>
          <a:ea typeface="+mn-ea"/>
        </a:defRPr>
      </a:lvl4pPr>
      <a:lvl5pPr marL="1598613" indent="-2238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33893"/>
          </a:solidFill>
          <a:latin typeface="+mn-lt"/>
          <a:ea typeface="+mn-ea"/>
        </a:defRPr>
      </a:lvl5pPr>
      <a:lvl6pPr marL="2055813" indent="-223838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233893"/>
          </a:solidFill>
          <a:latin typeface="+mn-lt"/>
          <a:ea typeface="+mn-ea"/>
        </a:defRPr>
      </a:lvl6pPr>
      <a:lvl7pPr marL="2513013" indent="-223838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233893"/>
          </a:solidFill>
          <a:latin typeface="+mn-lt"/>
          <a:ea typeface="+mn-ea"/>
        </a:defRPr>
      </a:lvl7pPr>
      <a:lvl8pPr marL="2970213" indent="-223838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233893"/>
          </a:solidFill>
          <a:latin typeface="+mn-lt"/>
          <a:ea typeface="+mn-ea"/>
        </a:defRPr>
      </a:lvl8pPr>
      <a:lvl9pPr marL="3427413" indent="-223838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2338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Solutions to address </a:t>
            </a:r>
            <a:br>
              <a:rPr lang="en-US" sz="4000" smtClean="0"/>
            </a:br>
            <a:r>
              <a:rPr lang="en-US" sz="4000" smtClean="0"/>
              <a:t>poor data quality  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2400" smtClean="0"/>
              <a:t>DIA, Russian Federation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4572000"/>
            <a:ext cx="47244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Alexander Chumaev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Deputy director, DI Dept</a:t>
            </a:r>
          </a:p>
        </p:txBody>
      </p:sp>
      <p:grpSp>
        <p:nvGrpSpPr>
          <p:cNvPr id="4" name="Группа 5"/>
          <p:cNvGrpSpPr>
            <a:grpSpLocks/>
          </p:cNvGrpSpPr>
          <p:nvPr/>
        </p:nvGrpSpPr>
        <p:grpSpPr bwMode="auto">
          <a:xfrm>
            <a:off x="7772400" y="0"/>
            <a:ext cx="936625" cy="1423990"/>
            <a:chOff x="971600" y="4509120"/>
            <a:chExt cx="936104" cy="1463940"/>
          </a:xfrm>
        </p:grpSpPr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971600" y="5445912"/>
              <a:ext cx="936104" cy="5271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100" b="1" dirty="0">
                  <a:solidFill>
                    <a:srgbClr val="002F8E"/>
                  </a:solidFill>
                  <a:latin typeface="Arial Black" pitchFamily="34" charset="0"/>
                </a:rPr>
                <a:t>  </a:t>
              </a:r>
              <a:endParaRPr lang="en-US" sz="800" b="1" dirty="0">
                <a:solidFill>
                  <a:srgbClr val="002F8E"/>
                </a:solidFill>
                <a:latin typeface="Arial Black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1100" b="1" dirty="0">
                  <a:solidFill>
                    <a:srgbClr val="002F8E"/>
                  </a:solidFill>
                  <a:latin typeface="Arial Black" pitchFamily="34" charset="0"/>
                </a:rPr>
                <a:t>  RUSSIA</a:t>
              </a:r>
              <a:endParaRPr lang="ru-RU" sz="1100" b="1" dirty="0">
                <a:solidFill>
                  <a:srgbClr val="002F8E"/>
                </a:solidFill>
                <a:latin typeface="Arial Black" pitchFamily="34" charset="0"/>
              </a:endParaRPr>
            </a:p>
          </p:txBody>
        </p:sp>
        <p:graphicFrame>
          <p:nvGraphicFramePr>
            <p:cNvPr id="6" name="Object 9"/>
            <p:cNvGraphicFramePr>
              <a:graphicFrameLocks noChangeAspect="1"/>
            </p:cNvGraphicFramePr>
            <p:nvPr/>
          </p:nvGraphicFramePr>
          <p:xfrm>
            <a:off x="971600" y="4509120"/>
            <a:ext cx="936104" cy="1125538"/>
          </p:xfrm>
          <a:graphic>
            <a:graphicData uri="http://schemas.openxmlformats.org/presentationml/2006/ole">
              <p:oleObj spid="_x0000_s1026" name="Photo Editor Photo" r:id="rId3" imgW="2742857" imgH="3543795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Other DIS functions in figures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905000"/>
            <a:ext cx="7391400" cy="3733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/>
              <a:t>114</a:t>
            </a:r>
            <a:r>
              <a:rPr lang="en-US" dirty="0" smtClean="0"/>
              <a:t> ongoing bank liquidation processes </a:t>
            </a:r>
            <a:br>
              <a:rPr lang="en-US" dirty="0" smtClean="0"/>
            </a:br>
            <a:r>
              <a:rPr lang="en-US" dirty="0" smtClean="0"/>
              <a:t>with 71 </a:t>
            </a:r>
            <a:r>
              <a:rPr lang="en-US" dirty="0" err="1" smtClean="0"/>
              <a:t>th</a:t>
            </a:r>
            <a:r>
              <a:rPr lang="en-US" dirty="0" smtClean="0"/>
              <a:t> general creditors and RUR 304 </a:t>
            </a:r>
            <a:r>
              <a:rPr lang="en-US" dirty="0" err="1" smtClean="0"/>
              <a:t>bn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 claims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Total record of </a:t>
            </a:r>
            <a:r>
              <a:rPr lang="en-US" b="1" dirty="0" smtClean="0"/>
              <a:t>309</a:t>
            </a:r>
            <a:r>
              <a:rPr lang="en-US" dirty="0" smtClean="0"/>
              <a:t> bank liquidations in 2004-2013 including 194 processes finished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Total record of </a:t>
            </a:r>
            <a:r>
              <a:rPr lang="en-US" b="1" dirty="0" smtClean="0"/>
              <a:t>19</a:t>
            </a:r>
            <a:r>
              <a:rPr lang="en-US" dirty="0" smtClean="0"/>
              <a:t> financial rehabilitation cases in 2008-2013 including 14 completed (RUR 180 </a:t>
            </a:r>
            <a:r>
              <a:rPr lang="en-US" dirty="0" err="1" smtClean="0"/>
              <a:t>bn</a:t>
            </a:r>
            <a:r>
              <a:rPr lang="en-US" dirty="0" smtClean="0"/>
              <a:t> in insured depositor liabilities)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10</a:t>
            </a:fld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/>
              <a:t>2. Roots of poor data quality and challenges for payouts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11</a:t>
            </a:fld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8229600" cy="1143000"/>
          </a:xfrm>
        </p:spPr>
        <p:txBody>
          <a:bodyPr/>
          <a:lstStyle/>
          <a:p>
            <a:r>
              <a:rPr lang="en-US" dirty="0" smtClean="0"/>
              <a:t>Natural order of the Caucasus…</a:t>
            </a:r>
            <a:endParaRPr lang="ru-RU" dirty="0"/>
          </a:p>
        </p:txBody>
      </p:sp>
      <p:pic>
        <p:nvPicPr>
          <p:cNvPr id="5" name="Содержимое 4" descr="IMG_01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19249"/>
            <a:ext cx="6324600" cy="472392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12</a:t>
            </a:fld>
            <a:endParaRPr lang="en-US" sz="200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Local bankers’ copy …</a:t>
            </a:r>
            <a:endParaRPr lang="ru-RU" dirty="0" smtClean="0"/>
          </a:p>
        </p:txBody>
      </p:sp>
      <p:pic>
        <p:nvPicPr>
          <p:cNvPr id="2867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04950"/>
            <a:ext cx="6477000" cy="48387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D384A-9C0C-478F-895C-A655D25B444A}" type="slidenum">
              <a:rPr lang="en-US" smtClean="0"/>
              <a:pPr>
                <a:defRPr/>
              </a:pPr>
              <a:t>13</a:t>
            </a:fld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391400" cy="1143000"/>
          </a:xfrm>
        </p:spPr>
        <p:txBody>
          <a:bodyPr/>
          <a:lstStyle/>
          <a:p>
            <a:r>
              <a:rPr lang="en-US" dirty="0" smtClean="0"/>
              <a:t>Roots of poor data quality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“All happy families resemble one another, but each unhappy family is unhappy in it’s own way”</a:t>
            </a:r>
          </a:p>
          <a:p>
            <a:r>
              <a:rPr lang="en-US" sz="2200" dirty="0" smtClean="0"/>
              <a:t>Lack of external/internal regulation/control</a:t>
            </a:r>
          </a:p>
          <a:p>
            <a:r>
              <a:rPr lang="en-US" sz="2200" dirty="0" smtClean="0"/>
              <a:t>Isolated databases for different retail products</a:t>
            </a:r>
          </a:p>
          <a:p>
            <a:r>
              <a:rPr lang="en-US" sz="2200" dirty="0" smtClean="0"/>
              <a:t>New software installation (data migration faults)</a:t>
            </a:r>
          </a:p>
          <a:p>
            <a:r>
              <a:rPr lang="en-US" sz="2200" dirty="0" smtClean="0"/>
              <a:t>Historical incompleteness of records (sleeping accounts)</a:t>
            </a:r>
          </a:p>
          <a:p>
            <a:r>
              <a:rPr lang="en-US" sz="2200" dirty="0" smtClean="0"/>
              <a:t>Tellers misprints in client identification fields and careless clients (never read papers)</a:t>
            </a:r>
          </a:p>
          <a:p>
            <a:r>
              <a:rPr lang="en-US" sz="2200" dirty="0" smtClean="0"/>
              <a:t>Intended data manipulation/forgery in records</a:t>
            </a:r>
          </a:p>
          <a:p>
            <a:r>
              <a:rPr lang="en-US" sz="2200" dirty="0" smtClean="0"/>
              <a:t>Lack of aggregation (multiple client’s IDs, changes in family name, no unique national identifier)</a:t>
            </a:r>
          </a:p>
          <a:p>
            <a:r>
              <a:rPr lang="en-US" sz="2200" dirty="0" smtClean="0"/>
              <a:t>Technical reasons (hardware/power supply faults)</a:t>
            </a:r>
          </a:p>
          <a:p>
            <a:r>
              <a:rPr lang="en-US" sz="2200" dirty="0" smtClean="0"/>
              <a:t>Etc, etc…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14</a:t>
            </a:fld>
            <a:endParaRPr lang="en-US" sz="2000"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696200" cy="576262"/>
          </a:xfrm>
        </p:spPr>
        <p:txBody>
          <a:bodyPr/>
          <a:lstStyle/>
          <a:p>
            <a:r>
              <a:rPr lang="en-US" dirty="0" smtClean="0"/>
              <a:t>Impediments to payout process</a:t>
            </a:r>
            <a:endParaRPr lang="ru-RU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3225"/>
            <a:ext cx="82296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Payout schedule is under risk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Client identification risk 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 payout to wrong person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 denial of payment to rightful depositor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 full-scale claim proof instead of formal application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Risk of miscalculation of reimbursement amounts 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	caused by: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 violation of SCV principle - duplication of clients and/or other distortion of relations between customer and its deposit/loan accounts;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 inadequate accounting incl. miscalculation of accrued interest;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 etc.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Client written notification of payout is impossible</a:t>
            </a:r>
            <a:r>
              <a:rPr lang="ru-RU" sz="2000" b="1" dirty="0" smtClean="0"/>
              <a:t> </a:t>
            </a:r>
          </a:p>
          <a:p>
            <a:pPr lvl="1">
              <a:lnSpc>
                <a:spcPct val="90000"/>
              </a:lnSpc>
              <a:buFontTx/>
              <a:buChar char="—"/>
            </a:pPr>
            <a:r>
              <a:rPr lang="en-US" sz="1800" dirty="0" smtClean="0"/>
              <a:t> caused by address data incompleteness/faults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Public confidence in DI is under threat</a:t>
            </a:r>
            <a:endParaRPr lang="ru-RU" sz="20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4400" y="6172200"/>
            <a:ext cx="685800" cy="533400"/>
          </a:xfrm>
        </p:spPr>
        <p:txBody>
          <a:bodyPr/>
          <a:lstStyle/>
          <a:p>
            <a:pPr>
              <a:defRPr/>
            </a:pPr>
            <a:fld id="{E07D384A-9C0C-478F-895C-A655D25B444A}" type="slidenum">
              <a:rPr lang="en-US" smtClean="0"/>
              <a:pPr>
                <a:defRPr/>
              </a:pPr>
              <a:t>15</a:t>
            </a:fld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00200"/>
            <a:ext cx="9448800" cy="4724400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	3. </a:t>
            </a:r>
            <a:r>
              <a:rPr lang="en-US" sz="3600" dirty="0" smtClean="0"/>
              <a:t>Outline of solutions to increase </a:t>
            </a:r>
            <a:br>
              <a:rPr lang="en-US" sz="3600" dirty="0" smtClean="0"/>
            </a:br>
            <a:r>
              <a:rPr lang="en-US" sz="3600" dirty="0" smtClean="0"/>
              <a:t>data quality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Regulatory framework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IT &amp; software solutions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Regular bank examinations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Effective task force on insurance case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Fraud investigation and “splitters” </a:t>
            </a:r>
            <a:br>
              <a:rPr lang="en-US" sz="2800" dirty="0" smtClean="0"/>
            </a:br>
            <a:r>
              <a:rPr lang="en-US" sz="2800" dirty="0" smtClean="0"/>
              <a:t>claims management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16</a:t>
            </a:fld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Regulatory framework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4953000"/>
          </a:xfrm>
        </p:spPr>
        <p:txBody>
          <a:bodyPr/>
          <a:lstStyle/>
          <a:p>
            <a:r>
              <a:rPr lang="en-US" dirty="0" smtClean="0"/>
              <a:t>Legal requirement for unified SCV structure of depositor data (depositor register) to be presented by DIS member on request within 7-days </a:t>
            </a:r>
          </a:p>
          <a:p>
            <a:r>
              <a:rPr lang="en-US" dirty="0" smtClean="0"/>
              <a:t>Legal right for DI staff to participate in on-site examinations under CBR supervision</a:t>
            </a:r>
          </a:p>
          <a:p>
            <a:r>
              <a:rPr lang="en-US" dirty="0" smtClean="0"/>
              <a:t>Regulatory requirement to safe keep databases and to deposit a backup copy with CBR on demand</a:t>
            </a:r>
          </a:p>
          <a:p>
            <a:r>
              <a:rPr lang="en-US" dirty="0" smtClean="0"/>
              <a:t>Internal regulation for CBR to request SCV from troubled bank when its deposit-taking operations are suspended</a:t>
            </a:r>
          </a:p>
          <a:p>
            <a:r>
              <a:rPr lang="en-US" dirty="0" smtClean="0"/>
              <a:t>DIA-CBR assistance agreement to report any potential risk in depositors data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17</a:t>
            </a:fld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8382000" cy="1143000"/>
          </a:xfrm>
        </p:spPr>
        <p:txBody>
          <a:bodyPr/>
          <a:lstStyle/>
          <a:p>
            <a:r>
              <a:rPr lang="en-US" sz="2800" dirty="0" smtClean="0"/>
              <a:t>Unified SCV data structure</a:t>
            </a:r>
            <a:r>
              <a:rPr lang="en-US" sz="2800" dirty="0" smtClean="0">
                <a:solidFill>
                  <a:srgbClr val="C00000"/>
                </a:solidFill>
              </a:rPr>
              <a:t>*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6147" name="Group 3"/>
          <p:cNvGraphicFramePr>
            <a:graphicFrameLocks noGrp="1"/>
          </p:cNvGraphicFramePr>
          <p:nvPr>
            <p:ph idx="1"/>
          </p:nvPr>
        </p:nvGraphicFramePr>
        <p:xfrm>
          <a:off x="1143000" y="1676400"/>
          <a:ext cx="7086600" cy="4302127"/>
        </p:xfrm>
        <a:graphic>
          <a:graphicData uri="http://schemas.openxmlformats.org/drawingml/2006/table">
            <a:tbl>
              <a:tblPr/>
              <a:tblGrid>
                <a:gridCol w="1600200"/>
                <a:gridCol w="5486400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ea typeface="ＭＳ Ｐゴシック" pitchFamily="16" charset="-128"/>
                          <a:cs typeface="Times New Roman" pitchFamily="18" charset="0"/>
                        </a:rPr>
                        <a:t>File name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ea typeface="ＭＳ Ｐゴシック" pitchFamily="16" charset="-128"/>
                          <a:cs typeface="Times New Roman" pitchFamily="18" charset="0"/>
                        </a:rPr>
                        <a:t>File contents and structure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3893"/>
                          </a:solidFill>
                          <a:effectLst/>
                          <a:latin typeface="Verdana" pitchFamily="34" charset="0"/>
                          <a:ea typeface="ＭＳ Ｐゴシック" pitchFamily="16" charset="-128"/>
                          <a:cs typeface="Times New Roman" pitchFamily="18" charset="0"/>
                        </a:rPr>
                        <a:t>BANK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3893"/>
                          </a:solidFill>
                          <a:effectLst/>
                          <a:latin typeface="Verdana" pitchFamily="34" charset="0"/>
                          <a:ea typeface="ＭＳ Ｐゴシック" pitchFamily="16" charset="-128"/>
                          <a:cs typeface="Times New Roman" pitchFamily="18" charset="0"/>
                        </a:rPr>
                        <a:t>(bnk.txt)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3893"/>
                        </a:solidFill>
                        <a:effectLst/>
                        <a:latin typeface="Verdana" pitchFamily="34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3893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Bank data: title and license number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3893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3893"/>
                          </a:solidFill>
                          <a:effectLst/>
                          <a:latin typeface="Verdana" pitchFamily="34" charset="0"/>
                          <a:ea typeface="ＭＳ Ｐゴシック" pitchFamily="16" charset="-128"/>
                          <a:cs typeface="Times New Roman" pitchFamily="18" charset="0"/>
                        </a:rPr>
                        <a:t>BRANCHES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3893"/>
                          </a:solidFill>
                          <a:effectLst/>
                          <a:latin typeface="Verdana" pitchFamily="34" charset="0"/>
                          <a:ea typeface="ＭＳ Ｐゴシック" pitchFamily="16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33893"/>
                          </a:solidFill>
                          <a:effectLst/>
                          <a:latin typeface="Verdana" pitchFamily="34" charset="0"/>
                          <a:ea typeface="ＭＳ Ｐゴシック" pitchFamily="16" charset="-128"/>
                          <a:cs typeface="Times New Roman" pitchFamily="18" charset="0"/>
                        </a:rPr>
                        <a:t>fil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3893"/>
                          </a:solidFill>
                          <a:effectLst/>
                          <a:latin typeface="Verdana" pitchFamily="34" charset="0"/>
                          <a:ea typeface="ＭＳ Ｐゴシック" pitchFamily="16" charset="-128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3893"/>
                          </a:solidFill>
                          <a:effectLst/>
                          <a:latin typeface="Verdana" pitchFamily="34" charset="0"/>
                          <a:ea typeface="ＭＳ Ｐゴシック" pitchFamily="16" charset="-128"/>
                          <a:cs typeface="Times New Roman" pitchFamily="18" charset="0"/>
                        </a:rPr>
                        <a:t>txt)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3893"/>
                        </a:solidFill>
                        <a:effectLst/>
                        <a:latin typeface="Verdana" pitchFamily="34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3893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Branches data: title, number  and address of each retail branch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3893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3893"/>
                          </a:solidFill>
                          <a:effectLst/>
                          <a:latin typeface="Verdana" pitchFamily="34" charset="0"/>
                          <a:ea typeface="ＭＳ Ｐゴシック" pitchFamily="16" charset="-128"/>
                          <a:cs typeface="Times New Roman" pitchFamily="18" charset="0"/>
                        </a:rPr>
                        <a:t>CLIENTS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3893"/>
                          </a:solidFill>
                          <a:effectLst/>
                          <a:latin typeface="Verdana" pitchFamily="34" charset="0"/>
                          <a:ea typeface="ＭＳ Ｐゴシック" pitchFamily="16" charset="-128"/>
                          <a:cs typeface="Times New Roman" pitchFamily="18" charset="0"/>
                        </a:rPr>
                        <a:t>(inv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3893"/>
                          </a:solidFill>
                          <a:effectLst/>
                          <a:latin typeface="Verdana" pitchFamily="34" charset="0"/>
                          <a:ea typeface="ＭＳ Ｐゴシック" pitchFamily="16" charset="-128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3893"/>
                          </a:solidFill>
                          <a:effectLst/>
                          <a:latin typeface="Verdana" pitchFamily="34" charset="0"/>
                          <a:ea typeface="ＭＳ Ｐゴシック" pitchFamily="16" charset="-128"/>
                          <a:cs typeface="Times New Roman" pitchFamily="18" charset="0"/>
                        </a:rPr>
                        <a:t>txt)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3893"/>
                        </a:solidFill>
                        <a:effectLst/>
                        <a:latin typeface="Verdana" pitchFamily="34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3893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Customer data: ID, name, passport details, permanent and mailing addresses, e-mail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3893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3893"/>
                          </a:solidFill>
                          <a:effectLst/>
                          <a:latin typeface="Verdana" pitchFamily="34" charset="0"/>
                          <a:ea typeface="ＭＳ Ｐゴシック" pitchFamily="16" charset="-128"/>
                          <a:cs typeface="Times New Roman" pitchFamily="18" charset="0"/>
                        </a:rPr>
                        <a:t>DEPOSITS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3893"/>
                          </a:solidFill>
                          <a:effectLst/>
                          <a:latin typeface="Verdana" pitchFamily="34" charset="0"/>
                          <a:ea typeface="ＭＳ Ｐゴシック" pitchFamily="16" charset="-128"/>
                          <a:cs typeface="Times New Roman" pitchFamily="18" charset="0"/>
                        </a:rPr>
                        <a:t>(dep.txt)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3893"/>
                        </a:solidFill>
                        <a:effectLst/>
                        <a:latin typeface="Verdana" pitchFamily="34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3893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Deposit accounts data: ID of the accountholder, bank branch number, account agreement code; date of opening, account number including currency code, balance of account in original currency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3893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3893"/>
                          </a:solidFill>
                          <a:effectLst/>
                          <a:latin typeface="Verdana" pitchFamily="34" charset="0"/>
                          <a:ea typeface="ＭＳ Ｐゴシック" pitchFamily="16" charset="-128"/>
                          <a:cs typeface="Times New Roman" pitchFamily="18" charset="0"/>
                        </a:rPr>
                        <a:t>LOANS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3893"/>
                          </a:solidFill>
                          <a:effectLst/>
                          <a:latin typeface="Verdana" pitchFamily="34" charset="0"/>
                          <a:ea typeface="ＭＳ Ｐゴシック" pitchFamily="16" charset="-128"/>
                          <a:cs typeface="Times New Roman" pitchFamily="18" charset="0"/>
                        </a:rPr>
                        <a:t>(crd.txt)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3893"/>
                        </a:solidFill>
                        <a:effectLst/>
                        <a:latin typeface="Verdana" pitchFamily="34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3893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Loan (credit) accounts data: same structure as for deposits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3893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3893"/>
                          </a:solidFill>
                          <a:effectLst/>
                          <a:latin typeface="Verdana" pitchFamily="34" charset="0"/>
                          <a:ea typeface="ＭＳ Ｐゴシック" pitchFamily="16" charset="-128"/>
                          <a:cs typeface="Times New Roman" pitchFamily="18" charset="0"/>
                        </a:rPr>
                        <a:t>CONTROL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3893"/>
                          </a:solidFill>
                          <a:effectLst/>
                          <a:latin typeface="Verdana" pitchFamily="34" charset="0"/>
                          <a:ea typeface="ＭＳ Ｐゴシック" pitchFamily="16" charset="-128"/>
                          <a:cs typeface="Times New Roman" pitchFamily="18" charset="0"/>
                        </a:rPr>
                        <a:t>(ctr.txt)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3893"/>
                        </a:solidFill>
                        <a:effectLst/>
                        <a:latin typeface="Verdana" pitchFamily="34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3893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Key totals for register integrity control: total number of customers, accounts and total balances for deposits and loans in each currency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3893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4400" y="6172200"/>
            <a:ext cx="685800" cy="533400"/>
          </a:xfrm>
        </p:spPr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18</a:t>
            </a:fld>
            <a:endParaRPr lang="en-US" sz="2000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60960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*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CBR Regulation issued in 2004 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SCV files sample</a:t>
            </a:r>
            <a:endParaRPr lang="ru-RU" dirty="0" smtClean="0"/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6676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76676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75438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4400" y="6172200"/>
            <a:ext cx="685800" cy="533400"/>
          </a:xfrm>
        </p:spPr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19</a:t>
            </a:fld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presentation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981200"/>
            <a:ext cx="7620000" cy="38862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1. DIS mandate and general statistics of operations</a:t>
            </a:r>
          </a:p>
          <a:p>
            <a:pPr>
              <a:buNone/>
            </a:pPr>
            <a:r>
              <a:rPr lang="en-US" sz="2800" dirty="0" smtClean="0"/>
              <a:t>2. Roots of poor data quality and challenges for payouts</a:t>
            </a:r>
          </a:p>
          <a:p>
            <a:pPr>
              <a:buNone/>
            </a:pPr>
            <a:r>
              <a:rPr lang="en-US" sz="2800" dirty="0" smtClean="0"/>
              <a:t>3. Outline of solutions to increase </a:t>
            </a:r>
            <a:br>
              <a:rPr lang="en-US" sz="2800" dirty="0" smtClean="0"/>
            </a:br>
            <a:r>
              <a:rPr lang="en-US" sz="2800" dirty="0" smtClean="0"/>
              <a:t>data quality</a:t>
            </a:r>
          </a:p>
          <a:p>
            <a:pPr>
              <a:buNone/>
            </a:pPr>
            <a:r>
              <a:rPr lang="en-US" sz="2800" dirty="0" smtClean="0"/>
              <a:t>4. Detection of insurance fraud caused by data manipulation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2</a:t>
            </a:fld>
            <a:endParaRPr lang="en-US" sz="2000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79388" y="6381750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50825" y="6308725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8</a:t>
            </a:r>
            <a:endParaRPr lang="ru-RU" sz="1400" b="1"/>
          </a:p>
        </p:txBody>
      </p:sp>
      <p:sp>
        <p:nvSpPr>
          <p:cNvPr id="33796" name="Rectangle 8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8305800" cy="118268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SCV standard benefits for payout process</a:t>
            </a:r>
            <a:endParaRPr lang="ru-RU" sz="2400" dirty="0" smtClean="0"/>
          </a:p>
        </p:txBody>
      </p:sp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684213" y="1916113"/>
            <a:ext cx="82296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60000"/>
              </a:spcBef>
              <a:buFontTx/>
              <a:buChar char="•"/>
            </a:pPr>
            <a:endParaRPr lang="ru-RU" sz="2700" b="1"/>
          </a:p>
        </p:txBody>
      </p:sp>
      <p:sp>
        <p:nvSpPr>
          <p:cNvPr id="33798" name="Содержимое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637088"/>
          </a:xfrm>
        </p:spPr>
        <p:txBody>
          <a:bodyPr/>
          <a:lstStyle/>
          <a:p>
            <a:r>
              <a:rPr lang="en-US" sz="2100" dirty="0" smtClean="0"/>
              <a:t>No need to have individual interface to upload depositor data for each of 790 operating member institution</a:t>
            </a:r>
            <a:endParaRPr lang="ru-RU" sz="2100" dirty="0" smtClean="0"/>
          </a:p>
          <a:p>
            <a:r>
              <a:rPr lang="en-US" sz="2100" dirty="0" smtClean="0"/>
              <a:t>No urgency for DI to have access to bank records on the eve of triggering event</a:t>
            </a:r>
            <a:endParaRPr lang="ru-RU" sz="2100" dirty="0" smtClean="0"/>
          </a:p>
          <a:p>
            <a:r>
              <a:rPr lang="en-US" sz="2100" dirty="0" smtClean="0"/>
              <a:t>Unified time limit requirement (7 days) for deposit register compilation allows DI to comply with targeted payout launch delay </a:t>
            </a:r>
            <a:endParaRPr lang="ru-RU" sz="2100" dirty="0" smtClean="0"/>
          </a:p>
          <a:p>
            <a:r>
              <a:rPr lang="en-US" sz="2100" dirty="0" smtClean="0"/>
              <a:t>Mandatory set-off and reimbursement calculation is automatic due to consolidated deposit and liabilities accounts</a:t>
            </a:r>
            <a:endParaRPr lang="ru-RU" sz="2100" dirty="0" smtClean="0"/>
          </a:p>
          <a:p>
            <a:r>
              <a:rPr lang="en-US" sz="2100" dirty="0" smtClean="0"/>
              <a:t>Standard data format is an effective way to improve  data validation means and software</a:t>
            </a:r>
          </a:p>
          <a:p>
            <a:r>
              <a:rPr lang="en-US" sz="2100" dirty="0" smtClean="0"/>
              <a:t>Easy way to pass the depositor data to payout agent banks</a:t>
            </a:r>
            <a:endParaRPr lang="ru-RU" sz="2100" dirty="0" smtClean="0"/>
          </a:p>
          <a:p>
            <a:endParaRPr lang="ru-RU" sz="2100" dirty="0" smtClean="0"/>
          </a:p>
          <a:p>
            <a:pPr>
              <a:buFontTx/>
              <a:buNone/>
            </a:pPr>
            <a:r>
              <a:rPr lang="ru-RU" sz="2100" dirty="0" smtClean="0"/>
              <a:t>т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4400" y="6172200"/>
            <a:ext cx="685800" cy="533400"/>
          </a:xfrm>
        </p:spPr>
        <p:txBody>
          <a:bodyPr/>
          <a:lstStyle/>
          <a:p>
            <a:fld id="{8D32B774-3AB0-4E23-BD70-4C0B2F2B198B}" type="slidenum">
              <a:rPr lang="en-US"/>
              <a:pPr/>
              <a:t>20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IT &amp; software solutions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828800"/>
            <a:ext cx="8077200" cy="441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Free validation software for bank self-tests of depositor register data quality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Integrated payout software used by DI in insurance cases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Software for filtering suspicious transactions and insurance fraud investigation as part of data cleansing on insurance event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Basic CRM functionality implemented in software to analyze suspicious transactions data and process numerous complaints within time frames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21</a:t>
            </a:fld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8077200" cy="1143000"/>
          </a:xfrm>
        </p:spPr>
        <p:txBody>
          <a:bodyPr/>
          <a:lstStyle/>
          <a:p>
            <a:r>
              <a:rPr lang="en-US" sz="2800" dirty="0" smtClean="0"/>
              <a:t>Depositors data  validation software</a:t>
            </a:r>
            <a:endParaRPr lang="ru-RU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</a:rPr>
              <a:t>For member institutions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Batch mode version (CHECK) – primer application produces delimited text reports for further download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Interactive mode version (ANALYSIS) – user friendly multifunction database application 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</a:rPr>
              <a:t>For DI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Payout integrated software (INSURANCE&amp;LIQUIDATION PAYOUTS) – includes analysis functions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4400" y="6172200"/>
            <a:ext cx="685800" cy="533400"/>
          </a:xfrm>
        </p:spPr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22</a:t>
            </a:fld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 smtClean="0"/>
              <a:t>SCV </a:t>
            </a:r>
            <a:r>
              <a:rPr lang="en-US" dirty="0" smtClean="0"/>
              <a:t>validation </a:t>
            </a:r>
            <a:r>
              <a:rPr lang="en-US" dirty="0" smtClean="0"/>
              <a:t>objectives</a:t>
            </a:r>
            <a:endParaRPr lang="ru-RU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391400" cy="4267200"/>
          </a:xfrm>
        </p:spPr>
        <p:txBody>
          <a:bodyPr/>
          <a:lstStyle/>
          <a:p>
            <a:r>
              <a:rPr lang="en-US" dirty="0" smtClean="0"/>
              <a:t>Search in SCV for formal data errors, omissions, inconsistency</a:t>
            </a:r>
          </a:p>
          <a:p>
            <a:r>
              <a:rPr lang="en-US" dirty="0" smtClean="0"/>
              <a:t>Reconciliation of account balances with the ledger</a:t>
            </a:r>
          </a:p>
          <a:p>
            <a:r>
              <a:rPr lang="en-US" dirty="0" smtClean="0"/>
              <a:t>Backward evaluation of record keeping techniques</a:t>
            </a:r>
          </a:p>
          <a:p>
            <a:r>
              <a:rPr lang="en-US" dirty="0" smtClean="0"/>
              <a:t>Calculation of reimbursement</a:t>
            </a:r>
          </a:p>
          <a:p>
            <a:r>
              <a:rPr lang="en-US" dirty="0" smtClean="0"/>
              <a:t>Identification of risks for the insurer in case of payout </a:t>
            </a:r>
          </a:p>
          <a:p>
            <a:r>
              <a:rPr lang="en-US" dirty="0" smtClean="0"/>
              <a:t>Insurance fraud recognition</a:t>
            </a:r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4400" y="6172200"/>
            <a:ext cx="685800" cy="533400"/>
          </a:xfrm>
        </p:spPr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23</a:t>
            </a:fld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8077200" cy="1066800"/>
          </a:xfrm>
        </p:spPr>
        <p:txBody>
          <a:bodyPr/>
          <a:lstStyle/>
          <a:p>
            <a:r>
              <a:rPr lang="en-US" dirty="0" smtClean="0"/>
              <a:t>Basic </a:t>
            </a:r>
            <a:r>
              <a:rPr lang="en-US" dirty="0" smtClean="0"/>
              <a:t>SVC </a:t>
            </a:r>
            <a:r>
              <a:rPr lang="en-US" dirty="0" smtClean="0"/>
              <a:t>validation techniques </a:t>
            </a:r>
            <a:endParaRPr lang="ru-R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81200"/>
            <a:ext cx="7467600" cy="3886200"/>
          </a:xfrm>
        </p:spPr>
        <p:txBody>
          <a:bodyPr/>
          <a:lstStyle/>
          <a:p>
            <a:r>
              <a:rPr lang="en-US" dirty="0" smtClean="0"/>
              <a:t>Data integrity verification</a:t>
            </a:r>
          </a:p>
          <a:p>
            <a:r>
              <a:rPr lang="en-US" dirty="0" smtClean="0"/>
              <a:t>Strict format and completeness control </a:t>
            </a:r>
          </a:p>
          <a:p>
            <a:r>
              <a:rPr lang="en-US" dirty="0" smtClean="0"/>
              <a:t>Cross-field multiplication search</a:t>
            </a:r>
          </a:p>
          <a:p>
            <a:r>
              <a:rPr lang="en-US" dirty="0" smtClean="0"/>
              <a:t>Control of full account-per-depositor aggregation (SCV principle)</a:t>
            </a:r>
          </a:p>
          <a:p>
            <a:r>
              <a:rPr lang="en-US" dirty="0" smtClean="0"/>
              <a:t>Heuristic recognition and parsing of address fields + correction hints  </a:t>
            </a:r>
          </a:p>
          <a:p>
            <a:r>
              <a:rPr lang="en-US" dirty="0" smtClean="0"/>
              <a:t>Statistic analysis (breakdown of accounts and depositors per various groups) </a:t>
            </a:r>
          </a:p>
          <a:p>
            <a:endParaRPr lang="en-US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4400" y="6172200"/>
            <a:ext cx="685800" cy="533400"/>
          </a:xfrm>
        </p:spPr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24</a:t>
            </a:fld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772400" cy="838200"/>
          </a:xfrm>
        </p:spPr>
        <p:txBody>
          <a:bodyPr/>
          <a:lstStyle/>
          <a:p>
            <a:r>
              <a:rPr lang="en-US" sz="2400" dirty="0" smtClean="0"/>
              <a:t>ANALYSIS software: DATA menu</a:t>
            </a:r>
            <a:endParaRPr lang="ru-RU" sz="2400" dirty="0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3810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4400" y="6172200"/>
            <a:ext cx="685800" cy="533400"/>
          </a:xfrm>
        </p:spPr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25</a:t>
            </a:fld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181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066800"/>
          </a:xfrm>
          <a:noFill/>
        </p:spPr>
        <p:txBody>
          <a:bodyPr/>
          <a:lstStyle/>
          <a:p>
            <a:r>
              <a:rPr lang="en-US" sz="2400" dirty="0" smtClean="0"/>
              <a:t>ANALYSIS software: OPERATIONS menu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4400" y="6172200"/>
            <a:ext cx="685800" cy="533400"/>
          </a:xfrm>
        </p:spPr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26</a:t>
            </a:fld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391400" cy="1066800"/>
          </a:xfrm>
        </p:spPr>
        <p:txBody>
          <a:bodyPr/>
          <a:lstStyle/>
          <a:p>
            <a:r>
              <a:rPr lang="en-US" sz="2400" dirty="0" smtClean="0"/>
              <a:t>ANALYSIS software: DIRECTORIES menu</a:t>
            </a:r>
            <a:endParaRPr lang="ru-RU" sz="2400" dirty="0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5867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4400" y="6172200"/>
            <a:ext cx="685800" cy="533400"/>
          </a:xfrm>
        </p:spPr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27</a:t>
            </a:fld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620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838200" y="228600"/>
            <a:ext cx="830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b="1" dirty="0" smtClean="0">
                <a:solidFill>
                  <a:srgbClr val="233893"/>
                </a:solidFill>
                <a:latin typeface="Verdana" pitchFamily="34" charset="0"/>
              </a:rPr>
              <a:t>ANALYSIS software: filtering parsing errors</a:t>
            </a:r>
            <a:endParaRPr lang="ru-RU" b="1" dirty="0">
              <a:solidFill>
                <a:srgbClr val="233893"/>
              </a:solidFill>
              <a:latin typeface="Verdan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4400" y="6172200"/>
            <a:ext cx="685800" cy="533400"/>
          </a:xfrm>
        </p:spPr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28</a:t>
            </a:fld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69521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685800" y="228600"/>
            <a:ext cx="876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b="1" dirty="0" smtClean="0">
                <a:solidFill>
                  <a:srgbClr val="233893"/>
                </a:solidFill>
                <a:latin typeface="Verdana" pitchFamily="34" charset="0"/>
              </a:rPr>
              <a:t>ANALYSIS software: DUPLICATION errors </a:t>
            </a:r>
            <a:endParaRPr lang="ru-RU" b="1" dirty="0">
              <a:solidFill>
                <a:srgbClr val="233893"/>
              </a:solidFill>
              <a:latin typeface="Verdan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4400" y="6172200"/>
            <a:ext cx="685800" cy="533400"/>
          </a:xfrm>
        </p:spPr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29</a:t>
            </a:fld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/>
              <a:t>1. DIS mandate and general statistics of operation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3</a:t>
            </a:fld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2B774-3AB0-4E23-BD70-4C0B2F2B198B}" type="slidenum">
              <a:rPr lang="en-US"/>
              <a:pPr/>
              <a:t>30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696200" cy="114300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dirty="0" smtClean="0"/>
              <a:t>Regular bank examinations</a:t>
            </a:r>
            <a:endParaRPr lang="en-US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848600" cy="3124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On-site examinations set up jointly by supervisor and insurer (75-100 banks annually, 5 years on average between exams for non-troubled banks)</a:t>
            </a:r>
          </a:p>
          <a:p>
            <a:pPr>
              <a:spcAft>
                <a:spcPts val="600"/>
              </a:spcAft>
            </a:pPr>
            <a:r>
              <a:rPr lang="en-US" sz="2000" b="1" dirty="0" smtClean="0"/>
              <a:t>Off-site review of results of SCV self-test performed on demand of supervisor </a:t>
            </a:r>
            <a:br>
              <a:rPr lang="en-US" sz="2000" b="1" dirty="0" smtClean="0"/>
            </a:br>
            <a:r>
              <a:rPr lang="en-US" sz="2000" b="1" dirty="0" smtClean="0"/>
              <a:t>(10-20 tests per month)</a:t>
            </a:r>
          </a:p>
          <a:p>
            <a:pPr>
              <a:spcAft>
                <a:spcPts val="600"/>
              </a:spcAft>
            </a:pPr>
            <a:r>
              <a:rPr lang="en-US" sz="2000" b="1" dirty="0" smtClean="0"/>
              <a:t>Complex rating of member bank compliance to </a:t>
            </a:r>
            <a:br>
              <a:rPr lang="en-US" sz="2000" b="1" dirty="0" smtClean="0"/>
            </a:br>
            <a:r>
              <a:rPr lang="en-US" sz="2000" b="1" dirty="0" smtClean="0"/>
              <a:t>DI requirements (incl. SCV rules)</a:t>
            </a:r>
          </a:p>
          <a:p>
            <a:pPr>
              <a:buNone/>
            </a:pPr>
            <a:endParaRPr lang="ru-RU" sz="20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24000" y="4572000"/>
          <a:ext cx="6781800" cy="195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114300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Effective task force on insurance case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676400"/>
            <a:ext cx="7772400" cy="4800600"/>
          </a:xfrm>
        </p:spPr>
        <p:txBody>
          <a:bodyPr/>
          <a:lstStyle/>
          <a:p>
            <a:r>
              <a:rPr lang="en-US" sz="1800" dirty="0" smtClean="0"/>
              <a:t>Typical task force for insurance case management</a:t>
            </a:r>
          </a:p>
          <a:p>
            <a:pPr>
              <a:buNone/>
            </a:pPr>
            <a:r>
              <a:rPr lang="en-US" sz="1800" dirty="0" smtClean="0"/>
              <a:t>	On-site:</a:t>
            </a:r>
          </a:p>
          <a:p>
            <a:pPr lvl="1"/>
            <a:r>
              <a:rPr lang="en-US" sz="1800" dirty="0" smtClean="0"/>
              <a:t>Task manager in charge (1)</a:t>
            </a:r>
          </a:p>
          <a:p>
            <a:pPr lvl="1"/>
            <a:r>
              <a:rPr lang="en-US" sz="1800" dirty="0" smtClean="0"/>
              <a:t>Depositor data processing expert (1) </a:t>
            </a:r>
          </a:p>
          <a:p>
            <a:pPr lvl="1"/>
            <a:r>
              <a:rPr lang="en-US" sz="1800" dirty="0" smtClean="0"/>
              <a:t>IT support/bank automation system expert (1)</a:t>
            </a:r>
          </a:p>
          <a:p>
            <a:pPr lvl="1"/>
            <a:r>
              <a:rPr lang="en-US" sz="1800" dirty="0" smtClean="0"/>
              <a:t>Insurance fraud evaluation expert (1)</a:t>
            </a:r>
          </a:p>
          <a:p>
            <a:pPr lvl="1"/>
            <a:r>
              <a:rPr lang="en-US" sz="1800" dirty="0" smtClean="0"/>
              <a:t>Security (1-2, optional)</a:t>
            </a:r>
          </a:p>
          <a:p>
            <a:pPr lvl="1"/>
            <a:r>
              <a:rPr lang="en-US" sz="1800" dirty="0" smtClean="0"/>
              <a:t>Client documentation revision (1-3, optional)</a:t>
            </a:r>
          </a:p>
          <a:p>
            <a:pPr lvl="1">
              <a:buNone/>
            </a:pPr>
            <a:r>
              <a:rPr lang="en-US" sz="1800" dirty="0" smtClean="0"/>
              <a:t>Off-site</a:t>
            </a:r>
            <a:r>
              <a:rPr lang="ru-RU" sz="1800" dirty="0" smtClean="0"/>
              <a:t>:</a:t>
            </a:r>
          </a:p>
          <a:p>
            <a:pPr lvl="1">
              <a:buNone/>
            </a:pPr>
            <a:r>
              <a:rPr lang="ru-RU" sz="1800" dirty="0" smtClean="0"/>
              <a:t>	</a:t>
            </a:r>
            <a:r>
              <a:rPr lang="en-US" sz="1800" dirty="0" smtClean="0"/>
              <a:t>Case manager (communication with agent bank)</a:t>
            </a:r>
          </a:p>
          <a:p>
            <a:pPr lvl="1">
              <a:buNone/>
            </a:pPr>
            <a:r>
              <a:rPr lang="en-US" sz="1800" dirty="0" smtClean="0"/>
              <a:t>	Complaints processing (1-2)</a:t>
            </a:r>
          </a:p>
          <a:p>
            <a:r>
              <a:rPr lang="en-US" sz="2000" dirty="0" smtClean="0"/>
              <a:t>Feasible limit for DIA managing concurrent insurance cases – 5-7 (totally number of staff in DI Division – 35) </a:t>
            </a:r>
          </a:p>
          <a:p>
            <a:pPr lvl="1">
              <a:buNone/>
            </a:pPr>
            <a:r>
              <a:rPr lang="en-US" sz="1800" dirty="0" smtClean="0"/>
              <a:t>(3 license withdrawals a week is a record for Regulator)</a:t>
            </a:r>
            <a:endParaRPr lang="en-US" sz="1600" dirty="0" smtClean="0"/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 lvl="1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31</a:t>
            </a:fld>
            <a:endParaRPr lang="en-US" sz="2000">
              <a:latin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/>
              <a:t>4. Detection of insurance fraud caused by data manipulation</a:t>
            </a:r>
          </a:p>
          <a:p>
            <a:pPr>
              <a:buNone/>
            </a:pP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32</a:t>
            </a:fld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Номер слайда 6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4D813C-4437-46AD-AE1D-D00331C786E5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68611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381000"/>
            <a:ext cx="724535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Fraud in Deposit Insurance </a:t>
            </a:r>
            <a:br>
              <a:rPr lang="en-US" sz="2800" dirty="0" smtClean="0"/>
            </a:br>
            <a:r>
              <a:rPr lang="en-US" sz="2800" dirty="0" smtClean="0"/>
              <a:t>(IADI survey statistics, 25 DIS) </a:t>
            </a:r>
            <a:endParaRPr lang="ru-RU" sz="2800" dirty="0" smtClean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05000"/>
            <a:ext cx="7705725" cy="4572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80% of respondents indicated that their jurisdictions have laws or regulations facilitating the prevention and/or prosecuting fraud in deposit insurance 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Only 3 respondents (12%) indicated that fraud has been a historical problem or concern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Only 3 respondents (12%) are responsible for investigating DI frauds</a:t>
            </a:r>
          </a:p>
        </p:txBody>
      </p:sp>
    </p:spTree>
    <p:extLst>
      <p:ext uri="{BB962C8B-B14F-4D97-AF65-F5344CB8AC3E}">
        <p14:creationId xmlns="" xmlns:p14="http://schemas.microsoft.com/office/powerpoint/2010/main" val="36494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6858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33893"/>
                </a:solidFill>
                <a:latin typeface="+mj-lt"/>
              </a:rPr>
              <a:t>Main types of deposit insurance fraud</a:t>
            </a:r>
            <a:endParaRPr lang="ru-RU" sz="2800" dirty="0">
              <a:solidFill>
                <a:srgbClr val="233893"/>
              </a:solidFill>
              <a:latin typeface="+mj-lt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184159700"/>
              </p:ext>
            </p:extLst>
          </p:nvPr>
        </p:nvGraphicFramePr>
        <p:xfrm>
          <a:off x="1219200" y="1828800"/>
          <a:ext cx="6984776" cy="451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252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685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33893"/>
                </a:solidFill>
                <a:latin typeface="+mj-lt"/>
              </a:rPr>
              <a:t>Statistics of insurance fraud cases</a:t>
            </a:r>
            <a:endParaRPr lang="ru-RU" sz="2800" b="1" dirty="0">
              <a:solidFill>
                <a:srgbClr val="233893"/>
              </a:solidFill>
              <a:latin typeface="+mj-lt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28600" y="1600200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05400" y="2819400"/>
            <a:ext cx="158417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4.8 </a:t>
            </a:r>
            <a:r>
              <a:rPr lang="en-US" sz="1400" b="1" dirty="0" err="1" smtClean="0"/>
              <a:t>bln</a:t>
            </a:r>
            <a:r>
              <a:rPr lang="en-US" sz="1400" b="1" dirty="0" smtClean="0"/>
              <a:t> RUR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167640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more than 7 </a:t>
            </a:r>
            <a:r>
              <a:rPr lang="en-US" sz="1400" b="1" dirty="0" err="1" smtClean="0"/>
              <a:t>bln</a:t>
            </a:r>
            <a:r>
              <a:rPr lang="en-US" sz="1400" b="1" dirty="0" smtClean="0"/>
              <a:t> RUR</a:t>
            </a:r>
            <a:endParaRPr lang="ru-RU" sz="1400" b="1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4400" y="6172200"/>
            <a:ext cx="685800" cy="533400"/>
          </a:xfrm>
        </p:spPr>
        <p:txBody>
          <a:bodyPr/>
          <a:lstStyle/>
          <a:p>
            <a:fld id="{8D32B774-3AB0-4E23-BD70-4C0B2F2B198B}" type="slidenum">
              <a:rPr lang="en-US"/>
              <a:pPr/>
              <a:t>35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970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391400" cy="1143000"/>
          </a:xfrm>
        </p:spPr>
        <p:txBody>
          <a:bodyPr/>
          <a:lstStyle/>
          <a:p>
            <a:r>
              <a:rPr lang="en-US" dirty="0" smtClean="0"/>
              <a:t>New tricks in DI fraud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DDB63-31D4-48CC-90C9-C79774CA90F1}" type="slidenum">
              <a:rPr lang="en-US" smtClean="0"/>
              <a:pPr>
                <a:defRPr/>
              </a:pPr>
              <a:t>36</a:t>
            </a:fld>
            <a:endParaRPr lang="en-US" sz="2000"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0" y="1676400"/>
            <a:ext cx="7705725" cy="4572000"/>
          </a:xfrm>
          <a:prstGeom prst="rect">
            <a:avLst/>
          </a:prstGeom>
        </p:spPr>
        <p:txBody>
          <a:bodyPr/>
          <a:lstStyle/>
          <a:p>
            <a:pPr marL="230188" lvl="0" indent="-230188" eaLnBrk="1" hangingPunct="1">
              <a:spcBef>
                <a:spcPts val="600"/>
              </a:spcBef>
              <a:buFontTx/>
              <a:buChar char="•"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8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Heavy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2338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advertising of </a:t>
            </a:r>
            <a:r>
              <a:rPr lang="en-US" sz="1800" b="1" kern="0" dirty="0" smtClean="0">
                <a:solidFill>
                  <a:srgbClr val="233893"/>
                </a:solidFill>
                <a:latin typeface="+mn-lt"/>
                <a:ea typeface="+mn-ea"/>
              </a:rPr>
              <a:t>high yield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2338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deposit </a:t>
            </a:r>
            <a:r>
              <a:rPr lang="en-US" sz="1800" b="1" kern="0" dirty="0" smtClean="0">
                <a:solidFill>
                  <a:srgbClr val="233893"/>
                </a:solidFill>
                <a:latin typeface="+mn-lt"/>
                <a:ea typeface="+mn-ea"/>
              </a:rPr>
              <a:t>products on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2338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eve of expected failure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23389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8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Cashier transactions imitation instead of traceable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2338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8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bank transfers</a:t>
            </a: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b="1" kern="0" dirty="0" smtClean="0">
                <a:solidFill>
                  <a:srgbClr val="233893"/>
                </a:solidFill>
                <a:latin typeface="+mn-lt"/>
                <a:ea typeface="+mn-ea"/>
              </a:rPr>
              <a:t>Fake bank robbery to cover cashier’s deficit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23389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lvl="0" indent="-230188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sz="1800" b="1" kern="0" dirty="0" smtClean="0">
                <a:solidFill>
                  <a:srgbClr val="233893"/>
                </a:solidFill>
                <a:latin typeface="+mn-lt"/>
                <a:ea typeface="+mn-ea"/>
              </a:rPr>
              <a:t>Fake bank staff bonuses transferred to their insured accounts</a:t>
            </a: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8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Fake redemption of clients’ loans</a:t>
            </a:r>
            <a:endParaRPr lang="en-US" sz="1800" b="1" kern="0" dirty="0" smtClean="0">
              <a:solidFill>
                <a:srgbClr val="233893"/>
              </a:solidFill>
              <a:latin typeface="+mn-lt"/>
              <a:ea typeface="+mn-ea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b="1" kern="0" noProof="0" dirty="0" smtClean="0">
                <a:solidFill>
                  <a:srgbClr val="233893"/>
                </a:solidFill>
                <a:latin typeface="+mn-lt"/>
                <a:ea typeface="+mn-ea"/>
              </a:rPr>
              <a:t>Deposits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2338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recorded in past business days (behindhand)</a:t>
            </a: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b="1" kern="0" baseline="0" dirty="0" smtClean="0">
                <a:solidFill>
                  <a:srgbClr val="233893"/>
                </a:solidFill>
                <a:latin typeface="+mn-lt"/>
                <a:ea typeface="+mn-ea"/>
              </a:rPr>
              <a:t>Deposits opened </a:t>
            </a:r>
            <a:r>
              <a:rPr lang="en-US" sz="1800" b="1" kern="0" dirty="0" smtClean="0">
                <a:solidFill>
                  <a:srgbClr val="233893"/>
                </a:solidFill>
                <a:latin typeface="+mn-lt"/>
                <a:ea typeface="+mn-ea"/>
              </a:rPr>
              <a:t>by proxy</a:t>
            </a: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b="1" kern="0" dirty="0" smtClean="0">
                <a:solidFill>
                  <a:srgbClr val="233893"/>
                </a:solidFill>
                <a:latin typeface="+mn-lt"/>
                <a:ea typeface="+mn-ea"/>
              </a:rPr>
              <a:t>Dummy accounts opened beforehand</a:t>
            </a: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b="1" kern="0" dirty="0" smtClean="0">
                <a:solidFill>
                  <a:srgbClr val="233893"/>
                </a:solidFill>
                <a:latin typeface="+mn-lt"/>
                <a:ea typeface="+mn-ea"/>
              </a:rPr>
              <a:t>Mess in client documentation to prevent reconciliation</a:t>
            </a: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b="1" kern="0" noProof="0" dirty="0" smtClean="0">
                <a:solidFill>
                  <a:srgbClr val="233893"/>
                </a:solidFill>
                <a:latin typeface="+mn-lt"/>
                <a:ea typeface="+mn-ea"/>
              </a:rPr>
              <a:t>Numerous and diversified fraud methods used simultaneously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23389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33893"/>
                </a:solidFill>
                <a:latin typeface="+mj-lt"/>
              </a:rPr>
              <a:t>Some tips to identify fraudulent operations and prevent illegal payouts </a:t>
            </a:r>
            <a:endParaRPr lang="ru-RU" sz="2800" b="1" dirty="0">
              <a:solidFill>
                <a:srgbClr val="233893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1580" y="1600200"/>
            <a:ext cx="792382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188" indent="-230188" eaLnBrk="1" hangingPunct="1">
              <a:spcBef>
                <a:spcPts val="600"/>
              </a:spcBef>
              <a:buFontTx/>
              <a:buChar char="•"/>
            </a:pPr>
            <a:r>
              <a:rPr lang="en-US" sz="1800" b="1" kern="0" dirty="0" smtClean="0">
                <a:solidFill>
                  <a:srgbClr val="233893"/>
                </a:solidFill>
                <a:latin typeface="+mn-lt"/>
                <a:ea typeface="+mn-ea"/>
              </a:rPr>
              <a:t>create and permanently refine methods and tools along with formal criteria      </a:t>
            </a:r>
          </a:p>
          <a:p>
            <a:pPr marL="230188" indent="-230188" eaLnBrk="1" hangingPunct="1">
              <a:spcBef>
                <a:spcPts val="600"/>
              </a:spcBef>
              <a:buFontTx/>
              <a:buChar char="•"/>
            </a:pPr>
            <a:r>
              <a:rPr lang="en-US" sz="1800" b="1" kern="0" dirty="0" smtClean="0">
                <a:solidFill>
                  <a:srgbClr val="233893"/>
                </a:solidFill>
                <a:latin typeface="+mn-lt"/>
                <a:ea typeface="+mn-ea"/>
              </a:rPr>
              <a:t>find proof whether and when the bank was low on liquidity before the license revocation</a:t>
            </a:r>
          </a:p>
          <a:p>
            <a:pPr marL="230188" indent="-230188" eaLnBrk="1" hangingPunct="1">
              <a:spcBef>
                <a:spcPts val="600"/>
              </a:spcBef>
              <a:buFontTx/>
              <a:buChar char="•"/>
            </a:pPr>
            <a:r>
              <a:rPr lang="en-US" sz="1800" b="1" kern="0" dirty="0" smtClean="0">
                <a:solidFill>
                  <a:srgbClr val="233893"/>
                </a:solidFill>
                <a:latin typeface="+mn-lt"/>
                <a:ea typeface="+mn-ea"/>
              </a:rPr>
              <a:t>identify decrease in volume of large deposits and increase in number of fresh deposits with balance close to coverage limit</a:t>
            </a:r>
          </a:p>
          <a:p>
            <a:pPr marL="230188" indent="-230188" eaLnBrk="1" hangingPunct="1">
              <a:spcBef>
                <a:spcPts val="600"/>
              </a:spcBef>
              <a:buFontTx/>
              <a:buChar char="•"/>
            </a:pPr>
            <a:r>
              <a:rPr lang="en-US" sz="1800" b="1" kern="0" dirty="0" smtClean="0">
                <a:solidFill>
                  <a:srgbClr val="233893"/>
                </a:solidFill>
                <a:latin typeface="+mn-lt"/>
                <a:ea typeface="+mn-ea"/>
              </a:rPr>
              <a:t>verify exact timing of operations: most shady transactions are registered in non-business hours, use time-study and signal processing techniques</a:t>
            </a:r>
          </a:p>
          <a:p>
            <a:pPr marL="230188" indent="-230188" eaLnBrk="1" hangingPunct="1">
              <a:spcBef>
                <a:spcPts val="600"/>
              </a:spcBef>
              <a:buFontTx/>
              <a:buChar char="•"/>
            </a:pPr>
            <a:r>
              <a:rPr lang="en-US" sz="1800" b="1" kern="0" dirty="0" smtClean="0">
                <a:solidFill>
                  <a:srgbClr val="233893"/>
                </a:solidFill>
                <a:latin typeface="+mn-lt"/>
                <a:ea typeface="+mn-ea"/>
              </a:rPr>
              <a:t>cooperate with interim administration to timely exclude shady operations from payout register</a:t>
            </a:r>
          </a:p>
          <a:p>
            <a:pPr marL="230188" indent="-230188" eaLnBrk="1" hangingPunct="1">
              <a:spcBef>
                <a:spcPts val="600"/>
              </a:spcBef>
              <a:buFontTx/>
              <a:buChar char="•"/>
            </a:pPr>
            <a:r>
              <a:rPr lang="en-US" sz="1800" b="1" kern="0" dirty="0" smtClean="0">
                <a:solidFill>
                  <a:srgbClr val="233893"/>
                </a:solidFill>
                <a:latin typeface="+mn-lt"/>
                <a:ea typeface="+mn-ea"/>
              </a:rPr>
              <a:t>cooperate with law enforcement agencies to get extra evidence from persons involved</a:t>
            </a:r>
          </a:p>
          <a:p>
            <a:pPr marL="230188" indent="-230188" eaLnBrk="1" hangingPunct="1">
              <a:spcBef>
                <a:spcPts val="600"/>
              </a:spcBef>
              <a:buFontTx/>
              <a:buChar char="•"/>
            </a:pPr>
            <a:r>
              <a:rPr lang="en-US" sz="1800" b="1" kern="0" dirty="0" smtClean="0">
                <a:solidFill>
                  <a:srgbClr val="233893"/>
                </a:solidFill>
                <a:latin typeface="+mn-lt"/>
                <a:ea typeface="+mn-ea"/>
              </a:rPr>
              <a:t>apply for court order to suspend payouts on suspicious deposits 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4400" y="6172200"/>
            <a:ext cx="685800" cy="533400"/>
          </a:xfrm>
        </p:spPr>
        <p:txBody>
          <a:bodyPr/>
          <a:lstStyle/>
          <a:p>
            <a:fld id="{8D32B774-3AB0-4E23-BD70-4C0B2F2B198B}" type="slidenum">
              <a:rPr lang="en-US"/>
              <a:pPr/>
              <a:t>37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12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143000"/>
          </a:xfrm>
        </p:spPr>
        <p:txBody>
          <a:bodyPr/>
          <a:lstStyle/>
          <a:p>
            <a:r>
              <a:rPr lang="en-US" sz="2800" dirty="0" smtClean="0"/>
              <a:t>Time-study of suspicious deposit data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3FA8D-A1BF-40FD-BC50-B50016EE8593}" type="slidenum">
              <a:rPr lang="en-US" smtClean="0"/>
              <a:pPr>
                <a:defRPr/>
              </a:pPr>
              <a:t>38</a:t>
            </a:fld>
            <a:endParaRPr lang="en-US" sz="2000">
              <a:latin typeface="Arial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1066800" y="1447800"/>
          <a:ext cx="10820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Выноска 1 6"/>
          <p:cNvSpPr/>
          <p:nvPr/>
        </p:nvSpPr>
        <p:spPr bwMode="auto">
          <a:xfrm>
            <a:off x="6172200" y="2819400"/>
            <a:ext cx="2133600" cy="914400"/>
          </a:xfrm>
          <a:prstGeom prst="borderCallout1">
            <a:avLst>
              <a:gd name="adj1" fmla="val 46639"/>
              <a:gd name="adj2" fmla="val -2182"/>
              <a:gd name="adj3" fmla="val -1133"/>
              <a:gd name="adj4" fmla="val -2703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10 deposits in 15 minutes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Номер слайда 6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99F01B-72C4-4E26-930A-4B4E6387BD92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70659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381000"/>
            <a:ext cx="838835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Lessons learned</a:t>
            </a:r>
            <a:r>
              <a:rPr lang="ru-RU" sz="2800" dirty="0" smtClean="0"/>
              <a:t>: </a:t>
            </a:r>
            <a:r>
              <a:rPr lang="en-US" sz="2800" dirty="0" smtClean="0"/>
              <a:t>further  steps to prevent  insurance fraud</a:t>
            </a:r>
            <a:endParaRPr lang="ru-RU" sz="2800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7705725" cy="472440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sz="2000" b="1" dirty="0" smtClean="0"/>
              <a:t>DIA needs additional legal powers to effectively prevent and prosecute deposit insurance fraud: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en-US" sz="2000" b="1" dirty="0" smtClean="0"/>
              <a:t>to qualify suspicious operations as illegal on clear and solid grounds based on banking regulation; 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en-US" sz="2000" b="1" dirty="0" smtClean="0"/>
              <a:t>to suspend payouts on suspicious deposits outside the time frame of standard payout schedule; 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en-US" sz="2000" b="1" dirty="0" smtClean="0"/>
              <a:t>to legally reject payouts to depositors whose claims emerged from fraudulent transaction;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en-US" sz="2000" b="1" dirty="0" smtClean="0"/>
              <a:t>to receive on insurance event not only balances of depositor accounts in SCV form for payout calculations, but also a consolidated ledger of all clients operations registered within 6 months prior to insurance case in a unified format.</a:t>
            </a:r>
          </a:p>
          <a:p>
            <a:pPr algn="just" eaLnBrk="1" hangingPunct="1">
              <a:spcBef>
                <a:spcPts val="1200"/>
              </a:spcBef>
              <a:defRPr/>
            </a:pPr>
            <a:endParaRPr lang="en-US" sz="2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194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391400" cy="990600"/>
          </a:xfrm>
        </p:spPr>
        <p:txBody>
          <a:bodyPr/>
          <a:lstStyle/>
          <a:p>
            <a:r>
              <a:rPr lang="en-US" sz="2800" dirty="0" smtClean="0"/>
              <a:t>DIS mandate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December 2003</a:t>
            </a:r>
            <a:r>
              <a:rPr lang="ru-RU" dirty="0" smtClean="0"/>
              <a:t> </a:t>
            </a:r>
            <a:r>
              <a:rPr lang="en-US" dirty="0" smtClean="0"/>
              <a:t>(inception of DIA)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DIS Law – paybox for bank depositors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August 2004 – Bank Insolvency Law  - bank liquidation mandate</a:t>
            </a:r>
            <a:endParaRPr lang="ru-RU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October </a:t>
            </a:r>
            <a:r>
              <a:rPr lang="ru-RU" dirty="0" smtClean="0"/>
              <a:t>2008</a:t>
            </a:r>
            <a:r>
              <a:rPr lang="en-US" dirty="0" smtClean="0"/>
              <a:t> </a:t>
            </a:r>
            <a:r>
              <a:rPr lang="ru-RU" dirty="0" smtClean="0"/>
              <a:t>– </a:t>
            </a:r>
            <a:r>
              <a:rPr lang="en-US" dirty="0" smtClean="0"/>
              <a:t>Bank Rehabilitation Law - open bank assistance mandate to prevent bank bankruptcy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2013 </a:t>
            </a:r>
            <a:r>
              <a:rPr lang="ru-RU" dirty="0" smtClean="0"/>
              <a:t>–</a:t>
            </a:r>
            <a:r>
              <a:rPr lang="en-US" dirty="0" smtClean="0"/>
              <a:t> Accumulated Pensions Guaranty Law (to be passed) – paybox for private pension funds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4</a:t>
            </a:fld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7620000" cy="4800600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/>
              <a:t>Thanks for your attention!</a:t>
            </a:r>
          </a:p>
          <a:p>
            <a:pPr>
              <a:buNone/>
            </a:pPr>
            <a:endParaRPr lang="en-US" sz="4400" b="1" dirty="0" smtClean="0"/>
          </a:p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r>
              <a:rPr lang="en-US" sz="4400" b="1" dirty="0" smtClean="0"/>
              <a:t>Visit </a:t>
            </a:r>
            <a:r>
              <a:rPr lang="en-US" sz="4400" b="1" u="sng" dirty="0" smtClean="0">
                <a:solidFill>
                  <a:srgbClr val="C00000"/>
                </a:solidFill>
              </a:rPr>
              <a:t>www.asv.org.ru</a:t>
            </a:r>
            <a:r>
              <a:rPr lang="en-US" sz="4400" b="1" dirty="0" smtClean="0"/>
              <a:t> </a:t>
            </a:r>
          </a:p>
          <a:p>
            <a:pPr algn="ctr">
              <a:buNone/>
            </a:pPr>
            <a:r>
              <a:rPr lang="en-US" sz="4400" b="1" dirty="0" smtClean="0"/>
              <a:t>for more details</a:t>
            </a:r>
            <a:endParaRPr lang="ru-RU" sz="4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E2D73-8E6F-4FE5-9141-253A5AA98FB1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4114800" y="3200400"/>
            <a:ext cx="936625" cy="1423990"/>
            <a:chOff x="971600" y="4509120"/>
            <a:chExt cx="936104" cy="1463940"/>
          </a:xfrm>
        </p:grpSpPr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971600" y="5445912"/>
              <a:ext cx="936104" cy="5271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100" b="1" dirty="0">
                  <a:solidFill>
                    <a:srgbClr val="002F8E"/>
                  </a:solidFill>
                  <a:latin typeface="Arial Black" pitchFamily="34" charset="0"/>
                </a:rPr>
                <a:t>  </a:t>
              </a:r>
              <a:endParaRPr lang="en-US" sz="800" b="1" dirty="0">
                <a:solidFill>
                  <a:srgbClr val="002F8E"/>
                </a:solidFill>
                <a:latin typeface="Arial Black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1100" b="1" dirty="0">
                  <a:solidFill>
                    <a:srgbClr val="002F8E"/>
                  </a:solidFill>
                  <a:latin typeface="Arial Black" pitchFamily="34" charset="0"/>
                </a:rPr>
                <a:t>  RUSSIA</a:t>
              </a:r>
              <a:endParaRPr lang="ru-RU" sz="1100" b="1" dirty="0">
                <a:solidFill>
                  <a:srgbClr val="002F8E"/>
                </a:solidFill>
                <a:latin typeface="Arial Black" pitchFamily="34" charset="0"/>
              </a:endParaRPr>
            </a:p>
          </p:txBody>
        </p:sp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971600" y="4509120"/>
            <a:ext cx="936104" cy="1125538"/>
          </p:xfrm>
          <a:graphic>
            <a:graphicData uri="http://schemas.openxmlformats.org/presentationml/2006/ole">
              <p:oleObj spid="_x0000_s2050" name="Photo Editor Photo" r:id="rId3" imgW="2742857" imgH="3543795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696200" cy="838200"/>
          </a:xfrm>
        </p:spPr>
        <p:txBody>
          <a:bodyPr/>
          <a:lstStyle/>
          <a:p>
            <a:r>
              <a:rPr lang="en-US" sz="2400" dirty="0" smtClean="0"/>
              <a:t>Paybox in figures (November, 2013)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676400"/>
            <a:ext cx="7696200" cy="4953000"/>
          </a:xfrm>
        </p:spPr>
        <p:txBody>
          <a:bodyPr/>
          <a:lstStyle/>
          <a:p>
            <a:pPr algn="just" eaLnBrk="1" hangingPunct="1"/>
            <a:r>
              <a:rPr lang="en-US" sz="1800" b="1" dirty="0" smtClean="0"/>
              <a:t>DIS member banks – 762 (+ 106 under liquidation)</a:t>
            </a:r>
          </a:p>
          <a:p>
            <a:pPr algn="just" eaLnBrk="1" hangingPunct="1"/>
            <a:r>
              <a:rPr lang="en-US" sz="1800" b="1" dirty="0" smtClean="0"/>
              <a:t>Total amount of insured deposits – RUR 15,3 </a:t>
            </a:r>
            <a:r>
              <a:rPr lang="en-US" sz="1800" b="1" dirty="0" err="1" smtClean="0"/>
              <a:t>trln</a:t>
            </a:r>
            <a:endParaRPr lang="en-US" sz="1800" b="1" dirty="0" smtClean="0"/>
          </a:p>
          <a:p>
            <a:pPr algn="just" eaLnBrk="1" hangingPunct="1"/>
            <a:r>
              <a:rPr lang="en-US" sz="1800" b="1" dirty="0" smtClean="0"/>
              <a:t>Deposit insurance fund – RUR 220 </a:t>
            </a:r>
            <a:r>
              <a:rPr lang="en-US" sz="1800" b="1" dirty="0" err="1" smtClean="0"/>
              <a:t>bn</a:t>
            </a:r>
            <a:r>
              <a:rPr lang="en-US" sz="1800" b="1" dirty="0" smtClean="0"/>
              <a:t> (US$6,7 </a:t>
            </a:r>
            <a:r>
              <a:rPr lang="en-US" sz="1800" b="1" dirty="0" err="1" smtClean="0"/>
              <a:t>bn</a:t>
            </a:r>
            <a:r>
              <a:rPr lang="en-US" sz="1800" b="1" dirty="0" smtClean="0"/>
              <a:t>)</a:t>
            </a:r>
          </a:p>
          <a:p>
            <a:pPr algn="just" eaLnBrk="1" hangingPunct="1"/>
            <a:r>
              <a:rPr lang="en-US" sz="1800" b="1" dirty="0" smtClean="0"/>
              <a:t>Covered products - current and saving accounts </a:t>
            </a:r>
            <a:br>
              <a:rPr lang="en-US" sz="1800" b="1" dirty="0" smtClean="0"/>
            </a:br>
            <a:r>
              <a:rPr lang="en-US" sz="1800" b="1" dirty="0" smtClean="0"/>
              <a:t>of natural persons in any currency</a:t>
            </a:r>
          </a:p>
          <a:p>
            <a:pPr algn="just" eaLnBrk="1" hangingPunct="1"/>
            <a:r>
              <a:rPr lang="en-US" sz="1800" b="1" dirty="0" smtClean="0"/>
              <a:t>Insurance coverage level - RUR 700000 (US$21900) </a:t>
            </a:r>
            <a:br>
              <a:rPr lang="en-US" sz="1800" b="1" dirty="0" smtClean="0"/>
            </a:br>
            <a:r>
              <a:rPr lang="en-US" sz="1800" b="1" dirty="0" smtClean="0"/>
              <a:t>per depositor per bank</a:t>
            </a:r>
          </a:p>
          <a:p>
            <a:pPr algn="just" eaLnBrk="1" hangingPunct="1"/>
            <a:r>
              <a:rPr lang="en-US" sz="1800" b="1" dirty="0" smtClean="0"/>
              <a:t> Number of insurance events with payouts – 151 </a:t>
            </a:r>
          </a:p>
          <a:p>
            <a:pPr algn="just" eaLnBrk="1" hangingPunct="1">
              <a:buNone/>
            </a:pPr>
            <a:r>
              <a:rPr lang="en-US" sz="1800" b="1" dirty="0" smtClean="0"/>
              <a:t>	(21 in 2013, 4 in November )</a:t>
            </a:r>
          </a:p>
          <a:p>
            <a:pPr algn="just" eaLnBrk="1" hangingPunct="1"/>
            <a:r>
              <a:rPr lang="en-US" sz="1800" b="1" dirty="0" smtClean="0">
                <a:cs typeface="Arial" charset="0"/>
              </a:rPr>
              <a:t>Number of reimbursed depositors – 520 </a:t>
            </a:r>
            <a:r>
              <a:rPr lang="en-US" sz="1800" b="1" dirty="0" err="1" smtClean="0">
                <a:cs typeface="Arial" charset="0"/>
              </a:rPr>
              <a:t>th</a:t>
            </a:r>
            <a:endParaRPr lang="en-US" sz="1800" b="1" dirty="0" smtClean="0">
              <a:cs typeface="Arial" charset="0"/>
            </a:endParaRPr>
          </a:p>
          <a:p>
            <a:pPr algn="just" eaLnBrk="1" hangingPunct="1"/>
            <a:r>
              <a:rPr lang="en-US" sz="1800" b="1" dirty="0" smtClean="0"/>
              <a:t>Volumes of reimbursement – RUR 104 </a:t>
            </a:r>
            <a:r>
              <a:rPr lang="en-US" sz="1800" b="1" dirty="0" err="1" smtClean="0"/>
              <a:t>bn</a:t>
            </a:r>
            <a:r>
              <a:rPr lang="en-US" sz="1800" b="1" dirty="0" smtClean="0"/>
              <a:t> </a:t>
            </a:r>
          </a:p>
          <a:p>
            <a:pPr algn="just" eaLnBrk="1" hangingPunct="1"/>
            <a:r>
              <a:rPr lang="en-US" sz="1800" b="1" dirty="0" smtClean="0"/>
              <a:t>Largest insurance cases – </a:t>
            </a:r>
          </a:p>
          <a:p>
            <a:pPr lvl="1" algn="just" eaLnBrk="1" hangingPunct="1">
              <a:buNone/>
            </a:pPr>
            <a:r>
              <a:rPr lang="en-US" sz="1800" b="1" dirty="0" smtClean="0"/>
              <a:t>20.11.2013 (RUR 31 </a:t>
            </a:r>
            <a:r>
              <a:rPr lang="en-US" sz="1800" b="1" dirty="0" err="1" smtClean="0"/>
              <a:t>bn</a:t>
            </a:r>
            <a:r>
              <a:rPr lang="en-US" sz="1800" b="1" dirty="0" smtClean="0"/>
              <a:t>, 200 </a:t>
            </a:r>
            <a:r>
              <a:rPr lang="en-US" sz="1800" b="1" dirty="0" err="1" smtClean="0"/>
              <a:t>th</a:t>
            </a:r>
            <a:r>
              <a:rPr lang="en-US" sz="1800" b="1" dirty="0" smtClean="0"/>
              <a:t> depositors</a:t>
            </a:r>
            <a:r>
              <a:rPr lang="ru-RU" sz="1800" b="1" dirty="0" smtClean="0"/>
              <a:t>*</a:t>
            </a:r>
            <a:r>
              <a:rPr lang="en-US" sz="1800" b="1" dirty="0" smtClean="0"/>
              <a:t>)</a:t>
            </a:r>
          </a:p>
          <a:p>
            <a:pPr lvl="1" algn="just" eaLnBrk="1" hangingPunct="1">
              <a:buNone/>
            </a:pPr>
            <a:r>
              <a:rPr lang="en-US" sz="1800" b="1" dirty="0" smtClean="0"/>
              <a:t>30.09.2013 (RUR 20 </a:t>
            </a:r>
            <a:r>
              <a:rPr lang="en-US" sz="1800" b="1" dirty="0" err="1" smtClean="0"/>
              <a:t>bn</a:t>
            </a:r>
            <a:r>
              <a:rPr lang="en-US" sz="1800" b="1" dirty="0" smtClean="0"/>
              <a:t>, </a:t>
            </a:r>
            <a:r>
              <a:rPr lang="ru-RU" sz="1800" b="1" dirty="0" smtClean="0"/>
              <a:t>50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</a:t>
            </a:r>
            <a:r>
              <a:rPr lang="en-US" sz="1800" b="1" dirty="0" smtClean="0"/>
              <a:t> depositors</a:t>
            </a:r>
            <a:r>
              <a:rPr lang="ru-RU" sz="1800" b="1" dirty="0" smtClean="0"/>
              <a:t>*</a:t>
            </a:r>
            <a:r>
              <a:rPr lang="en-US" sz="1800" b="1" dirty="0" smtClean="0"/>
              <a:t>)</a:t>
            </a:r>
            <a:endParaRPr lang="ru-RU" sz="1800" b="1" dirty="0" smtClean="0"/>
          </a:p>
          <a:p>
            <a:pPr lvl="2" algn="just" eaLnBrk="1" hangingPunct="1">
              <a:buNone/>
            </a:pPr>
            <a:r>
              <a:rPr lang="ru-RU" sz="1400" b="1" dirty="0" smtClean="0"/>
              <a:t>* </a:t>
            </a:r>
            <a:r>
              <a:rPr lang="en-US" sz="1400" b="1" dirty="0" smtClean="0"/>
              <a:t>With total balance over RUR 1000 </a:t>
            </a:r>
          </a:p>
          <a:p>
            <a:pPr algn="just" eaLnBrk="1" hangingPunct="1">
              <a:buNone/>
            </a:pPr>
            <a:endParaRPr lang="en-US" sz="1800" b="1" dirty="0" smtClean="0"/>
          </a:p>
          <a:p>
            <a:pPr algn="just" eaLnBrk="1" hangingPunct="1">
              <a:buFontTx/>
              <a:buNone/>
            </a:pPr>
            <a:r>
              <a:rPr lang="en-US" sz="1800" b="1" dirty="0" smtClean="0"/>
              <a:t>	</a:t>
            </a:r>
            <a:endParaRPr lang="ru-RU" sz="18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5</a:t>
            </a:fld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r>
              <a:rPr lang="en-US" sz="2400" dirty="0" smtClean="0"/>
              <a:t>Insurance cases and payout volumes, </a:t>
            </a:r>
            <a:br>
              <a:rPr lang="en-US" sz="2400" dirty="0" smtClean="0"/>
            </a:br>
            <a:r>
              <a:rPr lang="en-US" sz="2400" dirty="0" smtClean="0"/>
              <a:t>2005-2013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6</a:t>
            </a:fld>
            <a:endParaRPr lang="en-US" sz="2000">
              <a:latin typeface="Arial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328743309"/>
              </p:ext>
            </p:extLst>
          </p:nvPr>
        </p:nvGraphicFramePr>
        <p:xfrm>
          <a:off x="1143000" y="1295400"/>
          <a:ext cx="7315200" cy="5210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848600" cy="1143000"/>
          </a:xfrm>
        </p:spPr>
        <p:txBody>
          <a:bodyPr/>
          <a:lstStyle/>
          <a:p>
            <a:r>
              <a:rPr lang="en-US" sz="2400" dirty="0" smtClean="0"/>
              <a:t>Insured deposits and potential DIA liability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7</a:t>
            </a:fld>
            <a:endParaRPr lang="en-US" sz="2000">
              <a:latin typeface="Arial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6800" y="1600200"/>
          <a:ext cx="7391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91400" cy="1143000"/>
          </a:xfrm>
        </p:spPr>
        <p:txBody>
          <a:bodyPr/>
          <a:lstStyle/>
          <a:p>
            <a:r>
              <a:rPr lang="en-US" dirty="0" smtClean="0"/>
              <a:t>Example of payout geography </a:t>
            </a:r>
            <a:r>
              <a:rPr lang="en-US" sz="1600" dirty="0" smtClean="0"/>
              <a:t>(insurance event 10/09/2013 - EIB Bank, 17 branch offices, 4500 depositors, RUR 1,7 </a:t>
            </a:r>
            <a:r>
              <a:rPr lang="en-US" sz="1600" dirty="0" err="1" smtClean="0"/>
              <a:t>bn</a:t>
            </a:r>
            <a:r>
              <a:rPr lang="en-US" sz="1600" dirty="0" smtClean="0"/>
              <a:t> in deposit liabilities) </a:t>
            </a:r>
            <a:endParaRPr lang="ru-RU" sz="1600" dirty="0"/>
          </a:p>
        </p:txBody>
      </p:sp>
      <p:pic>
        <p:nvPicPr>
          <p:cNvPr id="5" name="Содержимое 4" descr="ЕИБ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209800"/>
            <a:ext cx="5963898" cy="4267914"/>
          </a:xfrm>
          <a:ln w="34925">
            <a:solidFill>
              <a:srgbClr val="C00000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8</a:t>
            </a:fld>
            <a:endParaRPr lang="en-US" sz="2000">
              <a:latin typeface="Arial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 bwMode="auto">
          <a:xfrm>
            <a:off x="3276600" y="1447800"/>
            <a:ext cx="3581400" cy="2667000"/>
          </a:xfrm>
          <a:prstGeom prst="wedgeRectCallout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9" name="Рисунок 8" descr="ЕИБ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1" y="1524000"/>
            <a:ext cx="3429000" cy="251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000" y="4724400"/>
            <a:ext cx="914400" cy="24622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+mn-lt"/>
              </a:rPr>
              <a:t>Moscow</a:t>
            </a:r>
            <a:endParaRPr lang="ru-RU" sz="10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51816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+mn-lt"/>
              </a:rPr>
              <a:t>Samara</a:t>
            </a:r>
            <a:endParaRPr lang="ru-RU" sz="10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297180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Moscow</a:t>
            </a:r>
            <a:endParaRPr lang="ru-RU" sz="9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45720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latin typeface="+mn-lt"/>
              </a:rPr>
              <a:t>Ekaterinburg</a:t>
            </a:r>
            <a:endParaRPr lang="ru-RU" sz="10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5638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39 payout locations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391400" cy="1143000"/>
          </a:xfrm>
        </p:spPr>
        <p:txBody>
          <a:bodyPr/>
          <a:lstStyle/>
          <a:p>
            <a:r>
              <a:rPr lang="en-US" sz="2400" dirty="0" smtClean="0"/>
              <a:t>Legal framework for payouts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676400"/>
            <a:ext cx="7391400" cy="4572000"/>
          </a:xfrm>
        </p:spPr>
        <p:txBody>
          <a:bodyPr/>
          <a:lstStyle/>
          <a:p>
            <a:r>
              <a:rPr lang="en-US" sz="1600" dirty="0" smtClean="0"/>
              <a:t>Insurance case is triggered by banking license revocation</a:t>
            </a:r>
          </a:p>
          <a:p>
            <a:r>
              <a:rPr lang="en-US" sz="1600" dirty="0" smtClean="0"/>
              <a:t>DIA is invited (in fact 1-2 days before triggering event) to include its representatives in interim bank administration, set by supervisor</a:t>
            </a:r>
          </a:p>
          <a:p>
            <a:r>
              <a:rPr lang="en-US" sz="1600" dirty="0" smtClean="0"/>
              <a:t>Depositor’s Register in standard form as legal grounds for payout to be provided by the bank’s temporary administration within 7 days</a:t>
            </a:r>
          </a:p>
          <a:p>
            <a:r>
              <a:rPr lang="en-US" sz="1600" dirty="0" smtClean="0"/>
              <a:t>7 more days for DIA to set up and advertise payouts </a:t>
            </a:r>
          </a:p>
          <a:p>
            <a:r>
              <a:rPr lang="en-US" sz="1600" dirty="0" smtClean="0"/>
              <a:t>Reliance on failed bank’s records with aggregated liabilities, counter claims and reimbursement amounts  (“virtual” set-off is applied)</a:t>
            </a:r>
          </a:p>
          <a:p>
            <a:r>
              <a:rPr lang="en-US" sz="1600" dirty="0" smtClean="0"/>
              <a:t>Individual depositor application for reimbursement (in writing) is mandatory, no proof of claim is needed, application period is limited by bankruptcy termination</a:t>
            </a:r>
          </a:p>
          <a:p>
            <a:r>
              <a:rPr lang="en-US" sz="1600" dirty="0" smtClean="0"/>
              <a:t>Mandatory means of payout: cash (money over the counter or postal transfer) or bank transfer to clients’ account in another bank (as indicated in application)</a:t>
            </a:r>
          </a:p>
          <a:p>
            <a:r>
              <a:rPr lang="en-US" sz="1600" dirty="0" smtClean="0"/>
              <a:t>3 business days for DIA to settle individual application </a:t>
            </a:r>
          </a:p>
          <a:p>
            <a:r>
              <a:rPr lang="en-US" sz="1600" dirty="0" smtClean="0"/>
              <a:t>DIA has an option to appoint paying agents among DIS member banks to process claims and make payouts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74E0-2551-47F0-A5A8-2B431665A17A}" type="slidenum">
              <a:rPr lang="en-US" smtClean="0"/>
              <a:pPr>
                <a:defRPr/>
              </a:pPr>
              <a:t>9</a:t>
            </a:fld>
            <a:endParaRPr lang="en-US" sz="2000"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1411</TotalTime>
  <Words>1646</Words>
  <Application>Microsoft Office PowerPoint</Application>
  <PresentationFormat>Экран (4:3)</PresentationFormat>
  <Paragraphs>291</Paragraphs>
  <Slides>40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Blank Presentation</vt:lpstr>
      <vt:lpstr>Photo Editor Photo</vt:lpstr>
      <vt:lpstr>Solutions to address  poor data quality    DIA, Russian Federation</vt:lpstr>
      <vt:lpstr>Outline of presentation</vt:lpstr>
      <vt:lpstr>Слайд 3</vt:lpstr>
      <vt:lpstr>DIS mandate</vt:lpstr>
      <vt:lpstr>Paybox in figures (November, 2013)</vt:lpstr>
      <vt:lpstr>Insurance cases and payout volumes,  2005-2013</vt:lpstr>
      <vt:lpstr>Insured deposits and potential DIA liability</vt:lpstr>
      <vt:lpstr>Example of payout geography (insurance event 10/09/2013 - EIB Bank, 17 branch offices, 4500 depositors, RUR 1,7 bn in deposit liabilities) </vt:lpstr>
      <vt:lpstr>Legal framework for payouts</vt:lpstr>
      <vt:lpstr>Other DIS functions in figures</vt:lpstr>
      <vt:lpstr>Слайд 11</vt:lpstr>
      <vt:lpstr>Natural order of the Caucasus…</vt:lpstr>
      <vt:lpstr>Local bankers’ copy …</vt:lpstr>
      <vt:lpstr>Roots of poor data quality</vt:lpstr>
      <vt:lpstr>Impediments to payout process</vt:lpstr>
      <vt:lpstr>Слайд 16</vt:lpstr>
      <vt:lpstr>Regulatory framework</vt:lpstr>
      <vt:lpstr>Unified SCV data structure*</vt:lpstr>
      <vt:lpstr>SCV files sample</vt:lpstr>
      <vt:lpstr>SCV standard benefits for payout process</vt:lpstr>
      <vt:lpstr>IT &amp; software solutions</vt:lpstr>
      <vt:lpstr>Depositors data  validation software</vt:lpstr>
      <vt:lpstr>Basic SCV validation objectives</vt:lpstr>
      <vt:lpstr>Basic SVC validation techniques </vt:lpstr>
      <vt:lpstr>ANALYSIS software: DATA menu</vt:lpstr>
      <vt:lpstr>ANALYSIS software: OPERATIONS menu</vt:lpstr>
      <vt:lpstr>ANALYSIS software: DIRECTORIES menu</vt:lpstr>
      <vt:lpstr>Слайд 28</vt:lpstr>
      <vt:lpstr>Слайд 29</vt:lpstr>
      <vt:lpstr>Regular bank examinations</vt:lpstr>
      <vt:lpstr>Effective task force on insurance case</vt:lpstr>
      <vt:lpstr>Слайд 32</vt:lpstr>
      <vt:lpstr>Fraud in Deposit Insurance  (IADI survey statistics, 25 DIS) </vt:lpstr>
      <vt:lpstr>Слайд 34</vt:lpstr>
      <vt:lpstr>Слайд 35</vt:lpstr>
      <vt:lpstr>New tricks in DI fraud</vt:lpstr>
      <vt:lpstr>Слайд 37</vt:lpstr>
      <vt:lpstr>Time-study of suspicious deposit data </vt:lpstr>
      <vt:lpstr>Lessons learned: further  steps to prevent  insurance fraud</vt:lpstr>
      <vt:lpstr>Слайд 40</vt:lpstr>
    </vt:vector>
  </TitlesOfParts>
  <Company>Glenda Burdette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Glenda Burdette</dc:creator>
  <cp:lastModifiedBy>Your User Name</cp:lastModifiedBy>
  <cp:revision>47</cp:revision>
  <dcterms:created xsi:type="dcterms:W3CDTF">2008-06-11T18:59:14Z</dcterms:created>
  <dcterms:modified xsi:type="dcterms:W3CDTF">2013-12-01T23:21:40Z</dcterms:modified>
</cp:coreProperties>
</file>