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6"/>
  </p:notesMasterIdLst>
  <p:handoutMasterIdLst>
    <p:handoutMasterId r:id="rId47"/>
  </p:handoutMasterIdLst>
  <p:sldIdLst>
    <p:sldId id="283" r:id="rId2"/>
    <p:sldId id="262" r:id="rId3"/>
    <p:sldId id="370" r:id="rId4"/>
    <p:sldId id="287" r:id="rId5"/>
    <p:sldId id="288" r:id="rId6"/>
    <p:sldId id="352" r:id="rId7"/>
    <p:sldId id="362" r:id="rId8"/>
    <p:sldId id="354" r:id="rId9"/>
    <p:sldId id="355" r:id="rId10"/>
    <p:sldId id="356" r:id="rId11"/>
    <p:sldId id="357" r:id="rId12"/>
    <p:sldId id="358" r:id="rId13"/>
    <p:sldId id="351" r:id="rId14"/>
    <p:sldId id="295" r:id="rId15"/>
    <p:sldId id="371" r:id="rId16"/>
    <p:sldId id="363" r:id="rId17"/>
    <p:sldId id="364" r:id="rId18"/>
    <p:sldId id="365" r:id="rId19"/>
    <p:sldId id="366" r:id="rId20"/>
    <p:sldId id="368" r:id="rId21"/>
    <p:sldId id="367" r:id="rId22"/>
    <p:sldId id="331" r:id="rId23"/>
    <p:sldId id="373" r:id="rId24"/>
    <p:sldId id="322" r:id="rId25"/>
    <p:sldId id="312" r:id="rId26"/>
    <p:sldId id="326" r:id="rId27"/>
    <p:sldId id="323" r:id="rId28"/>
    <p:sldId id="327" r:id="rId29"/>
    <p:sldId id="359" r:id="rId30"/>
    <p:sldId id="315" r:id="rId31"/>
    <p:sldId id="317" r:id="rId32"/>
    <p:sldId id="332" r:id="rId33"/>
    <p:sldId id="374" r:id="rId34"/>
    <p:sldId id="334" r:id="rId35"/>
    <p:sldId id="335" r:id="rId36"/>
    <p:sldId id="336" r:id="rId37"/>
    <p:sldId id="337" r:id="rId38"/>
    <p:sldId id="338" r:id="rId39"/>
    <p:sldId id="339" r:id="rId40"/>
    <p:sldId id="340" r:id="rId41"/>
    <p:sldId id="341" r:id="rId42"/>
    <p:sldId id="342" r:id="rId43"/>
    <p:sldId id="343" r:id="rId44"/>
    <p:sldId id="369" r:id="rId45"/>
  </p:sldIdLst>
  <p:sldSz cx="9144000" cy="6858000" type="screen4x3"/>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EB"/>
    <a:srgbClr val="FFFFCC"/>
    <a:srgbClr val="CCECFF"/>
    <a:srgbClr val="66FFFF"/>
    <a:srgbClr val="220011"/>
    <a:srgbClr val="99CCFF"/>
    <a:srgbClr val="000000"/>
    <a:srgbClr val="E2F1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autoAdjust="0"/>
    <p:restoredTop sz="98553" autoAdjust="0"/>
  </p:normalViewPr>
  <p:slideViewPr>
    <p:cSldViewPr showGuides="1">
      <p:cViewPr varScale="1">
        <p:scale>
          <a:sx n="104" d="100"/>
          <a:sy n="104" d="100"/>
        </p:scale>
        <p:origin x="-690" y="-96"/>
      </p:cViewPr>
      <p:guideLst>
        <p:guide orient="horz" pos="3022"/>
        <p:guide pos="288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79" d="100"/>
          <a:sy n="79" d="100"/>
        </p:scale>
        <p:origin x="-2046"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151625-6E45-48D4-8791-8316AB8ED5C6}" type="datetimeFigureOut">
              <a:rPr lang="en-US" smtClean="0"/>
              <a:pPr/>
              <a:t>11/18/2013</a:t>
            </a:fld>
            <a:endParaRPr lang="en-US"/>
          </a:p>
        </p:txBody>
      </p:sp>
      <p:sp>
        <p:nvSpPr>
          <p:cNvPr id="4" name="바닥글 개체 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0E3C0A7-F4E5-40F2-B1FF-40DE20C6AA54}" type="slidenum">
              <a:rPr lang="en-US" smtClean="0"/>
              <a:pPr/>
              <a:t>‹#›</a:t>
            </a:fld>
            <a:endParaRPr lang="en-US"/>
          </a:p>
        </p:txBody>
      </p:sp>
    </p:spTree>
    <p:extLst>
      <p:ext uri="{BB962C8B-B14F-4D97-AF65-F5344CB8AC3E}">
        <p14:creationId xmlns:p14="http://schemas.microsoft.com/office/powerpoint/2010/main" xmlns="" val="468556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D022F67-F8BB-435B-8F13-31AE9F330846}" type="datetimeFigureOut">
              <a:rPr lang="ko-KR" altLang="en-US" smtClean="0"/>
              <a:pPr/>
              <a:t>2013-11-18</a:t>
            </a:fld>
            <a:endParaRPr lang="ko-KR" altLang="en-US"/>
          </a:p>
        </p:txBody>
      </p:sp>
      <p:sp>
        <p:nvSpPr>
          <p:cNvPr id="4" name="슬라이드 이미지 개체 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069DCA8-33F9-4701-8E68-D5F46E14F801}" type="slidenum">
              <a:rPr lang="ko-KR" altLang="en-US" smtClean="0"/>
              <a:pPr/>
              <a:t>‹#›</a:t>
            </a:fld>
            <a:endParaRPr lang="ko-KR" altLang="en-US"/>
          </a:p>
        </p:txBody>
      </p:sp>
    </p:spTree>
    <p:extLst>
      <p:ext uri="{BB962C8B-B14F-4D97-AF65-F5344CB8AC3E}">
        <p14:creationId xmlns:p14="http://schemas.microsoft.com/office/powerpoint/2010/main" xmlns="" val="111678697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E543EDF-F107-4382-9A12-14FB5B1DFE72}" type="slidenum">
              <a:rPr lang="ko-KR" altLang="en-US" smtClean="0">
                <a:solidFill>
                  <a:srgbClr val="1F497D"/>
                </a:solidFill>
              </a:rPr>
              <a:pPr/>
              <a:t>14</a:t>
            </a:fld>
            <a:endParaRPr lang="en-US" altLang="ko-KR" smtClean="0">
              <a:solidFill>
                <a:srgbClr val="1F497D"/>
              </a:solidFill>
            </a:endParaRPr>
          </a:p>
        </p:txBody>
      </p:sp>
      <p:sp>
        <p:nvSpPr>
          <p:cNvPr id="31747" name="Rectangle 7"/>
          <p:cNvSpPr txBox="1">
            <a:spLocks noGrp="1" noChangeArrowheads="1"/>
          </p:cNvSpPr>
          <p:nvPr/>
        </p:nvSpPr>
        <p:spPr bwMode="auto">
          <a:xfrm>
            <a:off x="3856038" y="9440863"/>
            <a:ext cx="2949575" cy="496887"/>
          </a:xfrm>
          <a:prstGeom prst="rect">
            <a:avLst/>
          </a:prstGeom>
          <a:noFill/>
          <a:ln w="9525">
            <a:noFill/>
            <a:miter lim="800000"/>
            <a:headEnd/>
            <a:tailEnd/>
          </a:ln>
        </p:spPr>
        <p:txBody>
          <a:bodyPr anchor="b"/>
          <a:lstStyle/>
          <a:p>
            <a:pPr algn="r" eaLnBrk="0" fontAlgn="base" latinLnBrk="0" hangingPunct="0">
              <a:spcBef>
                <a:spcPct val="0"/>
              </a:spcBef>
              <a:spcAft>
                <a:spcPct val="0"/>
              </a:spcAft>
            </a:pPr>
            <a:fld id="{511DB3DF-DF49-45C2-8B0A-B377B48906D7}" type="slidenum">
              <a:rPr lang="ko-KR" altLang="en-US" sz="1200">
                <a:solidFill>
                  <a:prstClr val="black"/>
                </a:solidFill>
                <a:latin typeface="Times New Roman" pitchFamily="18" charset="0"/>
                <a:ea typeface="굴림" pitchFamily="50" charset="-127"/>
              </a:rPr>
              <a:pPr algn="r" eaLnBrk="0" fontAlgn="base" latinLnBrk="0" hangingPunct="0">
                <a:spcBef>
                  <a:spcPct val="0"/>
                </a:spcBef>
                <a:spcAft>
                  <a:spcPct val="0"/>
                </a:spcAft>
              </a:pPr>
              <a:t>14</a:t>
            </a:fld>
            <a:endParaRPr lang="en-US" altLang="ko-KR" sz="1200">
              <a:solidFill>
                <a:prstClr val="black"/>
              </a:solidFill>
              <a:latin typeface="Times New Roman" pitchFamily="18" charset="0"/>
              <a:ea typeface="굴림" pitchFamily="50" charset="-127"/>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r>
              <a:rPr lang="ko-KR" altLang="en-US" dirty="0" smtClean="0">
                <a:ea typeface="굴림" pitchFamily="50" charset="-127"/>
              </a:rPr>
              <a:t>스크립트에</a:t>
            </a:r>
            <a:r>
              <a:rPr lang="en-US" altLang="ko-KR" dirty="0" smtClean="0">
                <a:ea typeface="굴림" pitchFamily="50" charset="-127"/>
              </a:rPr>
              <a:t> </a:t>
            </a:r>
            <a:r>
              <a:rPr lang="ko-KR" altLang="en-US" dirty="0" smtClean="0">
                <a:ea typeface="굴림" pitchFamily="50" charset="-127"/>
              </a:rPr>
              <a:t>모두 제</a:t>
            </a:r>
            <a:r>
              <a:rPr lang="en-US" altLang="ko-KR" dirty="0" smtClean="0">
                <a:ea typeface="굴림" pitchFamily="50" charset="-127"/>
              </a:rPr>
              <a:t>1</a:t>
            </a:r>
            <a:r>
              <a:rPr lang="ko-KR" altLang="en-US" dirty="0" smtClean="0">
                <a:ea typeface="굴림" pitchFamily="50" charset="-127"/>
              </a:rPr>
              <a:t>종 보험사고임을 언급 필요</a:t>
            </a:r>
            <a:endParaRPr lang="en-US" altLang="ko-KR" dirty="0" smtClean="0">
              <a:ea typeface="굴림" pitchFamily="50" charset="-127"/>
            </a:endParaRPr>
          </a:p>
          <a:p>
            <a:endParaRPr lang="ko-KR" altLang="en-US" dirty="0" smtClean="0">
              <a:ea typeface="굴림" pitchFamily="50"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smtClean="0">
                <a:solidFill>
                  <a:schemeClr val="tx1"/>
                </a:solidFill>
                <a:latin typeface="+mn-lt"/>
                <a:ea typeface="+mn-ea"/>
                <a:cs typeface="+mn-cs"/>
              </a:rPr>
              <a:t>압류</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압류된 예금 및 기타 그 권리에 관한 다툼이 있는 예금에 대해서도 해당 사유가 해소될 때까지 지급을 보류함</a:t>
            </a:r>
            <a:r>
              <a:rPr lang="en-US" altLang="ko-KR" sz="1200" kern="1200" dirty="0" smtClean="0">
                <a:solidFill>
                  <a:schemeClr val="tx1"/>
                </a:solidFill>
                <a:latin typeface="+mn-lt"/>
                <a:ea typeface="+mn-ea"/>
                <a:cs typeface="+mn-cs"/>
              </a:rPr>
              <a:t>.</a:t>
            </a:r>
            <a:endParaRPr lang="ko-KR" altLang="en-US" sz="120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16</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18</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smtClean="0"/>
              <a:t>지급대행기관에 예치된 공사예금계좌에서 예금자가 입금을 요청한 계좌로 실시간 송금 처리</a:t>
            </a:r>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27</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28</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5EC2C4DA-4863-465B-B627-6FD4085D16EE}" type="slidenum">
              <a:rPr lang="ko-KR" altLang="en-US" smtClean="0"/>
              <a:pPr/>
              <a:t>30</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5EC2C4DA-4863-465B-B627-6FD4085D16EE}" type="slidenum">
              <a:rPr lang="ko-KR" altLang="en-US" smtClean="0"/>
              <a:pPr/>
              <a:t>31</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32</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5</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069DCA8-33F9-4701-8E68-D5F46E14F801}" type="slidenum">
              <a:rPr lang="ko-KR" altLang="en-US" smtClean="0"/>
              <a:pPr/>
              <a:t>7</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8</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9</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10</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err="1" smtClean="0"/>
              <a:t>개산지급률은</a:t>
            </a:r>
            <a:r>
              <a:rPr lang="ko-KR" altLang="en-US" dirty="0" smtClean="0"/>
              <a:t> 예상 파산배당률과 </a:t>
            </a:r>
            <a:r>
              <a:rPr lang="ko-KR" altLang="en-US" dirty="0" err="1" smtClean="0"/>
              <a:t>선지급에</a:t>
            </a:r>
            <a:r>
              <a:rPr lang="ko-KR" altLang="en-US" dirty="0" smtClean="0"/>
              <a:t> 따른 할인율을 고려하여 산정</a:t>
            </a:r>
            <a:endParaRPr lang="en-US" altLang="ko-KR" dirty="0" smtClean="0"/>
          </a:p>
          <a:p>
            <a:r>
              <a:rPr lang="ko-KR" altLang="en-US" dirty="0" err="1" smtClean="0"/>
              <a:t>정산시</a:t>
            </a:r>
            <a:r>
              <a:rPr lang="ko-KR" altLang="en-US" dirty="0" smtClean="0"/>
              <a:t> 공사 배당금을 통해 회수한 금액에서 소요비용을 공제함을 설명 필요</a:t>
            </a:r>
            <a:endParaRPr lang="en-US" altLang="ko-KR" dirty="0" smtClean="0"/>
          </a:p>
          <a:p>
            <a:endParaRPr lang="ko-KR" altLang="en-US" dirty="0" smtClean="0"/>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11</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035E424-B249-480D-B93B-5BF5FAFDD8FA}" type="slidenum">
              <a:rPr lang="ko-KR" altLang="en-US" smtClean="0"/>
              <a:pPr/>
              <a:t>12</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4189665-6938-4BD1-B3CA-B08C6289ED34}" type="slidenum">
              <a:rPr lang="ko-KR" altLang="en-US" smtClean="0">
                <a:solidFill>
                  <a:srgbClr val="1F497D"/>
                </a:solidFill>
                <a:ea typeface="굴림" charset="-127"/>
              </a:rPr>
              <a:pPr/>
              <a:t>13</a:t>
            </a:fld>
            <a:endParaRPr lang="en-US" altLang="ko-KR" smtClean="0">
              <a:solidFill>
                <a:srgbClr val="1F497D"/>
              </a:solidFill>
              <a:ea typeface="굴림" charset="-127"/>
            </a:endParaRPr>
          </a:p>
        </p:txBody>
      </p:sp>
      <p:sp>
        <p:nvSpPr>
          <p:cNvPr id="35842" name="Rectangle 7"/>
          <p:cNvSpPr txBox="1">
            <a:spLocks noGrp="1" noChangeArrowheads="1"/>
          </p:cNvSpPr>
          <p:nvPr/>
        </p:nvSpPr>
        <p:spPr bwMode="auto">
          <a:xfrm>
            <a:off x="3856038" y="9440863"/>
            <a:ext cx="2949575" cy="496887"/>
          </a:xfrm>
          <a:prstGeom prst="rect">
            <a:avLst/>
          </a:prstGeom>
          <a:noFill/>
          <a:ln w="9525">
            <a:noFill/>
            <a:miter lim="800000"/>
            <a:headEnd/>
            <a:tailEnd/>
          </a:ln>
        </p:spPr>
        <p:txBody>
          <a:bodyPr lIns="91431" tIns="45715" rIns="91431" bIns="45715" anchor="b"/>
          <a:lstStyle/>
          <a:p>
            <a:pPr algn="r" eaLnBrk="0" fontAlgn="base" latinLnBrk="0" hangingPunct="0">
              <a:spcBef>
                <a:spcPct val="0"/>
              </a:spcBef>
              <a:spcAft>
                <a:spcPct val="0"/>
              </a:spcAft>
            </a:pPr>
            <a:fld id="{2CAEE07A-2877-4407-B63F-62F52FE7C739}" type="slidenum">
              <a:rPr lang="ko-KR" altLang="en-US" sz="1200">
                <a:solidFill>
                  <a:prstClr val="black"/>
                </a:solidFill>
                <a:latin typeface="Times New Roman" pitchFamily="18" charset="0"/>
                <a:ea typeface="굴림" charset="-127"/>
              </a:rPr>
              <a:pPr algn="r" eaLnBrk="0" fontAlgn="base" latinLnBrk="0" hangingPunct="0">
                <a:spcBef>
                  <a:spcPct val="0"/>
                </a:spcBef>
                <a:spcAft>
                  <a:spcPct val="0"/>
                </a:spcAft>
              </a:pPr>
              <a:t>13</a:t>
            </a:fld>
            <a:endParaRPr lang="en-US" altLang="ko-KR" sz="1200">
              <a:solidFill>
                <a:prstClr val="black"/>
              </a:solidFill>
              <a:latin typeface="Times New Roman" pitchFamily="18" charset="0"/>
              <a:ea typeface="굴림" charset="-127"/>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ko-KR" altLang="en-US" dirty="0" smtClean="0">
                <a:ea typeface="굴림" charset="-127"/>
              </a:rPr>
              <a:t>보험금을 주로 지급하는 금융권역은 저축은행과 </a:t>
            </a:r>
            <a:r>
              <a:rPr lang="ko-KR" altLang="en-US" dirty="0" err="1" smtClean="0">
                <a:ea typeface="굴림" charset="-127"/>
              </a:rPr>
              <a:t>신협임을</a:t>
            </a:r>
            <a:r>
              <a:rPr lang="ko-KR" altLang="en-US" dirty="0" smtClean="0">
                <a:ea typeface="굴림" charset="-127"/>
              </a:rPr>
              <a:t> 언급 필요</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34C558-E8F2-4E4B-A825-961A4A8E2C1B}" type="slidenum">
              <a:rPr lang="ko-KR" altLang="en-US" smtClean="0"/>
              <a:pPr/>
              <a:t>‹#›</a:t>
            </a:fld>
            <a:endParaRPr lang="ko-KR" altLang="en-US"/>
          </a:p>
        </p:txBody>
      </p:sp>
      <p:sp>
        <p:nvSpPr>
          <p:cNvPr id="18" name="직사각형 17"/>
          <p:cNvSpPr/>
          <p:nvPr/>
        </p:nvSpPr>
        <p:spPr>
          <a:xfrm>
            <a:off x="-180528" y="1556792"/>
            <a:ext cx="9649072" cy="1584176"/>
          </a:xfrm>
          <a:prstGeom prst="rect">
            <a:avLst/>
          </a:prstGeom>
          <a:solidFill>
            <a:schemeClr val="accent1">
              <a:lumMod val="60000"/>
              <a:lumOff val="40000"/>
              <a:alpha val="80000"/>
            </a:schemeClr>
          </a:solidFill>
          <a:ln w="38100">
            <a:solidFill>
              <a:schemeClr val="tx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ctrTitle"/>
          </p:nvPr>
        </p:nvSpPr>
        <p:spPr>
          <a:xfrm>
            <a:off x="685800" y="1628800"/>
            <a:ext cx="7772400" cy="1470025"/>
          </a:xfrm>
        </p:spPr>
        <p:txBody>
          <a:bodyPr/>
          <a:lstStyle/>
          <a:p>
            <a:r>
              <a:rPr lang="ko-KR" altLang="en-US" smtClean="0"/>
              <a:t>마스터 제목 스타일 편집</a:t>
            </a:r>
            <a:endParaRPr lang="ko-KR"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세로 텍스트">
    <p:spTree>
      <p:nvGrpSpPr>
        <p:cNvPr id="1" name=""/>
        <p:cNvGrpSpPr/>
        <p:nvPr/>
      </p:nvGrpSpPr>
      <p:grpSpPr>
        <a:xfrm>
          <a:off x="0" y="0"/>
          <a:ext cx="0" cy="0"/>
          <a:chOff x="0" y="0"/>
          <a:chExt cx="0" cy="0"/>
        </a:xfrm>
      </p:grpSpPr>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r>
              <a:rPr lang="en-US" altLang="ko-KR" smtClean="0"/>
              <a:t>9</a:t>
            </a:r>
            <a:endParaRPr lang="ko-KR" altLang="en-US" dirty="0"/>
          </a:p>
        </p:txBody>
      </p:sp>
      <p:sp>
        <p:nvSpPr>
          <p:cNvPr id="7" name="제목 1"/>
          <p:cNvSpPr>
            <a:spLocks noGrp="1"/>
          </p:cNvSpPr>
          <p:nvPr>
            <p:ph type="title" hasCustomPrompt="1"/>
          </p:nvPr>
        </p:nvSpPr>
        <p:spPr>
          <a:xfrm>
            <a:off x="444500" y="214290"/>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r>
              <a:rPr lang="en-US" altLang="ko-KR" smtClean="0"/>
              <a:t>10</a:t>
            </a:r>
            <a:endParaRPr lang="ko-KR" altLang="en-US" dirty="0"/>
          </a:p>
        </p:txBody>
      </p:sp>
      <p:pic>
        <p:nvPicPr>
          <p:cNvPr id="10"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1"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9"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295847799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sp>
        <p:nvSpPr>
          <p:cNvPr id="3" name="내용 개체 틀 2"/>
          <p:cNvSpPr>
            <a:spLocks noGrp="1"/>
          </p:cNvSpPr>
          <p:nvPr>
            <p:ph idx="1" hasCustomPrompt="1"/>
          </p:nvPr>
        </p:nvSpPr>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a:r>
              <a:rPr lang="en-US" altLang="ko-KR" dirty="0" smtClean="0"/>
              <a:t>Click to edit Master text styles</a:t>
            </a:r>
          </a:p>
          <a:p>
            <a:pPr lvl="1"/>
            <a:r>
              <a:rPr lang="en-US" altLang="ko-KR" dirty="0" smtClean="0"/>
              <a:t>Second level</a:t>
            </a:r>
          </a:p>
          <a:p>
            <a:pPr lvl="2"/>
            <a:r>
              <a:rPr lang="en-US" altLang="ko-KR" dirty="0" smtClean="0"/>
              <a:t>Third </a:t>
            </a:r>
            <a:r>
              <a:rPr lang="en-US" altLang="ko-KR" dirty="0" err="1" smtClean="0"/>
              <a:t>leve</a:t>
            </a:r>
            <a:endParaRPr lang="en-US" altLang="ko-KR" dirty="0" smtClean="0"/>
          </a:p>
          <a:p>
            <a:pPr lvl="3"/>
            <a:r>
              <a:rPr lang="en-US" altLang="ko-KR" dirty="0" smtClean="0"/>
              <a:t>Fourth level</a:t>
            </a:r>
          </a:p>
          <a:p>
            <a:pPr lvl="4"/>
            <a:r>
              <a:rPr lang="en-US" altLang="ko-KR" dirty="0" smtClean="0"/>
              <a:t>Fifth level</a:t>
            </a:r>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r>
              <a:rPr lang="en-US" altLang="ko-KR" dirty="0" smtClean="0"/>
              <a:t>1</a:t>
            </a:r>
            <a:endParaRPr lang="ko-KR" altLang="en-US" dirty="0"/>
          </a:p>
        </p:txBody>
      </p:sp>
      <p:pic>
        <p:nvPicPr>
          <p:cNvPr id="10"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1"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2" name="Line 11"/>
          <p:cNvSpPr>
            <a:spLocks noChangeShapeType="1"/>
          </p:cNvSpPr>
          <p:nvPr userDrawn="1"/>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vert="horz" lIns="91440" tIns="45720" rIns="91440" bIns="45720" rtlCol="0" anchor="ctr"/>
          <a:lstStyle>
            <a:lvl1pPr marL="0" algn="r" defTabSz="914400" rtl="0" eaLnBrk="1" latinLnBrk="1" hangingPunct="1">
              <a:defRPr lang="ko-KR" altLang="en-US" sz="1200" kern="1200" smtClean="0">
                <a:solidFill>
                  <a:schemeClr val="tx1">
                    <a:tint val="75000"/>
                  </a:schemeClr>
                </a:solidFill>
                <a:latin typeface="+mn-lt"/>
                <a:ea typeface="+mn-ea"/>
                <a:cs typeface="+mn-cs"/>
              </a:defRPr>
            </a:lvl1pPr>
          </a:lstStyle>
          <a:p>
            <a:r>
              <a:rPr lang="en-US" altLang="ko-KR" dirty="0" smtClean="0"/>
              <a:t>2</a:t>
            </a:r>
            <a:endParaRPr lang="en-US" altLang="ko-KR" dirty="0"/>
          </a:p>
        </p:txBody>
      </p:sp>
      <p:pic>
        <p:nvPicPr>
          <p:cNvPr id="9"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0"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내용 개체 틀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r>
              <a:rPr lang="en-US" altLang="ko-KR" smtClean="0"/>
              <a:t>3</a:t>
            </a:r>
            <a:endParaRPr lang="en-US" altLang="ko-KR" dirty="0" smtClean="0"/>
          </a:p>
        </p:txBody>
      </p:sp>
      <p:sp>
        <p:nvSpPr>
          <p:cNvPr id="8"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2"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3"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r>
              <a:rPr lang="en-US" altLang="ko-KR" smtClean="0"/>
              <a:t>4</a:t>
            </a:r>
            <a:endParaRPr lang="ko-KR" altLang="en-US" dirty="0"/>
          </a:p>
        </p:txBody>
      </p:sp>
      <p:sp>
        <p:nvSpPr>
          <p:cNvPr id="10"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4"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5"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제목만">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r>
              <a:rPr lang="en-US" altLang="ko-KR" smtClean="0"/>
              <a:t>5</a:t>
            </a:r>
            <a:endParaRPr lang="ko-KR" altLang="en-US" dirty="0"/>
          </a:p>
        </p:txBody>
      </p:sp>
      <p:sp>
        <p:nvSpPr>
          <p:cNvPr id="7" name="제목 1"/>
          <p:cNvSpPr>
            <a:spLocks noGrp="1"/>
          </p:cNvSpPr>
          <p:nvPr>
            <p:ph type="title" hasCustomPrompt="1"/>
          </p:nvPr>
        </p:nvSpPr>
        <p:spPr>
          <a:xfrm>
            <a:off x="436548" y="116632"/>
            <a:ext cx="8270904" cy="714380"/>
          </a:xfrm>
        </p:spPr>
        <p:txBody>
          <a:bodyPr>
            <a:normAutofit/>
          </a:bodyPr>
          <a:lstStyle>
            <a:lvl1pPr algn="l">
              <a:defRPr sz="3200">
                <a:latin typeface="Calibri" pitchFamily="34" charset="0"/>
              </a:defRPr>
            </a:lvl1pPr>
          </a:lstStyle>
          <a:p>
            <a:r>
              <a:rPr lang="en-US" altLang="ko-KR" dirty="0" smtClean="0"/>
              <a:t>Click to edit Master title style</a:t>
            </a:r>
            <a:endParaRPr lang="ko-KR" altLang="en-US" dirty="0"/>
          </a:p>
        </p:txBody>
      </p:sp>
      <p:pic>
        <p:nvPicPr>
          <p:cNvPr id="10"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1"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2" name="Line 11"/>
          <p:cNvSpPr>
            <a:spLocks noChangeShapeType="1"/>
          </p:cNvSpPr>
          <p:nvPr userDrawn="1"/>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r>
              <a:rPr lang="en-US" altLang="ko-KR" smtClean="0"/>
              <a:t>6</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4" name="Line 11"/>
          <p:cNvSpPr>
            <a:spLocks noChangeShapeType="1"/>
          </p:cNvSpPr>
          <p:nvPr userDrawn="1"/>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r>
              <a:rPr lang="en-US" altLang="ko-KR" smtClean="0"/>
              <a:t>7</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E57D39F-506B-483A-BF96-610423270AFF}" type="datetimeFigureOut">
              <a:rPr lang="ko-KR" altLang="en-US" smtClean="0"/>
              <a:pPr/>
              <a:t>2013-11-18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r>
              <a:rPr lang="en-US" altLang="ko-KR" smtClean="0"/>
              <a:t>8</a:t>
            </a:r>
            <a:endParaRPr lang="ko-KR" altLang="en-US" dirty="0"/>
          </a:p>
        </p:txBody>
      </p:sp>
      <p:pic>
        <p:nvPicPr>
          <p:cNvPr id="11" name="Picture 1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12" name="슬라이드 번호 개체 틀 3"/>
          <p:cNvSpPr txBox="1">
            <a:spLocks/>
          </p:cNvSpPr>
          <p:nvPr userDrawn="1"/>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D39F-506B-483A-BF96-610423270AFF}" type="datetimeFigureOut">
              <a:rPr lang="ko-KR" altLang="en-US" smtClean="0"/>
              <a:pPr/>
              <a:t>2013-11-18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4C558-E8F2-4E4B-A825-961A4A8E2C1B}" type="slidenum">
              <a:rPr lang="ko-KR" altLang="en-US" smtClean="0"/>
              <a:pPr/>
              <a:t>‹#›</a:t>
            </a:fld>
            <a:endParaRPr lang="ko-KR" altLang="en-US"/>
          </a:p>
        </p:txBody>
      </p:sp>
      <p:sp>
        <p:nvSpPr>
          <p:cNvPr id="10" name="자유형 9"/>
          <p:cNvSpPr/>
          <p:nvPr/>
        </p:nvSpPr>
        <p:spPr>
          <a:xfrm>
            <a:off x="8226120" y="502920"/>
            <a:ext cx="18481" cy="73152"/>
          </a:xfrm>
          <a:custGeom>
            <a:avLst/>
            <a:gdLst>
              <a:gd name="connsiteX0" fmla="*/ 0 w 18481"/>
              <a:gd name="connsiteY0" fmla="*/ 73152 h 73152"/>
              <a:gd name="connsiteX1" fmla="*/ 18288 w 18481"/>
              <a:gd name="connsiteY1" fmla="*/ 0 h 73152"/>
            </a:gdLst>
            <a:ahLst/>
            <a:cxnLst>
              <a:cxn ang="0">
                <a:pos x="connsiteX0" y="connsiteY0"/>
              </a:cxn>
              <a:cxn ang="0">
                <a:pos x="connsiteX1" y="connsiteY1"/>
              </a:cxn>
            </a:cxnLst>
            <a:rect l="l" t="t" r="r" b="b"/>
            <a:pathLst>
              <a:path w="18481" h="73152">
                <a:moveTo>
                  <a:pt x="0" y="73152"/>
                </a:moveTo>
                <a:cubicBezTo>
                  <a:pt x="21684" y="18942"/>
                  <a:pt x="18288" y="43846"/>
                  <a:pt x="18288" y="0"/>
                </a:cubicBezTo>
              </a:path>
            </a:pathLst>
          </a:custGeom>
          <a:solidFill>
            <a:schemeClr val="tx1">
              <a:lumMod val="65000"/>
              <a:lumOff val="35000"/>
            </a:schemeClr>
          </a:solidFill>
          <a:ln>
            <a:solidFill>
              <a:schemeClr val="tx1">
                <a:lumMod val="65000"/>
                <a:lumOff val="3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pic>
        <p:nvPicPr>
          <p:cNvPr id="1026" name="Picture 2"/>
          <p:cNvPicPr>
            <a:picLocks noChangeAspect="1" noChangeArrowheads="1"/>
          </p:cNvPicPr>
          <p:nvPr/>
        </p:nvPicPr>
        <p:blipFill>
          <a:blip r:embed="rId14" cstate="print"/>
          <a:stretch>
            <a:fillRect/>
          </a:stretch>
        </p:blipFill>
        <p:spPr bwMode="auto">
          <a:xfrm>
            <a:off x="0" y="-4762"/>
            <a:ext cx="9143999" cy="687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5"/>
          <p:cNvPicPr>
            <a:picLocks noChangeAspect="1" noChangeArrowheads="1"/>
          </p:cNvPicPr>
          <p:nvPr userDrawn="1"/>
        </p:nvPicPr>
        <p:blipFill>
          <a:blip r:embed="rId15" cstate="print"/>
          <a:srcRect l="1346" t="30533" r="920" b="3734"/>
          <a:stretch>
            <a:fillRect/>
          </a:stretch>
        </p:blipFill>
        <p:spPr bwMode="auto">
          <a:xfrm rot="16200000">
            <a:off x="-3124200" y="3124200"/>
            <a:ext cx="6858000" cy="609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wm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emf"/><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emf"/><Relationship Id="rId5" Type="http://schemas.openxmlformats.org/officeDocument/2006/relationships/image" Target="../media/image13.wmf"/><Relationship Id="rId15" Type="http://schemas.openxmlformats.org/officeDocument/2006/relationships/image" Target="../media/image2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emf"/><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1.jpe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8.emf"/><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8.emf"/><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dinf.kdic.or.kr/" TargetMode="External"/><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42400" y="1538504"/>
            <a:ext cx="8496944" cy="1611761"/>
          </a:xfrm>
        </p:spPr>
        <p:txBody>
          <a:bodyPr>
            <a:noAutofit/>
          </a:bodyPr>
          <a:lstStyle/>
          <a:p>
            <a:r>
              <a:rPr lang="en-US" sz="4200" b="1" dirty="0" smtClean="0"/>
              <a:t>Depositor Reimbursement System</a:t>
            </a:r>
            <a:br>
              <a:rPr lang="en-US" sz="4200" b="1" dirty="0" smtClean="0"/>
            </a:br>
            <a:r>
              <a:rPr lang="en-US" sz="4200" b="1" dirty="0" smtClean="0"/>
              <a:t>of KDIC</a:t>
            </a:r>
            <a:endParaRPr lang="en-US" sz="4200" b="1" dirty="0"/>
          </a:p>
        </p:txBody>
      </p:sp>
      <p:sp>
        <p:nvSpPr>
          <p:cNvPr id="4" name="제목 1"/>
          <p:cNvSpPr txBox="1">
            <a:spLocks/>
          </p:cNvSpPr>
          <p:nvPr/>
        </p:nvSpPr>
        <p:spPr>
          <a:xfrm>
            <a:off x="2051720" y="3501008"/>
            <a:ext cx="6912768" cy="1800201"/>
          </a:xfrm>
          <a:prstGeom prst="rect">
            <a:avLst/>
          </a:prstGeom>
        </p:spPr>
        <p:txBody>
          <a:bodyPr vert="horz" lIns="91440" tIns="45720" rIns="91440" bIns="45720" rtlCol="0" anchor="ctr">
            <a:normAutofit/>
          </a:body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accent1">
                    <a:lumMod val="50000"/>
                  </a:schemeClr>
                </a:solidFill>
                <a:effectLst/>
                <a:uLnTx/>
                <a:uFillTx/>
                <a:latin typeface="+mj-lt"/>
                <a:ea typeface="+mj-ea"/>
                <a:cs typeface="+mj-cs"/>
              </a:rPr>
              <a:t>Chul</a:t>
            </a:r>
            <a:r>
              <a:rPr kumimoji="0" lang="en-US" sz="2400" b="1" i="0" u="none" strike="noStrike" kern="1200" cap="none" spc="0" normalizeH="0" baseline="0" noProof="0" dirty="0" smtClean="0">
                <a:ln>
                  <a:noFill/>
                </a:ln>
                <a:solidFill>
                  <a:schemeClr val="accent1">
                    <a:lumMod val="50000"/>
                  </a:schemeClr>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mj-lt"/>
                <a:ea typeface="+mj-ea"/>
                <a:cs typeface="+mj-cs"/>
              </a:rPr>
              <a:t>Hee</a:t>
            </a:r>
            <a:r>
              <a:rPr kumimoji="0" lang="en-US" sz="2400" b="1" i="0" u="none" strike="noStrike" kern="1200" cap="none" spc="0" normalizeH="0" baseline="0" noProof="0" dirty="0" smtClean="0">
                <a:ln>
                  <a:noFill/>
                </a:ln>
                <a:solidFill>
                  <a:schemeClr val="accent1">
                    <a:lumMod val="50000"/>
                  </a:schemeClr>
                </a:solidFill>
                <a:effectLst/>
                <a:uLnTx/>
                <a:uFillTx/>
                <a:latin typeface="+mj-lt"/>
                <a:ea typeface="+mj-ea"/>
                <a:cs typeface="+mj-cs"/>
              </a:rPr>
              <a:t> Yoon</a:t>
            </a:r>
          </a:p>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smtClean="0">
                <a:ln>
                  <a:noFill/>
                </a:ln>
                <a:solidFill>
                  <a:schemeClr val="accent1">
                    <a:lumMod val="50000"/>
                  </a:schemeClr>
                </a:solidFill>
                <a:effectLst/>
                <a:uLnTx/>
                <a:uFillTx/>
                <a:latin typeface="+mj-lt"/>
                <a:ea typeface="+mj-ea"/>
                <a:cs typeface="+mj-cs"/>
              </a:rPr>
              <a:t>Team Leader, Department of Savings Bank </a:t>
            </a:r>
          </a:p>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smtClean="0">
                <a:ln>
                  <a:noFill/>
                </a:ln>
                <a:solidFill>
                  <a:schemeClr val="accent1">
                    <a:lumMod val="50000"/>
                  </a:schemeClr>
                </a:solidFill>
                <a:effectLst/>
                <a:uLnTx/>
                <a:uFillTx/>
                <a:latin typeface="+mj-lt"/>
                <a:ea typeface="+mj-ea"/>
                <a:cs typeface="+mj-cs"/>
              </a:rPr>
              <a:t>Rehabilitation</a:t>
            </a:r>
            <a:r>
              <a:rPr kumimoji="0" lang="en-US" sz="2300" b="0" i="0" u="none" strike="noStrike" kern="1200" cap="none" spc="0" normalizeH="0" noProof="0" dirty="0" smtClean="0">
                <a:ln>
                  <a:noFill/>
                </a:ln>
                <a:solidFill>
                  <a:schemeClr val="accent1">
                    <a:lumMod val="50000"/>
                  </a:schemeClr>
                </a:solidFill>
                <a:effectLst/>
                <a:uLnTx/>
                <a:uFillTx/>
                <a:latin typeface="+mj-lt"/>
                <a:ea typeface="+mj-ea"/>
                <a:cs typeface="+mj-cs"/>
              </a:rPr>
              <a:t> and Resolution </a:t>
            </a:r>
            <a:endParaRPr kumimoji="0" lang="en-US" sz="2300" b="0" i="0" u="none" strike="noStrike" kern="1200" cap="none" spc="0" normalizeH="0" baseline="0" noProof="0" dirty="0" smtClean="0">
              <a:ln>
                <a:noFill/>
              </a:ln>
              <a:solidFill>
                <a:schemeClr val="accent1">
                  <a:lumMod val="50000"/>
                </a:schemeClr>
              </a:solidFill>
              <a:effectLst/>
              <a:uLnTx/>
              <a:uFillTx/>
              <a:latin typeface="+mj-lt"/>
              <a:ea typeface="+mj-ea"/>
              <a:cs typeface="+mj-cs"/>
            </a:endParaRPr>
          </a:p>
          <a:p>
            <a:pPr marL="0" marR="0" lvl="0" indent="0" algn="r" defTabSz="914400" rtl="0" eaLnBrk="1" fontAlgn="auto" latinLnBrk="1" hangingPunct="1">
              <a:lnSpc>
                <a:spcPts val="800"/>
              </a:lnSpc>
              <a:spcBef>
                <a:spcPct val="0"/>
              </a:spcBef>
              <a:spcAft>
                <a:spcPts val="0"/>
              </a:spcAft>
              <a:buClrTx/>
              <a:buSzTx/>
              <a:buFontTx/>
              <a:buNone/>
              <a:tabLst/>
              <a:defRPr/>
            </a:pPr>
            <a:endParaRPr lang="en-US" sz="2400" dirty="0" smtClean="0">
              <a:solidFill>
                <a:schemeClr val="accent1">
                  <a:lumMod val="50000"/>
                </a:schemeClr>
              </a:solidFill>
              <a:latin typeface="+mj-lt"/>
              <a:ea typeface="+mj-ea"/>
              <a:cs typeface="+mj-cs"/>
            </a:endParaRPr>
          </a:p>
          <a:p>
            <a:pPr marL="0" marR="0" lvl="0" indent="0" algn="r" defTabSz="914400" rtl="0" eaLnBrk="1" fontAlgn="auto" latinLnBrk="1"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lumMod val="50000"/>
                  </a:schemeClr>
                </a:solidFill>
                <a:effectLst/>
                <a:uLnTx/>
                <a:uFillTx/>
                <a:latin typeface="+mj-lt"/>
                <a:ea typeface="+mj-ea"/>
                <a:cs typeface="+mj-cs"/>
              </a:rPr>
              <a:t>Korea Deposit Insurance Corporation</a:t>
            </a:r>
            <a:endParaRPr kumimoji="0" lang="en-US" sz="24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5733256"/>
            <a:ext cx="2523356" cy="931588"/>
          </a:xfrm>
          <a:prstGeom prst="rect">
            <a:avLst/>
          </a:prstGeom>
          <a:noFill/>
          <a:ln w="9525">
            <a:noFill/>
            <a:miter lim="800000"/>
            <a:headEnd/>
            <a:tailEnd/>
          </a:ln>
          <a:effectLst/>
        </p:spPr>
      </p:pic>
      <p:pic>
        <p:nvPicPr>
          <p:cNvPr id="6" name="그림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9592" y="5823552"/>
            <a:ext cx="2635704" cy="648072"/>
          </a:xfrm>
          <a:prstGeom prst="rect">
            <a:avLst/>
          </a:prstGeom>
        </p:spPr>
      </p:pic>
    </p:spTree>
    <p:extLst>
      <p:ext uri="{BB962C8B-B14F-4D97-AF65-F5344CB8AC3E}">
        <p14:creationId xmlns:p14="http://schemas.microsoft.com/office/powerpoint/2010/main" xmlns="" val="16227366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820472"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DI Payment</a:t>
            </a:r>
            <a:r>
              <a:rPr lang="en-US" altLang="ko-KR" sz="2400" b="1" noProof="0" dirty="0" smtClean="0">
                <a:latin typeface="+mj-lt"/>
                <a:ea typeface="굴림" pitchFamily="50" charset="-127"/>
                <a:cs typeface="+mj-cs"/>
              </a:rPr>
              <a:t>(Cont’)</a:t>
            </a:r>
            <a:r>
              <a:rPr lang="en-US" altLang="ko-KR" sz="3200" b="1" noProof="0" dirty="0" smtClean="0">
                <a:latin typeface="+mj-lt"/>
                <a:ea typeface="굴림" pitchFamily="50" charset="-127"/>
                <a:cs typeface="+mj-cs"/>
              </a:rPr>
              <a:t> </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6" name="Rectangle 3"/>
          <p:cNvSpPr txBox="1">
            <a:spLocks noChangeArrowheads="1"/>
          </p:cNvSpPr>
          <p:nvPr/>
        </p:nvSpPr>
        <p:spPr bwMode="auto">
          <a:xfrm>
            <a:off x="654560" y="1080120"/>
            <a:ext cx="8418512" cy="5373216"/>
          </a:xfrm>
          <a:prstGeom prst="rect">
            <a:avLst/>
          </a:prstGeom>
          <a:noFill/>
          <a:ln w="9525">
            <a:noFill/>
            <a:miter lim="800000"/>
            <a:headEnd/>
            <a:tailEnd/>
          </a:ln>
        </p:spPr>
        <p:txBody>
          <a:bodyPr/>
          <a:lstStyle/>
          <a:p>
            <a:pPr marL="342900" indent="-342900" fontAlgn="base" latinLnBrk="0">
              <a:spcBef>
                <a:spcPct val="20000"/>
              </a:spcBef>
              <a:spcAft>
                <a:spcPct val="0"/>
              </a:spcAft>
              <a:buClr>
                <a:srgbClr val="EBFFEB">
                  <a:lumMod val="25000"/>
                </a:srgbClr>
              </a:buClr>
              <a:buSzPct val="90000"/>
              <a:buFont typeface="Wingdings" pitchFamily="2" charset="2"/>
              <a:buChar char="n"/>
              <a:defRPr/>
            </a:pPr>
            <a:r>
              <a:rPr kumimoji="1" lang="en-US" altLang="ko-KR" sz="2000" b="1" dirty="0" smtClean="0">
                <a:ea typeface="HY강M" pitchFamily="18" charset="-127"/>
              </a:rPr>
              <a:t>Changes in the Coverage Limit</a:t>
            </a:r>
            <a:r>
              <a:rPr kumimoji="1" lang="ko-KR" altLang="en-US" sz="2000" b="1" dirty="0" smtClean="0">
                <a:ea typeface="HY강M" pitchFamily="18" charset="-127"/>
              </a:rPr>
              <a:t> </a:t>
            </a:r>
            <a:endParaRPr kumimoji="1" lang="en-US" altLang="ko-KR" sz="800" b="1" dirty="0" smtClean="0">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r>
              <a:rPr kumimoji="1" lang="en-US" altLang="ko-KR" dirty="0" smtClean="0">
                <a:ea typeface="HY강M" pitchFamily="18" charset="-127"/>
              </a:rPr>
              <a:t>The coverage limit has been adjusted a few times since 1997</a:t>
            </a:r>
            <a:r>
              <a:rPr kumimoji="1" lang="ko-KR" altLang="en-US" dirty="0" smtClean="0">
                <a:ea typeface="HY강M" pitchFamily="18" charset="-127"/>
              </a:rPr>
              <a:t> </a:t>
            </a:r>
            <a:r>
              <a:rPr kumimoji="1" lang="en-US" altLang="ko-KR" dirty="0" smtClean="0">
                <a:ea typeface="HY강M" pitchFamily="18" charset="-127"/>
              </a:rPr>
              <a:t>in consideration of economic conditions, GDP levels, inflation, etc.</a:t>
            </a: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smtClean="0">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a:ea typeface="HY강M" pitchFamily="18" charset="-127"/>
            </a:endParaRPr>
          </a:p>
        </p:txBody>
      </p:sp>
      <p:graphicFrame>
        <p:nvGraphicFramePr>
          <p:cNvPr id="9" name="표 8"/>
          <p:cNvGraphicFramePr>
            <a:graphicFrameLocks noGrp="1"/>
          </p:cNvGraphicFramePr>
          <p:nvPr/>
        </p:nvGraphicFramePr>
        <p:xfrm>
          <a:off x="678820" y="2214008"/>
          <a:ext cx="8429684" cy="3965205"/>
        </p:xfrm>
        <a:graphic>
          <a:graphicData uri="http://schemas.openxmlformats.org/drawingml/2006/table">
            <a:tbl>
              <a:tblPr firstRow="1" bandRow="1">
                <a:tableStyleId>{69012ECD-51FC-41F1-AA8D-1B2483CD663E}</a:tableStyleId>
              </a:tblPr>
              <a:tblGrid>
                <a:gridCol w="2286016"/>
                <a:gridCol w="4449106"/>
                <a:gridCol w="1694562"/>
              </a:tblGrid>
              <a:tr h="401112">
                <a:tc>
                  <a:txBody>
                    <a:bodyPr/>
                    <a:lstStyle/>
                    <a:p>
                      <a:pPr algn="ctr" latinLnBrk="1"/>
                      <a:r>
                        <a:rPr lang="en-US" altLang="ko-KR" sz="1600" b="0" dirty="0" smtClean="0">
                          <a:latin typeface="+mn-lt"/>
                        </a:rPr>
                        <a:t>Time</a:t>
                      </a:r>
                      <a:endParaRPr lang="ko-KR" altLang="en-US" sz="1600" b="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dirty="0" smtClean="0">
                          <a:latin typeface="+mn-lt"/>
                        </a:rPr>
                        <a:t>Coverage Limit</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dirty="0" smtClean="0">
                          <a:latin typeface="+mn-lt"/>
                        </a:rPr>
                        <a:t>Note</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18557">
                <a:tc>
                  <a:txBody>
                    <a:bodyPr/>
                    <a:lstStyle/>
                    <a:p>
                      <a:pPr algn="ctr" latinLnBrk="1"/>
                      <a:r>
                        <a:rPr lang="en-US" altLang="ko-KR" sz="1400" dirty="0" smtClean="0">
                          <a:latin typeface="+mn-lt"/>
                        </a:rPr>
                        <a:t>Jan. 1, 1997</a:t>
                      </a:r>
                      <a:r>
                        <a:rPr lang="en-US" altLang="ko-KR" sz="1400" baseline="0" dirty="0" smtClean="0">
                          <a:latin typeface="+mn-lt"/>
                        </a:rPr>
                        <a:t> </a:t>
                      </a:r>
                      <a:r>
                        <a:rPr lang="en-US" altLang="ko-KR" sz="1400" baseline="0" dirty="0" smtClean="0">
                          <a:latin typeface="+mn-lt"/>
                          <a:ea typeface="맑은 고딕"/>
                        </a:rPr>
                        <a:t>~ Nov. 18, 1997</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ClrTx/>
                        <a:buFont typeface="Wingdings" pitchFamily="2" charset="2"/>
                        <a:buChar char="§"/>
                      </a:pPr>
                      <a:r>
                        <a:rPr lang="en-US" altLang="ko-KR" sz="1600" dirty="0" smtClean="0">
                          <a:latin typeface="+mn-lt"/>
                        </a:rPr>
                        <a:t> KRW</a:t>
                      </a:r>
                      <a:r>
                        <a:rPr lang="en-US" altLang="ko-KR" sz="1600" baseline="0" dirty="0" smtClean="0">
                          <a:latin typeface="+mn-lt"/>
                        </a:rPr>
                        <a:t> </a:t>
                      </a:r>
                      <a:r>
                        <a:rPr lang="en-US" altLang="ko-KR" sz="1600" dirty="0" smtClean="0">
                          <a:latin typeface="+mn-lt"/>
                        </a:rPr>
                        <a:t>20</a:t>
                      </a:r>
                      <a:r>
                        <a:rPr lang="en-US" altLang="ko-KR" sz="1600" baseline="0" dirty="0" smtClean="0">
                          <a:latin typeface="+mn-lt"/>
                        </a:rPr>
                        <a:t> million</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316">
                <a:tc>
                  <a:txBody>
                    <a:bodyPr/>
                    <a:lstStyle/>
                    <a:p>
                      <a:pPr algn="ctr" latinLnBrk="1"/>
                      <a:r>
                        <a:rPr lang="en-US" altLang="ko-KR" sz="1400" dirty="0" smtClean="0">
                          <a:latin typeface="+mn-lt"/>
                        </a:rPr>
                        <a:t>Nov.</a:t>
                      </a:r>
                      <a:r>
                        <a:rPr lang="en-US" altLang="ko-KR" sz="1400" baseline="0" dirty="0" smtClean="0">
                          <a:latin typeface="+mn-lt"/>
                        </a:rPr>
                        <a:t> 19, </a:t>
                      </a:r>
                      <a:r>
                        <a:rPr lang="en-US" altLang="ko-KR" sz="1400" dirty="0" smtClean="0">
                          <a:latin typeface="+mn-lt"/>
                        </a:rPr>
                        <a:t>1997 </a:t>
                      </a:r>
                      <a:r>
                        <a:rPr lang="en-US" altLang="ko-KR" sz="1400" baseline="0" dirty="0" smtClean="0">
                          <a:latin typeface="+mn-lt"/>
                          <a:ea typeface="+mn-ea"/>
                        </a:rPr>
                        <a:t>~ Jul. 31, 1998</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ClrTx/>
                        <a:buFont typeface="Wingdings" pitchFamily="2" charset="2"/>
                        <a:buChar char="§"/>
                      </a:pPr>
                      <a:r>
                        <a:rPr lang="en-US" altLang="ko-KR" sz="1600" baseline="0" dirty="0" smtClean="0">
                          <a:latin typeface="+mn-lt"/>
                        </a:rPr>
                        <a:t> Blanket coverage based on contractual interest rates </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Font typeface="Arial" pitchFamily="34" charset="0"/>
                        <a:buChar char="•"/>
                      </a:pPr>
                      <a:r>
                        <a:rPr lang="en-US" altLang="ko-KR" sz="1600" dirty="0" smtClean="0">
                          <a:latin typeface="+mn-lt"/>
                        </a:rPr>
                        <a:t> Bailout</a:t>
                      </a:r>
                      <a:r>
                        <a:rPr lang="en-US" altLang="ko-KR" sz="1600" baseline="0" dirty="0" smtClean="0">
                          <a:latin typeface="+mn-lt"/>
                        </a:rPr>
                        <a:t> l</a:t>
                      </a:r>
                      <a:r>
                        <a:rPr lang="en-US" altLang="ko-KR" sz="1600" dirty="0" smtClean="0">
                          <a:latin typeface="+mn-lt"/>
                        </a:rPr>
                        <a:t>oans</a:t>
                      </a:r>
                      <a:br>
                        <a:rPr lang="en-US" altLang="ko-KR" sz="1600" dirty="0" smtClean="0">
                          <a:latin typeface="+mn-lt"/>
                        </a:rPr>
                      </a:br>
                      <a:r>
                        <a:rPr lang="en-US" altLang="ko-KR" sz="1600" baseline="0" dirty="0" smtClean="0">
                          <a:latin typeface="+mn-lt"/>
                        </a:rPr>
                        <a:t>   </a:t>
                      </a:r>
                      <a:r>
                        <a:rPr lang="en-US" altLang="ko-KR" sz="1600" dirty="0" smtClean="0">
                          <a:latin typeface="+mn-lt"/>
                        </a:rPr>
                        <a:t>from the IMF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0367">
                <a:tc>
                  <a:txBody>
                    <a:bodyPr/>
                    <a:lstStyle/>
                    <a:p>
                      <a:pPr algn="ctr" latinLnBrk="1"/>
                      <a:r>
                        <a:rPr lang="en-US" altLang="ko-KR" sz="1400" dirty="0" smtClean="0">
                          <a:latin typeface="+mn-lt"/>
                        </a:rPr>
                        <a:t>Aug. 1,</a:t>
                      </a:r>
                      <a:r>
                        <a:rPr lang="en-US" altLang="ko-KR" sz="1400" baseline="0" dirty="0" smtClean="0">
                          <a:latin typeface="+mn-lt"/>
                        </a:rPr>
                        <a:t> </a:t>
                      </a:r>
                      <a:r>
                        <a:rPr lang="en-US" altLang="ko-KR" sz="1400" dirty="0" smtClean="0">
                          <a:latin typeface="+mn-lt"/>
                        </a:rPr>
                        <a:t>1998 </a:t>
                      </a:r>
                      <a:r>
                        <a:rPr lang="en-US" altLang="ko-KR" sz="1400" baseline="0" dirty="0" smtClean="0">
                          <a:latin typeface="+mn-lt"/>
                          <a:ea typeface="+mn-ea"/>
                        </a:rPr>
                        <a:t>~ Dec. 31, 2000</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latinLnBrk="1">
                        <a:lnSpc>
                          <a:spcPct val="110000"/>
                        </a:lnSpc>
                        <a:spcAft>
                          <a:spcPts val="300"/>
                        </a:spcAft>
                        <a:buFont typeface="Wingdings" pitchFamily="2" charset="2"/>
                        <a:buChar char="§"/>
                      </a:pPr>
                      <a:r>
                        <a:rPr lang="en-US" altLang="ko-KR" sz="1600" baseline="0" dirty="0" smtClean="0">
                          <a:latin typeface="+mn-lt"/>
                        </a:rPr>
                        <a:t>Deposits made before Jul. 31, 1998</a:t>
                      </a:r>
                      <a:endParaRPr lang="en-US" altLang="ko-KR" sz="800" baseline="0" dirty="0" smtClean="0">
                        <a:latin typeface="+mn-lt"/>
                      </a:endParaRPr>
                    </a:p>
                    <a:p>
                      <a:pPr marL="355600" indent="-173038" latinLnBrk="1">
                        <a:lnSpc>
                          <a:spcPct val="110000"/>
                        </a:lnSpc>
                        <a:spcAft>
                          <a:spcPts val="300"/>
                        </a:spcAft>
                        <a:buFont typeface="Wingdings" pitchFamily="2" charset="2"/>
                        <a:buChar char="ü"/>
                      </a:pPr>
                      <a:r>
                        <a:rPr lang="en-US" altLang="ko-KR" sz="1400" baseline="0" dirty="0" smtClean="0">
                          <a:latin typeface="+mn-lt"/>
                        </a:rPr>
                        <a:t>  Blanket coverage based on contractual interest rates</a:t>
                      </a:r>
                      <a:r>
                        <a:rPr lang="en-US" altLang="ko-KR" sz="1600" baseline="0" dirty="0" smtClean="0">
                          <a:latin typeface="+mn-lt"/>
                        </a:rPr>
                        <a:t>  </a:t>
                      </a:r>
                    </a:p>
                    <a:p>
                      <a:pPr latinLnBrk="1">
                        <a:lnSpc>
                          <a:spcPct val="110000"/>
                        </a:lnSpc>
                        <a:spcAft>
                          <a:spcPts val="300"/>
                        </a:spcAft>
                        <a:buFont typeface="Wingdings" pitchFamily="2" charset="2"/>
                        <a:buChar char="§"/>
                      </a:pPr>
                      <a:r>
                        <a:rPr lang="en-US" altLang="ko-KR" sz="1600" dirty="0" smtClean="0">
                          <a:latin typeface="+mn-lt"/>
                        </a:rPr>
                        <a:t>  Deposits made on or after Aug. 1, 1998</a:t>
                      </a:r>
                      <a:endParaRPr lang="en-US" altLang="ko-KR" sz="800" dirty="0" smtClean="0">
                        <a:latin typeface="+mn-lt"/>
                      </a:endParaRPr>
                    </a:p>
                    <a:p>
                      <a:pPr marL="355600" indent="-173038" latinLnBrk="1">
                        <a:lnSpc>
                          <a:spcPct val="110000"/>
                        </a:lnSpc>
                        <a:spcAft>
                          <a:spcPts val="300"/>
                        </a:spcAft>
                        <a:buFont typeface="Wingdings" pitchFamily="2" charset="2"/>
                        <a:buChar char="ü"/>
                      </a:pPr>
                      <a:r>
                        <a:rPr lang="en-US" altLang="ko-KR" sz="1400" dirty="0" smtClean="0">
                          <a:latin typeface="+mn-lt"/>
                        </a:rPr>
                        <a:t>Deposits worth</a:t>
                      </a:r>
                      <a:r>
                        <a:rPr lang="en-US" altLang="ko-KR" sz="1400" baseline="0" dirty="0" smtClean="0">
                          <a:latin typeface="+mn-lt"/>
                        </a:rPr>
                        <a:t> KRW </a:t>
                      </a:r>
                      <a:r>
                        <a:rPr lang="en-US" altLang="ko-KR" sz="1400" dirty="0" smtClean="0">
                          <a:latin typeface="+mn-lt"/>
                        </a:rPr>
                        <a:t>20 million</a:t>
                      </a:r>
                      <a:r>
                        <a:rPr lang="en-US" altLang="ko-KR" sz="1400" baseline="0" dirty="0" smtClean="0">
                          <a:latin typeface="+mn-lt"/>
                        </a:rPr>
                        <a:t> or less</a:t>
                      </a:r>
                      <a:r>
                        <a:rPr lang="ko-KR" altLang="en-US" sz="1400" baseline="0" dirty="0" smtClean="0">
                          <a:latin typeface="+mn-lt"/>
                        </a:rPr>
                        <a:t> </a:t>
                      </a:r>
                      <a:r>
                        <a:rPr lang="en-US" altLang="ko-KR" sz="1400" baseline="0" dirty="0" smtClean="0">
                          <a:latin typeface="+mn-lt"/>
                        </a:rPr>
                        <a:t>: Up to 20 million including principal and designated interest </a:t>
                      </a:r>
                    </a:p>
                    <a:p>
                      <a:pPr marL="355600" indent="-173038" latinLnBrk="1">
                        <a:lnSpc>
                          <a:spcPct val="110000"/>
                        </a:lnSpc>
                        <a:spcAft>
                          <a:spcPts val="300"/>
                        </a:spcAft>
                        <a:buFont typeface="Wingdings" pitchFamily="2" charset="2"/>
                        <a:buChar char="ü"/>
                      </a:pPr>
                      <a:r>
                        <a:rPr lang="en-US" altLang="ko-KR" sz="1400" baseline="0" dirty="0" smtClean="0">
                          <a:latin typeface="+mn-lt"/>
                        </a:rPr>
                        <a:t> Depositor worth more than KRW 20 million</a:t>
                      </a:r>
                      <a:r>
                        <a:rPr lang="ko-KR" altLang="en-US" sz="1400" baseline="0" dirty="0" smtClean="0">
                          <a:latin typeface="+mn-lt"/>
                        </a:rPr>
                        <a:t> </a:t>
                      </a:r>
                      <a:r>
                        <a:rPr lang="en-US" altLang="ko-KR" sz="1400" baseline="0" dirty="0" smtClean="0">
                          <a:latin typeface="+mn-lt"/>
                        </a:rPr>
                        <a:t>: Full coverage for principal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951">
                <a:tc>
                  <a:txBody>
                    <a:bodyPr/>
                    <a:lstStyle/>
                    <a:p>
                      <a:pPr algn="ctr" latinLnBrk="1"/>
                      <a:r>
                        <a:rPr lang="en-US" altLang="ko-KR" sz="1400" dirty="0" smtClean="0">
                          <a:latin typeface="+mn-lt"/>
                        </a:rPr>
                        <a:t>After Jan. 1, 2001</a:t>
                      </a:r>
                      <a:endParaRPr lang="ko-KR" altLang="en-US" sz="1400" dirty="0">
                        <a:latin typeface="+mn-lt"/>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buFont typeface="Wingdings" pitchFamily="2" charset="2"/>
                        <a:buChar char="§"/>
                      </a:pPr>
                      <a:r>
                        <a:rPr lang="en-US" altLang="ko-KR" sz="1600" dirty="0" smtClean="0">
                          <a:latin typeface="+mn-lt"/>
                        </a:rPr>
                        <a:t> KRW 50 million including principal</a:t>
                      </a:r>
                      <a:r>
                        <a:rPr lang="en-US" altLang="ko-KR" sz="1600" baseline="0" dirty="0" smtClean="0">
                          <a:latin typeface="+mn-lt"/>
                        </a:rPr>
                        <a:t> and designated</a:t>
                      </a:r>
                      <a:br>
                        <a:rPr lang="en-US" altLang="ko-KR" sz="1600" baseline="0" dirty="0" smtClean="0">
                          <a:latin typeface="+mn-lt"/>
                        </a:rPr>
                      </a:br>
                      <a:r>
                        <a:rPr lang="en-US" altLang="ko-KR" sz="1600" baseline="0" dirty="0" smtClean="0">
                          <a:latin typeface="+mn-lt"/>
                        </a:rPr>
                        <a:t>   interest</a:t>
                      </a:r>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Advance Dividend Payment</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7" name="Rectangle 3"/>
          <p:cNvSpPr txBox="1">
            <a:spLocks noChangeArrowheads="1"/>
          </p:cNvSpPr>
          <p:nvPr/>
        </p:nvSpPr>
        <p:spPr bwMode="auto">
          <a:xfrm>
            <a:off x="629848" y="1071546"/>
            <a:ext cx="8640960" cy="5616624"/>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ea typeface="HY강M" pitchFamily="18" charset="-127"/>
              </a:rPr>
              <a:t>Advance Dividend Payment ?</a:t>
            </a:r>
            <a:endParaRPr kumimoji="1" lang="en-US" altLang="ko-KR" sz="800" b="1" dirty="0" smtClean="0">
              <a:ea typeface="HY강M" pitchFamily="18" charset="-127"/>
            </a:endParaRPr>
          </a:p>
          <a:p>
            <a:pPr marL="342900" indent="-342900" fontAlgn="base" latinLnBrk="0">
              <a:spcAft>
                <a:spcPts val="600"/>
              </a:spcAft>
              <a:buClr>
                <a:srgbClr val="EBFFEB">
                  <a:lumMod val="25000"/>
                </a:srgbClr>
              </a:buClr>
              <a:buSzPct val="90000"/>
              <a:defRPr/>
            </a:pPr>
            <a:r>
              <a:rPr kumimoji="1" lang="en-US" altLang="ko-KR" dirty="0" smtClean="0">
                <a:ea typeface="HY강M" pitchFamily="18" charset="-127"/>
              </a:rPr>
              <a:t>       The KDIC buys claims for the uninsured portion of deposits from depositors and pays them advance dividends in consideration of the estimated payment ratio from the receivership of the failed financial institution. </a:t>
            </a:r>
            <a:endParaRPr lang="en-US" altLang="ko-KR" sz="800" dirty="0" smtClean="0"/>
          </a:p>
          <a:p>
            <a:pPr marL="342900" lvl="0" indent="-342900" fontAlgn="base" latinLnBrk="0">
              <a:lnSpc>
                <a:spcPct val="200000"/>
              </a:lnSpc>
              <a:spcAft>
                <a:spcPts val="600"/>
              </a:spcAft>
              <a:buClr>
                <a:srgbClr val="EBFFEB">
                  <a:lumMod val="25000"/>
                </a:srgbClr>
              </a:buClr>
              <a:buSzPct val="90000"/>
              <a:buFont typeface="Wingdings" pitchFamily="2" charset="2"/>
              <a:buChar char="n"/>
              <a:defRPr/>
            </a:pPr>
            <a:r>
              <a:rPr kumimoji="1" lang="en-US" altLang="ko-KR" b="1" dirty="0" smtClean="0"/>
              <a:t>Timing of Payment</a:t>
            </a:r>
            <a:r>
              <a:rPr kumimoji="1" lang="ko-KR" altLang="en-US" b="1" dirty="0" smtClean="0"/>
              <a:t> </a:t>
            </a:r>
            <a:r>
              <a:rPr kumimoji="1" lang="en-US" altLang="ko-KR" b="1" dirty="0" smtClean="0"/>
              <a:t>: </a:t>
            </a:r>
            <a:r>
              <a:rPr kumimoji="1" lang="en-US" altLang="ko-KR" dirty="0" smtClean="0"/>
              <a:t>At the same time as DI payment (needs the FSC’s approval)</a:t>
            </a:r>
          </a:p>
          <a:p>
            <a:pPr marL="342900" lvl="0" indent="-342900" fontAlgn="base" latinLnBrk="0">
              <a:lnSpc>
                <a:spcPct val="50000"/>
              </a:lnSpc>
              <a:spcAft>
                <a:spcPts val="600"/>
              </a:spcAft>
              <a:buClr>
                <a:srgbClr val="EBFFEB">
                  <a:lumMod val="25000"/>
                </a:srgbClr>
              </a:buClr>
              <a:buSzPct val="90000"/>
              <a:buFont typeface="Wingdings" pitchFamily="2" charset="2"/>
              <a:buChar char="n"/>
              <a:defRPr/>
            </a:pPr>
            <a:endParaRPr kumimoji="1" lang="en-US" altLang="ko-KR" sz="800" dirty="0" smtClean="0"/>
          </a:p>
          <a:p>
            <a:pPr marL="342900" lvl="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b="1" dirty="0" smtClean="0"/>
              <a:t>Who are Eligible : </a:t>
            </a:r>
            <a:r>
              <a:rPr kumimoji="1" lang="en-US" altLang="ko-KR" dirty="0" smtClean="0"/>
              <a:t>Depositors who have claims such as deposits in excess of the coverage limit </a:t>
            </a: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Calculation</a:t>
            </a:r>
            <a:endParaRPr kumimoji="1" lang="en-US" altLang="ko-KR" sz="800" b="1" dirty="0" smtClean="0"/>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Advance dividends</a:t>
            </a:r>
            <a:r>
              <a:rPr kumimoji="1" lang="ko-KR" altLang="en-US" dirty="0" smtClean="0"/>
              <a:t> </a:t>
            </a:r>
            <a:r>
              <a:rPr kumimoji="1" lang="en-US" altLang="ko-KR" dirty="0" smtClean="0"/>
              <a:t>= Deposit claims to be purchased by the KDIC</a:t>
            </a:r>
            <a:r>
              <a:rPr kumimoji="1" lang="ko-KR" altLang="en-US" dirty="0" smtClean="0"/>
              <a:t> </a:t>
            </a:r>
            <a:r>
              <a:rPr kumimoji="1" lang="en-US" altLang="ko-KR" dirty="0" smtClean="0"/>
              <a:t>*</a:t>
            </a:r>
            <a:r>
              <a:rPr kumimoji="1" lang="ko-KR" altLang="en-US" dirty="0" smtClean="0"/>
              <a:t> </a:t>
            </a:r>
            <a:r>
              <a:rPr kumimoji="1" lang="en-US" altLang="ko-KR" dirty="0" smtClean="0"/>
              <a:t>The estimated dividend payment ratio</a:t>
            </a: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Account Settlement</a:t>
            </a:r>
            <a:endParaRPr kumimoji="1" lang="en-US" altLang="ko-KR" dirty="0" smtClean="0"/>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Before the bankruptcy process is completed, a comparison is made between the amount paid and the actual amount of dividend payment and the difference is paid or received. </a:t>
            </a:r>
            <a:endParaRPr kumimoji="1" lang="en-US" altLang="ko-KR" dirty="0" smtClean="0">
              <a:ea typeface="HY강M" pitchFamily="18" charset="-127"/>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207896"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kumimoji="0" lang="ko-KR" alt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altLang="ko-KR" sz="3200" b="1" i="0" u="none" strike="noStrike" kern="1200" cap="none" spc="0" normalizeH="0" baseline="0" noProof="0" dirty="0" smtClean="0">
                <a:ln>
                  <a:noFill/>
                </a:ln>
                <a:solidFill>
                  <a:schemeClr val="tx1"/>
                </a:solidFill>
                <a:effectLst/>
                <a:uLnTx/>
                <a:uFillTx/>
                <a:latin typeface="+mj-lt"/>
                <a:ea typeface="+mj-ea"/>
                <a:cs typeface="+mj-cs"/>
              </a:rPr>
              <a:t>Relevant</a:t>
            </a:r>
            <a:r>
              <a:rPr lang="en-US" altLang="ko-KR" sz="3200" b="1" dirty="0" smtClean="0">
                <a:latin typeface="+mj-lt"/>
                <a:ea typeface="+mj-ea"/>
                <a:cs typeface="+mj-cs"/>
              </a:rPr>
              <a:t> Staff</a:t>
            </a:r>
            <a:endParaRPr kumimoji="0" lang="en-US" altLang="ko-KR"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Rectangle 3"/>
          <p:cNvSpPr txBox="1">
            <a:spLocks noChangeArrowheads="1"/>
          </p:cNvSpPr>
          <p:nvPr/>
        </p:nvSpPr>
        <p:spPr bwMode="auto">
          <a:xfrm>
            <a:off x="656136" y="1340768"/>
            <a:ext cx="8496944" cy="5040560"/>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cs typeface="Verdana" pitchFamily="34" charset="0"/>
              </a:rPr>
              <a:t>KDIC Staff Members in Charge of DI Payment, etc. </a:t>
            </a:r>
            <a:endParaRPr kumimoji="1" lang="en-US" altLang="ko-KR" sz="800" b="1" dirty="0" smtClean="0">
              <a:cs typeface="Verdana" pitchFamily="34" charset="0"/>
            </a:endParaRPr>
          </a:p>
          <a:p>
            <a:pPr marL="612000" lvl="1" indent="-342900" fontAlgn="base" latinLnBrk="0">
              <a:lnSpc>
                <a:spcPct val="150000"/>
              </a:lnSpc>
              <a:spcAft>
                <a:spcPts val="600"/>
              </a:spcAft>
              <a:buClr>
                <a:srgbClr val="EBFFEB">
                  <a:lumMod val="25000"/>
                </a:srgbClr>
              </a:buClr>
              <a:buSzPct val="90000"/>
              <a:buFont typeface="Wingdings" pitchFamily="2" charset="2"/>
              <a:buChar char="ü"/>
              <a:defRPr/>
            </a:pPr>
            <a:r>
              <a:rPr lang="en-US" altLang="ko-KR" b="1" dirty="0" smtClean="0"/>
              <a:t>Depositor Reimbursement Team</a:t>
            </a:r>
            <a:r>
              <a:rPr lang="en-US" altLang="ko-KR" dirty="0" smtClean="0"/>
              <a:t>(8</a:t>
            </a:r>
            <a:r>
              <a:rPr lang="ko-KR" altLang="en-US" dirty="0" smtClean="0"/>
              <a:t> </a:t>
            </a:r>
            <a:r>
              <a:rPr lang="en-US" altLang="ko-KR" dirty="0" smtClean="0"/>
              <a:t>members)</a:t>
            </a:r>
          </a:p>
          <a:p>
            <a:pPr marL="972000" lvl="2" indent="-342900" fontAlgn="base" latinLnBrk="0">
              <a:lnSpc>
                <a:spcPct val="110000"/>
              </a:lnSpc>
              <a:spcAft>
                <a:spcPts val="600"/>
              </a:spcAft>
              <a:buClr>
                <a:srgbClr val="EBFFEB">
                  <a:lumMod val="25000"/>
                </a:srgbClr>
              </a:buClr>
              <a:buSzPct val="90000"/>
              <a:buFont typeface="Arial" pitchFamily="34" charset="0"/>
              <a:buChar char="•"/>
              <a:defRPr/>
            </a:pPr>
            <a:r>
              <a:rPr kumimoji="1" lang="en-US" altLang="ko-KR" dirty="0" smtClean="0"/>
              <a:t>Four full-time examiners</a:t>
            </a:r>
          </a:p>
          <a:p>
            <a:pPr marL="972000" lvl="2" indent="-342900" fontAlgn="base" latinLnBrk="0">
              <a:lnSpc>
                <a:spcPct val="110000"/>
              </a:lnSpc>
              <a:spcAft>
                <a:spcPts val="600"/>
              </a:spcAft>
              <a:buClr>
                <a:srgbClr val="EBFFEB">
                  <a:lumMod val="25000"/>
                </a:srgbClr>
              </a:buClr>
              <a:buSzPct val="90000"/>
              <a:buFont typeface="Arial" pitchFamily="34" charset="0"/>
              <a:buChar char="•"/>
              <a:defRPr/>
            </a:pPr>
            <a:r>
              <a:rPr kumimoji="1" lang="en-US" altLang="ko-KR" dirty="0" smtClean="0"/>
              <a:t>16 other staff members on standby in case many FIs fail at the same time</a:t>
            </a:r>
            <a:endParaRPr kumimoji="1" lang="en-US" altLang="ko-KR" sz="800" dirty="0" smtClean="0"/>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b="1" dirty="0" smtClean="0"/>
              <a:t>Information System Team</a:t>
            </a:r>
            <a:r>
              <a:rPr kumimoji="1" lang="ko-KR" altLang="en-US" b="1" dirty="0" smtClean="0"/>
              <a:t> </a:t>
            </a:r>
            <a:endParaRPr kumimoji="1" lang="en-US" altLang="ko-KR" sz="800" b="1" dirty="0" smtClean="0"/>
          </a:p>
          <a:p>
            <a:pPr marL="972000" lvl="2" indent="-342900" fontAlgn="base" latinLnBrk="0">
              <a:lnSpc>
                <a:spcPct val="110000"/>
              </a:lnSpc>
              <a:spcAft>
                <a:spcPts val="600"/>
              </a:spcAft>
              <a:buClr>
                <a:srgbClr val="EBFFEB">
                  <a:lumMod val="25000"/>
                </a:srgbClr>
              </a:buClr>
              <a:buSzPct val="90000"/>
              <a:buFont typeface="Arial" pitchFamily="34" charset="0"/>
              <a:buChar char="•"/>
              <a:defRPr/>
            </a:pPr>
            <a:r>
              <a:rPr kumimoji="1" lang="en-US" altLang="ko-KR" dirty="0" smtClean="0"/>
              <a:t>Two full-time staff members to manage the deposit insurance payment system </a:t>
            </a:r>
          </a:p>
          <a:p>
            <a:pPr marL="972000" lvl="2" indent="-342900" fontAlgn="base" latinLnBrk="0">
              <a:spcAft>
                <a:spcPts val="600"/>
              </a:spcAft>
              <a:buClr>
                <a:srgbClr val="EBFFEB">
                  <a:lumMod val="25000"/>
                </a:srgbClr>
              </a:buClr>
              <a:buSzPct val="90000"/>
              <a:buFont typeface="Arial" pitchFamily="34" charset="0"/>
              <a:buChar char="•"/>
              <a:defRPr/>
            </a:pPr>
            <a:endParaRPr kumimoji="1" lang="en-US" altLang="ko-KR" dirty="0" smtClean="0"/>
          </a:p>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cs typeface="Verdana" pitchFamily="34" charset="0"/>
              </a:rPr>
              <a:t>Agent Banks</a:t>
            </a:r>
            <a:r>
              <a:rPr kumimoji="1" lang="ko-KR" altLang="en-US" sz="2000" b="1" dirty="0" smtClean="0">
                <a:cs typeface="Verdana" pitchFamily="34" charset="0"/>
              </a:rPr>
              <a:t> </a:t>
            </a:r>
            <a:endParaRPr kumimoji="1" lang="en-US" altLang="ko-KR" sz="2000" b="1" dirty="0" smtClean="0">
              <a:cs typeface="Verdana" pitchFamily="34" charset="0"/>
            </a:endParaRPr>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Agreements with </a:t>
            </a:r>
            <a:r>
              <a:rPr kumimoji="1" lang="en-US" altLang="ko-KR" b="1" dirty="0" smtClean="0"/>
              <a:t>six commercial banks </a:t>
            </a:r>
            <a:r>
              <a:rPr kumimoji="1" lang="en-US" altLang="ko-KR" dirty="0" smtClean="0"/>
              <a:t>to provide payment services</a:t>
            </a:r>
          </a:p>
          <a:p>
            <a:pPr marL="8001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In case of an insurance event, payments can be handled quickly by utilizing  the branch networks and human resources of the agent banks. </a:t>
            </a:r>
            <a:endParaRPr kumimoji="1" lang="en-US" altLang="ko-KR" dirty="0" smtClean="0">
              <a:ea typeface="HY강M" pitchFamily="18" charset="-127"/>
            </a:endParaRPr>
          </a:p>
          <a:p>
            <a:pPr marL="355600" indent="-355600"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smtClean="0">
              <a:solidFill>
                <a:srgbClr val="220011"/>
              </a:solidFill>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smtClean="0">
              <a:solidFill>
                <a:srgbClr val="220011"/>
              </a:solidFill>
              <a:ea typeface="HY강M" pitchFamily="18" charset="-127"/>
            </a:endParaRPr>
          </a:p>
          <a:p>
            <a:pPr marL="625475" indent="-269875" fontAlgn="base" latinLnBrk="0">
              <a:spcBef>
                <a:spcPct val="20000"/>
              </a:spcBef>
              <a:spcAft>
                <a:spcPct val="0"/>
              </a:spcAft>
              <a:buClr>
                <a:srgbClr val="EBFFEB">
                  <a:lumMod val="25000"/>
                </a:srgbClr>
              </a:buClr>
              <a:buSzPct val="90000"/>
              <a:buFont typeface="Wingdings" pitchFamily="2" charset="2"/>
              <a:buChar char=""/>
              <a:defRPr/>
            </a:pPr>
            <a:endParaRPr kumimoji="1" lang="en-US" altLang="ko-KR" dirty="0">
              <a:solidFill>
                <a:srgbClr val="220011"/>
              </a:solidFill>
              <a:ea typeface="HY강M" pitchFamily="18" charset="-127"/>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88" name="Group 132"/>
          <p:cNvGraphicFramePr>
            <a:graphicFrameLocks noGrp="1"/>
          </p:cNvGraphicFramePr>
          <p:nvPr/>
        </p:nvGraphicFramePr>
        <p:xfrm>
          <a:off x="971599" y="1844824"/>
          <a:ext cx="7848873" cy="4300283"/>
        </p:xfrm>
        <a:graphic>
          <a:graphicData uri="http://schemas.openxmlformats.org/drawingml/2006/table">
            <a:tbl>
              <a:tblPr/>
              <a:tblGrid>
                <a:gridCol w="2040706"/>
                <a:gridCol w="941865"/>
                <a:gridCol w="941865"/>
                <a:gridCol w="941865"/>
                <a:gridCol w="941865"/>
                <a:gridCol w="1098842"/>
                <a:gridCol w="941865"/>
              </a:tblGrid>
              <a:tr h="79889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Sector</a:t>
                      </a:r>
                    </a:p>
                  </a:txBody>
                  <a:tcPr anchor="ctr" horzOverflow="overflow">
                    <a:lnL>
                      <a:noFill/>
                    </a:lnL>
                    <a:lnR w="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Before </a:t>
                      </a:r>
                    </a:p>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2003</a:t>
                      </a:r>
                    </a:p>
                  </a:txBody>
                  <a:tcPr anchor="ctr" horzOverflow="overflow">
                    <a:lnL w="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03-04</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05-06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07-10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11-13.6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Total</a:t>
                      </a:r>
                    </a:p>
                  </a:txBody>
                  <a:tcPr anchor="ctr" horzOverflow="overflow">
                    <a:lnL w="31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49535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Merchant Banks</a:t>
                      </a:r>
                    </a:p>
                  </a:txBody>
                  <a:tcPr anchor="ctr" horzOverflow="overflow">
                    <a:lnL>
                      <a:noFill/>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19</a:t>
                      </a:r>
                    </a:p>
                  </a:txBody>
                  <a:tcPr anchor="ctr" horzOverflow="overflow">
                    <a:lnL w="31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2294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Securities Firms</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4</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r" latinLnBrk="1"/>
                      <a:r>
                        <a:rPr lang="en-US" altLang="ko-KR" sz="1600" dirty="0" smtClean="0"/>
                        <a:t>-</a:t>
                      </a:r>
                      <a:endParaRPr lang="ko-KR" altLang="en-US" sz="1600" dirty="0"/>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algn="r" latinLnBrk="1"/>
                      <a:r>
                        <a:rPr lang="en-US" altLang="ko-KR" sz="1600" dirty="0" smtClean="0"/>
                        <a:t>4</a:t>
                      </a:r>
                      <a:endParaRPr lang="ko-KR" altLang="en-US" sz="1600" dirty="0"/>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74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Savings Banks</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70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110</a:t>
                      </a:r>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74900">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altLang="ko-KR" sz="1600" dirty="0" smtClean="0"/>
                        <a:t>Credit Unions*</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327</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327</a:t>
                      </a:r>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60986">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dirty="0" smtClean="0"/>
                        <a:t>Total</a:t>
                      </a:r>
                    </a:p>
                  </a:txBody>
                  <a:tcPr anchor="ctr" horzOverflow="overflow">
                    <a:lnL>
                      <a:noFill/>
                    </a:lnL>
                    <a:lnR w="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420**</a:t>
                      </a:r>
                    </a:p>
                  </a:txBody>
                  <a:tcPr anchor="ctr" horzOverflow="overflow">
                    <a:lnL w="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3</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26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lang="en-US" altLang="ko-KR" sz="1600" dirty="0" smtClean="0"/>
                        <a:t>460</a:t>
                      </a:r>
                    </a:p>
                  </a:txBody>
                  <a:tcPr anchor="ctr" horzOverflow="overflow">
                    <a:lnL w="3175"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04068">
                <a:tc gridSpan="7">
                  <a:txBody>
                    <a:bodyPr/>
                    <a:lstStyle/>
                    <a:p>
                      <a:pPr marL="0" marR="0" lvl="0" indent="0" algn="l" defTabSz="914400" rtl="0" eaLnBrk="1" fontAlgn="base" latinLnBrk="1" hangingPunct="1">
                        <a:lnSpc>
                          <a:spcPct val="110000"/>
                        </a:lnSpc>
                        <a:spcBef>
                          <a:spcPct val="0"/>
                        </a:spcBef>
                        <a:spcAft>
                          <a:spcPts val="600"/>
                        </a:spcAft>
                        <a:buClrTx/>
                        <a:buSzTx/>
                        <a:buFontTx/>
                        <a:buNone/>
                        <a:tabLst/>
                      </a:pPr>
                      <a:r>
                        <a:rPr lang="en-US" altLang="ko-KR" sz="1600" dirty="0" smtClean="0"/>
                        <a:t>  * Credit unions were excluded from KDIC coverage in 2004 when the Depositor Protection </a:t>
                      </a:r>
                      <a:br>
                        <a:rPr lang="en-US" altLang="ko-KR" sz="1600" dirty="0" smtClean="0"/>
                      </a:br>
                      <a:r>
                        <a:rPr lang="en-US" altLang="ko-KR" sz="1600" dirty="0" smtClean="0"/>
                        <a:t>     Act was revised. Now they are protected by their own fund. </a:t>
                      </a:r>
                    </a:p>
                    <a:p>
                      <a:pPr marL="0" marR="0" lvl="0" indent="0" algn="l" defTabSz="914400" rtl="0" eaLnBrk="1" fontAlgn="base" latinLnBrk="1" hangingPunct="1">
                        <a:lnSpc>
                          <a:spcPct val="110000"/>
                        </a:lnSpc>
                        <a:spcBef>
                          <a:spcPct val="0"/>
                        </a:spcBef>
                        <a:spcAft>
                          <a:spcPts val="600"/>
                        </a:spcAft>
                        <a:buClrTx/>
                        <a:buSzTx/>
                        <a:buFontTx/>
                        <a:buNone/>
                        <a:tabLst/>
                      </a:pPr>
                      <a:r>
                        <a:rPr lang="en-US" altLang="ko-KR" sz="1600" dirty="0" smtClean="0"/>
                        <a:t>** Includes resolutions just after the Asian Financial Crisis in 1997 </a:t>
                      </a:r>
                    </a:p>
                  </a:txBody>
                  <a:tcPr anchor="ctr" horzOverflow="overflow">
                    <a:lnL>
                      <a:noFill/>
                    </a:lnL>
                    <a:lnR w="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tx1">
                        <a:lumMod val="25000"/>
                        <a:lumOff val="75000"/>
                      </a:schemeClr>
                    </a:solidFill>
                  </a:tcPr>
                </a:tc>
                <a:tc h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Verdana" pitchFamily="34" charset="0"/>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668286" y="1272753"/>
            <a:ext cx="7792146" cy="500063"/>
          </a:xfrm>
          <a:prstGeom prst="rect">
            <a:avLst/>
          </a:prstGeom>
          <a:noFill/>
          <a:ln w="9525">
            <a:noFill/>
            <a:miter lim="800000"/>
            <a:headEnd/>
            <a:tailEnd/>
          </a:ln>
        </p:spPr>
        <p:txBody>
          <a:bodyPr/>
          <a:lstStyle/>
          <a:p>
            <a:pPr marL="342900" indent="-342900" eaLnBrk="0" fontAlgn="base" latinLnBrk="0" hangingPunct="0">
              <a:spcBef>
                <a:spcPct val="0"/>
              </a:spcBef>
              <a:spcAft>
                <a:spcPct val="0"/>
              </a:spcAft>
              <a:buClr>
                <a:srgbClr val="EBFFEB">
                  <a:lumMod val="25000"/>
                </a:srgbClr>
              </a:buClr>
              <a:buFont typeface="Wingdings" pitchFamily="2" charset="2"/>
              <a:buChar char="n"/>
              <a:defRPr/>
            </a:pPr>
            <a:r>
              <a:rPr kumimoji="1" lang="en-US" altLang="ko-KR" sz="2000" b="1" dirty="0" smtClean="0">
                <a:cs typeface="Verdana" pitchFamily="34" charset="0"/>
              </a:rPr>
              <a:t>Number of FIs for which the KDIC paid deposit insurance by sector</a:t>
            </a:r>
            <a:endParaRPr kumimoji="1" lang="en-US" altLang="ko-KR" sz="2000" b="1" dirty="0">
              <a:cs typeface="Verdana" pitchFamily="34" charset="0"/>
            </a:endParaRPr>
          </a:p>
        </p:txBody>
      </p:sp>
      <p:sp>
        <p:nvSpPr>
          <p:cNvPr id="34896" name="Rectangle 2"/>
          <p:cNvSpPr txBox="1">
            <a:spLocks noChangeArrowheads="1"/>
          </p:cNvSpPr>
          <p:nvPr/>
        </p:nvSpPr>
        <p:spPr bwMode="auto">
          <a:xfrm>
            <a:off x="0" y="0"/>
            <a:ext cx="8676456" cy="928670"/>
          </a:xfrm>
          <a:prstGeom prst="rect">
            <a:avLst/>
          </a:prstGeom>
          <a:noFill/>
          <a:ln w="9525">
            <a:noFill/>
            <a:miter lim="800000"/>
            <a:headEnd/>
            <a:tailEnd/>
          </a:ln>
        </p:spPr>
        <p:txBody>
          <a:bodyPr anchor="ctr"/>
          <a:lstStyle/>
          <a:p>
            <a:pPr eaLnBrk="0" fontAlgn="base" hangingPunct="0">
              <a:lnSpc>
                <a:spcPct val="80000"/>
              </a:lnSpc>
              <a:spcBef>
                <a:spcPct val="0"/>
              </a:spcBef>
              <a:spcAft>
                <a:spcPct val="0"/>
              </a:spcAft>
            </a:pPr>
            <a:r>
              <a:rPr kumimoji="1" lang="en-US" altLang="ko-KR" sz="2900" b="1" dirty="0" smtClean="0">
                <a:latin typeface="+mj-lt"/>
                <a:cs typeface="Verdana" pitchFamily="34" charset="0"/>
              </a:rPr>
              <a:t>             Number of Financial Institutions for </a:t>
            </a:r>
            <a:br>
              <a:rPr kumimoji="1" lang="en-US" altLang="ko-KR" sz="2900" b="1" dirty="0" smtClean="0">
                <a:latin typeface="+mj-lt"/>
                <a:cs typeface="Verdana" pitchFamily="34" charset="0"/>
              </a:rPr>
            </a:br>
            <a:r>
              <a:rPr kumimoji="1" lang="en-US" altLang="ko-KR" sz="2900" b="1" dirty="0" smtClean="0">
                <a:latin typeface="+mj-lt"/>
                <a:cs typeface="Verdana" pitchFamily="34" charset="0"/>
              </a:rPr>
              <a:t>                            Which the KDIC Paid Deposit Insurance</a:t>
            </a:r>
            <a:endParaRPr kumimoji="1" lang="ko-KR" altLang="en-US" sz="2900" b="1" dirty="0">
              <a:solidFill>
                <a:srgbClr val="220011"/>
              </a:solidFill>
              <a:latin typeface="+mj-lt"/>
              <a:ea typeface="+mj-ea"/>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88" name="Group 132"/>
          <p:cNvGraphicFramePr>
            <a:graphicFrameLocks noGrp="1"/>
          </p:cNvGraphicFramePr>
          <p:nvPr/>
        </p:nvGraphicFramePr>
        <p:xfrm>
          <a:off x="899591" y="1340768"/>
          <a:ext cx="7848873" cy="3096344"/>
        </p:xfrm>
        <a:graphic>
          <a:graphicData uri="http://schemas.openxmlformats.org/drawingml/2006/table">
            <a:tbl>
              <a:tblPr/>
              <a:tblGrid>
                <a:gridCol w="951042"/>
                <a:gridCol w="2037947"/>
                <a:gridCol w="1222768"/>
                <a:gridCol w="1222768"/>
                <a:gridCol w="1118204"/>
                <a:gridCol w="1080120"/>
                <a:gridCol w="216024"/>
              </a:tblGrid>
              <a:tr h="657867">
                <a:tc gridSpan="7">
                  <a:txBody>
                    <a:bodyPr/>
                    <a:lstStyle/>
                    <a:p>
                      <a:pPr marL="0" marR="0" lvl="0" indent="0" algn="r" defTabSz="914400" rtl="0" eaLnBrk="1" fontAlgn="base" latinLnBrk="1" hangingPunct="1">
                        <a:lnSpc>
                          <a:spcPct val="150000"/>
                        </a:lnSpc>
                        <a:spcBef>
                          <a:spcPct val="0"/>
                        </a:spcBef>
                        <a:spcAft>
                          <a:spcPct val="0"/>
                        </a:spcAft>
                        <a:buClr>
                          <a:srgbClr val="007700"/>
                        </a:buClr>
                        <a:buSzTx/>
                        <a:buFont typeface="Wingdings" pitchFamily="2" charset="2"/>
                        <a:buNone/>
                        <a:tabLst/>
                      </a:pPr>
                      <a:r>
                        <a:rPr kumimoji="1" lang="en-US" altLang="ko-KR" sz="1400" b="1" i="0" u="none" strike="noStrike" cap="none" normalizeH="0" baseline="0" dirty="0" smtClean="0">
                          <a:ln>
                            <a:noFill/>
                          </a:ln>
                          <a:solidFill>
                            <a:srgbClr val="000000"/>
                          </a:solidFill>
                          <a:effectLst/>
                          <a:latin typeface="+mn-lt"/>
                          <a:ea typeface="Verdana" pitchFamily="34" charset="0"/>
                          <a:cs typeface="Verdana" pitchFamily="34" charset="0"/>
                        </a:rPr>
                        <a:t>  (</a:t>
                      </a:r>
                      <a:r>
                        <a:rPr kumimoji="1" lang="en-US" altLang="ko-KR" sz="1400" b="1" i="0" u="none" strike="noStrike" cap="none" normalizeH="0" baseline="0" dirty="0" smtClean="0">
                          <a:ln>
                            <a:noFill/>
                          </a:ln>
                          <a:solidFill>
                            <a:srgbClr val="000000"/>
                          </a:solidFill>
                          <a:effectLst/>
                          <a:latin typeface="+mn-lt"/>
                          <a:ea typeface="돋움" pitchFamily="50" charset="-127"/>
                          <a:cs typeface="Verdana" pitchFamily="34" charset="0"/>
                        </a:rPr>
                        <a:t>Number of people</a:t>
                      </a:r>
                      <a:r>
                        <a:rPr kumimoji="1" lang="en-US" altLang="ko-KR" sz="1400" b="1" i="0" u="none" strike="noStrike" cap="none" normalizeH="0" baseline="0" dirty="0" smtClean="0">
                          <a:ln>
                            <a:noFill/>
                          </a:ln>
                          <a:solidFill>
                            <a:srgbClr val="000000"/>
                          </a:solidFill>
                          <a:effectLst/>
                          <a:latin typeface="+mn-lt"/>
                          <a:ea typeface="Verdana" pitchFamily="34" charset="0"/>
                          <a:cs typeface="Verdana" pitchFamily="34" charset="0"/>
                        </a:rPr>
                        <a:t>, KRW </a:t>
                      </a:r>
                      <a:r>
                        <a:rPr kumimoji="1" lang="en-US" altLang="ko-KR" sz="1400" b="1" i="0" u="none" strike="noStrike" cap="none" normalizeH="0" baseline="0" dirty="0" err="1" smtClean="0">
                          <a:ln>
                            <a:noFill/>
                          </a:ln>
                          <a:solidFill>
                            <a:srgbClr val="000000"/>
                          </a:solidFill>
                          <a:effectLst/>
                          <a:latin typeface="+mn-lt"/>
                          <a:ea typeface="Verdana" pitchFamily="34" charset="0"/>
                          <a:cs typeface="Verdana" pitchFamily="34" charset="0"/>
                        </a:rPr>
                        <a:t>bil</a:t>
                      </a:r>
                      <a:r>
                        <a:rPr kumimoji="1" lang="en-US" altLang="ko-KR" sz="1400" b="1" i="0" u="none" strike="noStrike" cap="none" normalizeH="0" baseline="0" dirty="0" smtClean="0">
                          <a:ln>
                            <a:noFill/>
                          </a:ln>
                          <a:solidFill>
                            <a:srgbClr val="000000"/>
                          </a:solidFill>
                          <a:effectLst/>
                          <a:latin typeface="+mn-lt"/>
                          <a:ea typeface="Verdana" pitchFamily="34" charset="0"/>
                          <a:cs typeface="Verdana" pitchFamily="34" charset="0"/>
                        </a:rPr>
                        <a:t>.)</a:t>
                      </a:r>
                    </a:p>
                  </a:txBody>
                  <a:tcPr anchor="ctr" horzOverflow="overflow">
                    <a:lnL>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347596">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mn-lt"/>
                        <a:ea typeface="HY강M" pitchFamily="18" charset="-127"/>
                      </a:endParaRPr>
                    </a:p>
                  </a:txBody>
                  <a:tcPr anchor="ctr" horzOverflow="overflow">
                    <a:lnL>
                      <a:noFill/>
                    </a:lnL>
                    <a:lnR w="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HY강M"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rgbClr val="000000"/>
                        </a:solidFill>
                        <a:effectLst/>
                        <a:latin typeface="+mn-lt"/>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HY강M" pitchFamily="18" charset="-127"/>
                        </a:rPr>
                        <a:t># of People</a:t>
                      </a: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latinLnBrk="1"/>
                      <a:endParaRPr lang="ko-KR" altLang="en-US" sz="1400" b="0" dirty="0">
                        <a:latin typeface="+mn-lt"/>
                      </a:endParaRP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HY강M" pitchFamily="18" charset="-127"/>
                        </a:rPr>
                        <a:t>Amount</a:t>
                      </a: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latinLnBrk="1"/>
                      <a:endParaRPr lang="ko-KR" altLang="en-US" sz="1400" b="0" dirty="0">
                        <a:latin typeface="+mn-lt"/>
                      </a:endParaRPr>
                    </a:p>
                  </a:txBody>
                  <a:tcPr anchor="ctr" horzOverflow="overflow">
                    <a:lnL w="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343235">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Amount of Deposits</a:t>
                      </a:r>
                    </a:p>
                  </a:txBody>
                  <a:tcPr anchor="ctr" horzOverflow="overflow">
                    <a:lnL>
                      <a:noFill/>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Total</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1,721,740</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35,597</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6184">
                <a:tc vMerge="1">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Under the Coverage Limit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1,650,431</a:t>
                      </a: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35,174</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3235">
                <a:tc vMerge="1">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Above the Coverage Limit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defRPr/>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71,309</a:t>
                      </a: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423</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68808">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Types of Payment</a:t>
                      </a: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Interim Payment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853,053</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돋움" pitchFamily="50" charset="-127"/>
                          <a:cs typeface="Times New Roman" pitchFamily="18" charset="0"/>
                        </a:rPr>
                        <a:t>11,749</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3235">
                <a:tc vMerge="1">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DI Payment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HY강M" pitchFamily="18" charset="-127"/>
                        </a:rPr>
                        <a:t>71,959</a:t>
                      </a: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HY강M" pitchFamily="18" charset="-127"/>
                        </a:rPr>
                        <a:t>2,265</a:t>
                      </a: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6184">
                <a:tc vMerge="1">
                  <a:txBody>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000000"/>
                        </a:solidFill>
                        <a:effectLst/>
                        <a:latin typeface="Calibri" pitchFamily="34" charset="0"/>
                        <a:ea typeface="돋움" pitchFamily="50" charset="-127"/>
                        <a:cs typeface="Times New Roman" pitchFamily="18" charset="0"/>
                      </a:endParaRPr>
                    </a:p>
                  </a:txBody>
                  <a:tcPr anchor="ctr"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rgbClr val="000000"/>
                          </a:solidFill>
                          <a:effectLst/>
                          <a:latin typeface="+mn-lt"/>
                          <a:ea typeface="돋움" pitchFamily="50" charset="-127"/>
                          <a:cs typeface="Times New Roman" pitchFamily="18" charset="0"/>
                        </a:rPr>
                        <a:t>Advance Dividends</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solidFill>
                        <a:srgbClr val="000000"/>
                      </a:solid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맑은 고딕"/>
                        </a:rPr>
                        <a:t>63,885</a:t>
                      </a:r>
                      <a:endParaRPr kumimoji="1" lang="en-US" altLang="ko-KR" sz="1400" b="0" i="0" u="none" strike="noStrike" cap="none" normalizeH="0" baseline="0" dirty="0" smtClean="0">
                        <a:ln>
                          <a:noFill/>
                        </a:ln>
                        <a:solidFill>
                          <a:schemeClr val="tx1"/>
                        </a:solidFill>
                        <a:effectLst/>
                        <a:latin typeface="+mn-lt"/>
                        <a:ea typeface="HY강M" pitchFamily="18" charset="-127"/>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mn-lt"/>
                          <a:ea typeface="HY강M" pitchFamily="18" charset="-127"/>
                        </a:rPr>
                        <a:t>78</a:t>
                      </a: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latinLnBrk="1"/>
                      <a:endParaRPr lang="ko-KR" altLang="en-US" sz="1400" b="0" dirty="0">
                        <a:solidFill>
                          <a:schemeClr val="tx1"/>
                        </a:solidFill>
                        <a:latin typeface="+mn-lt"/>
                      </a:endParaRPr>
                    </a:p>
                  </a:txBody>
                  <a:tcPr anchor="ctr" horzOverflow="overflow">
                    <a:lnL w="0" cap="flat" cmpd="sng" algn="ctr">
                      <a:noFill/>
                      <a:prstDash val="solid"/>
                      <a:round/>
                      <a:headEnd type="none" w="med" len="med"/>
                      <a:tailEnd type="none" w="med" len="med"/>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bwMode="auto">
          <a:xfrm>
            <a:off x="0" y="0"/>
            <a:ext cx="867645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4350" indent="-514350" eaLnBrk="0" fontAlgn="base" latinLnBrk="0" hangingPunct="0">
              <a:spcBef>
                <a:spcPct val="20000"/>
              </a:spcBef>
              <a:spcAft>
                <a:spcPct val="0"/>
              </a:spcAft>
              <a:defRPr/>
            </a:pPr>
            <a:r>
              <a:rPr kumimoji="1" lang="en-US" altLang="ko-KR" sz="3200" b="1" kern="0" dirty="0" smtClean="0">
                <a:solidFill>
                  <a:srgbClr val="220011"/>
                </a:solidFill>
                <a:latin typeface="+mj-lt"/>
                <a:ea typeface="+mj-ea"/>
              </a:rPr>
              <a:t>            Recent Cases</a:t>
            </a:r>
          </a:p>
        </p:txBody>
      </p:sp>
      <p:sp>
        <p:nvSpPr>
          <p:cNvPr id="5" name="직사각형 4"/>
          <p:cNvSpPr/>
          <p:nvPr/>
        </p:nvSpPr>
        <p:spPr>
          <a:xfrm>
            <a:off x="672144" y="4653136"/>
            <a:ext cx="8355208" cy="1788310"/>
          </a:xfrm>
          <a:prstGeom prst="rect">
            <a:avLst/>
          </a:prstGeom>
        </p:spPr>
        <p:txBody>
          <a:bodyPr wrap="square">
            <a:spAutoFit/>
          </a:bodyPr>
          <a:lstStyle/>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smtClean="0">
                <a:ea typeface="HY강M" pitchFamily="18" charset="-127"/>
              </a:rPr>
              <a:t>Initial cost of resolution &amp; payment  for 26 failed savings banks</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lang="en-US" altLang="ko-KR" dirty="0" smtClean="0"/>
              <a:t>KDIC’s initial cost was KRW 26.5 trillion.</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lang="en-US" altLang="ko-KR" dirty="0" smtClean="0"/>
              <a:t>A special account was created in the DI Fund to finance the cost of savings bank restructuring.  For the next 15 years, 45% of all premiums paid by other financial institutions will be placed into this account. </a:t>
            </a:r>
            <a:endParaRPr lang="en-US" altLang="ko-KR" dirty="0"/>
          </a:p>
        </p:txBody>
      </p:sp>
      <p:sp>
        <p:nvSpPr>
          <p:cNvPr id="7" name="TextBox 6"/>
          <p:cNvSpPr txBox="1"/>
          <p:nvPr/>
        </p:nvSpPr>
        <p:spPr>
          <a:xfrm>
            <a:off x="683568" y="1124744"/>
            <a:ext cx="8064896" cy="369332"/>
          </a:xfrm>
          <a:prstGeom prst="rect">
            <a:avLst/>
          </a:prstGeom>
          <a:noFill/>
        </p:spPr>
        <p:txBody>
          <a:bodyPr wrap="square" rtlCol="0">
            <a:spAutoFit/>
          </a:bodyPr>
          <a:lstStyle/>
          <a:p>
            <a:pPr lvl="0" fontAlgn="base">
              <a:spcBef>
                <a:spcPct val="0"/>
              </a:spcBef>
              <a:spcAft>
                <a:spcPct val="0"/>
              </a:spcAft>
              <a:buClr>
                <a:srgbClr val="007700"/>
              </a:buClr>
              <a:buFont typeface="Wingdings" pitchFamily="2" charset="2"/>
              <a:buChar char="n"/>
            </a:pPr>
            <a:r>
              <a:rPr kumimoji="1" lang="en-US" altLang="ko-KR" b="1" dirty="0" smtClean="0">
                <a:ea typeface="Verdana" pitchFamily="34" charset="0"/>
                <a:cs typeface="Verdana" pitchFamily="34" charset="0"/>
              </a:rPr>
              <a:t> Payment of Deposit Insurance for </a:t>
            </a:r>
            <a:r>
              <a:rPr kumimoji="1" lang="en-US" altLang="ko-KR" b="1" dirty="0" smtClean="0">
                <a:ea typeface="Verdana" pitchFamily="34" charset="0"/>
                <a:cs typeface="Verdana" pitchFamily="34" charset="0"/>
              </a:rPr>
              <a:t>26 </a:t>
            </a:r>
            <a:r>
              <a:rPr kumimoji="1" lang="en-US" altLang="ko-KR" b="1" dirty="0" smtClean="0">
                <a:ea typeface="Verdana" pitchFamily="34" charset="0"/>
                <a:cs typeface="Verdana" pitchFamily="34" charset="0"/>
              </a:rPr>
              <a:t>Failed Savings Banks (2011 ~ 2013.6) </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91580" y="2767281"/>
            <a:ext cx="7560840" cy="1323439"/>
          </a:xfrm>
          <a:prstGeom prst="rect">
            <a:avLst/>
          </a:prstGeom>
        </p:spPr>
        <p:txBody>
          <a:bodyPr wrap="square">
            <a:spAutoFit/>
          </a:bodyPr>
          <a:lstStyle/>
          <a:p>
            <a:pPr marL="514350" indent="-514350" latinLnBrk="0">
              <a:spcBef>
                <a:spcPct val="20000"/>
              </a:spcBef>
              <a:buSzPct val="90000"/>
              <a:defRPr/>
            </a:pPr>
            <a:r>
              <a:rPr lang="en-US" altLang="ko-KR" sz="4000" b="1" i="1" dirty="0" smtClean="0"/>
              <a:t>II. Investigations in Preparation </a:t>
            </a:r>
            <a:br>
              <a:rPr lang="en-US" altLang="ko-KR" sz="4000" b="1" i="1" dirty="0" smtClean="0"/>
            </a:br>
            <a:r>
              <a:rPr lang="en-US" altLang="ko-KR" sz="4000" b="1" i="1" dirty="0" smtClean="0"/>
              <a:t>for Payment</a:t>
            </a:r>
            <a:endParaRPr lang="en-US" altLang="ko-KR" sz="3600" b="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직사각형 61"/>
          <p:cNvSpPr/>
          <p:nvPr/>
        </p:nvSpPr>
        <p:spPr>
          <a:xfrm>
            <a:off x="107504" y="980728"/>
            <a:ext cx="8928992"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48464" cy="928670"/>
          </a:xfrm>
        </p:spPr>
        <p:txBody>
          <a:bodyPr>
            <a:normAutofit/>
          </a:bodyPr>
          <a:lstStyle/>
          <a:p>
            <a:r>
              <a:rPr lang="en-US" altLang="ko-KR" b="1" dirty="0" smtClean="0">
                <a:latin typeface="+mn-lt"/>
              </a:rPr>
              <a:t>            Flowchart of the Investigation Process</a:t>
            </a:r>
            <a:endParaRPr lang="ko-KR" altLang="en-US" b="1" dirty="0">
              <a:latin typeface="+mn-lt"/>
            </a:endParaRPr>
          </a:p>
        </p:txBody>
      </p:sp>
      <p:sp>
        <p:nvSpPr>
          <p:cNvPr id="4" name="직사각형 3"/>
          <p:cNvSpPr/>
          <p:nvPr/>
        </p:nvSpPr>
        <p:spPr bwMode="auto">
          <a:xfrm>
            <a:off x="107504" y="1268760"/>
            <a:ext cx="1728192"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ea typeface="+mj-ea"/>
              </a:rPr>
              <a:t>Failed Savings</a:t>
            </a:r>
            <a:r>
              <a:rPr kumimoji="1" lang="en-US" altLang="ko-KR" sz="1200" b="1" i="0" u="none" strike="noStrike" cap="none" normalizeH="0" dirty="0" smtClean="0">
                <a:ln>
                  <a:noFill/>
                </a:ln>
                <a:solidFill>
                  <a:schemeClr val="tx2"/>
                </a:solidFill>
                <a:effectLst/>
                <a:ea typeface="+mj-ea"/>
              </a:rPr>
              <a:t> Bank</a:t>
            </a:r>
            <a:endParaRPr kumimoji="1" lang="ko-KR" altLang="en-US" sz="1200" b="1" i="0" u="none" strike="noStrike" cap="none" normalizeH="0" baseline="0" dirty="0" smtClean="0">
              <a:ln>
                <a:noFill/>
              </a:ln>
              <a:solidFill>
                <a:schemeClr val="tx2"/>
              </a:solidFill>
              <a:effectLst/>
              <a:ea typeface="+mj-ea"/>
            </a:endParaRPr>
          </a:p>
        </p:txBody>
      </p:sp>
      <p:cxnSp>
        <p:nvCxnSpPr>
          <p:cNvPr id="5" name="직선 화살표 연결선 4"/>
          <p:cNvCxnSpPr/>
          <p:nvPr/>
        </p:nvCxnSpPr>
        <p:spPr bwMode="auto">
          <a:xfrm>
            <a:off x="1763688" y="2060848"/>
            <a:ext cx="432048" cy="0"/>
          </a:xfrm>
          <a:prstGeom prst="straightConnector1">
            <a:avLst/>
          </a:prstGeom>
          <a:noFill/>
          <a:ln w="19050" cap="flat" cmpd="sng" algn="ctr">
            <a:solidFill>
              <a:srgbClr val="0070C0"/>
            </a:solidFill>
            <a:prstDash val="solid"/>
            <a:round/>
            <a:headEnd type="none" w="med" len="med"/>
            <a:tailEnd type="arrow"/>
          </a:ln>
          <a:effectLst/>
        </p:spPr>
      </p:cxnSp>
      <p:sp>
        <p:nvSpPr>
          <p:cNvPr id="6" name="Freeform 58"/>
          <p:cNvSpPr>
            <a:spLocks/>
          </p:cNvSpPr>
          <p:nvPr/>
        </p:nvSpPr>
        <p:spPr bwMode="auto">
          <a:xfrm>
            <a:off x="2267744" y="1628800"/>
            <a:ext cx="1368152" cy="936104"/>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solidFill>
            <a:schemeClr val="accent3">
              <a:lumMod val="20000"/>
              <a:lumOff val="80000"/>
            </a:schemeClr>
          </a:solidFill>
          <a:ln w="9525">
            <a:solidFill>
              <a:srgbClr val="000000"/>
            </a:solidFill>
            <a:round/>
            <a:headEnd/>
            <a:tailEnd/>
          </a:ln>
        </p:spPr>
        <p:txBody>
          <a:bodyPr anchor="ctr"/>
          <a:lstStyle/>
          <a:p>
            <a:pPr algn="ctr"/>
            <a:endParaRPr lang="en-US" altLang="ko-KR" sz="1200" dirty="0" smtClean="0"/>
          </a:p>
          <a:p>
            <a:pPr algn="ctr"/>
            <a:r>
              <a:rPr lang="en-US" altLang="ko-KR" sz="1200" dirty="0" smtClean="0"/>
              <a:t>4 basic</a:t>
            </a:r>
            <a:r>
              <a:rPr lang="ko-KR" altLang="en-US" sz="1200" dirty="0" smtClean="0"/>
              <a:t> </a:t>
            </a:r>
            <a:r>
              <a:rPr lang="en-US" altLang="ko-KR" sz="1200" dirty="0" smtClean="0"/>
              <a:t>data items  + </a:t>
            </a:r>
          </a:p>
          <a:p>
            <a:pPr algn="ctr"/>
            <a:r>
              <a:rPr lang="en-US" altLang="ko-KR" sz="1200" dirty="0" smtClean="0"/>
              <a:t>17 additional data items</a:t>
            </a:r>
            <a:endParaRPr lang="ko-KR" altLang="en-US" sz="1200" dirty="0"/>
          </a:p>
        </p:txBody>
      </p:sp>
      <p:cxnSp>
        <p:nvCxnSpPr>
          <p:cNvPr id="7" name="직선 화살표 연결선 6"/>
          <p:cNvCxnSpPr/>
          <p:nvPr/>
        </p:nvCxnSpPr>
        <p:spPr bwMode="auto">
          <a:xfrm>
            <a:off x="4283968" y="2564904"/>
            <a:ext cx="504056" cy="0"/>
          </a:xfrm>
          <a:prstGeom prst="straightConnector1">
            <a:avLst/>
          </a:prstGeom>
          <a:noFill/>
          <a:ln w="19050" cap="flat" cmpd="sng" algn="ctr">
            <a:solidFill>
              <a:srgbClr val="0070C0"/>
            </a:solidFill>
            <a:prstDash val="solid"/>
            <a:round/>
            <a:headEnd type="none" w="med" len="med"/>
            <a:tailEnd type="arrow"/>
          </a:ln>
          <a:effectLst/>
        </p:spPr>
      </p:cxnSp>
      <p:cxnSp>
        <p:nvCxnSpPr>
          <p:cNvPr id="8" name="직선 연결선 7"/>
          <p:cNvCxnSpPr/>
          <p:nvPr/>
        </p:nvCxnSpPr>
        <p:spPr>
          <a:xfrm>
            <a:off x="7452320" y="2060848"/>
            <a:ext cx="1224136"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bwMode="auto">
          <a:xfrm>
            <a:off x="8676456" y="2060848"/>
            <a:ext cx="0" cy="2304256"/>
          </a:xfrm>
          <a:prstGeom prst="straightConnector1">
            <a:avLst/>
          </a:prstGeom>
          <a:noFill/>
          <a:ln w="19050" cap="flat" cmpd="sng" algn="ctr">
            <a:solidFill>
              <a:srgbClr val="0070C0"/>
            </a:solidFill>
            <a:prstDash val="solid"/>
            <a:round/>
            <a:headEnd type="none" w="med" len="med"/>
            <a:tailEnd type="arrow"/>
          </a:ln>
          <a:effectLst/>
        </p:spPr>
      </p:cxnSp>
      <p:sp>
        <p:nvSpPr>
          <p:cNvPr id="10" name="Freeform 58"/>
          <p:cNvSpPr>
            <a:spLocks/>
          </p:cNvSpPr>
          <p:nvPr/>
        </p:nvSpPr>
        <p:spPr bwMode="auto">
          <a:xfrm>
            <a:off x="7457653" y="4312146"/>
            <a:ext cx="1512168" cy="1224136"/>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solidFill>
            <a:schemeClr val="accent3">
              <a:lumMod val="20000"/>
              <a:lumOff val="80000"/>
            </a:schemeClr>
          </a:solidFill>
          <a:ln w="9525">
            <a:solidFill>
              <a:srgbClr val="000000"/>
            </a:solidFill>
            <a:round/>
            <a:headEnd/>
            <a:tailEnd/>
          </a:ln>
        </p:spPr>
        <p:txBody>
          <a:bodyPr anchor="ctr"/>
          <a:lstStyle/>
          <a:p>
            <a:pPr algn="ctr"/>
            <a:endParaRPr lang="en-US" altLang="ko-KR" sz="1200" dirty="0" smtClean="0"/>
          </a:p>
          <a:p>
            <a:pPr algn="ctr"/>
            <a:r>
              <a:rPr lang="en-US" altLang="ko-KR" sz="1200" dirty="0" smtClean="0"/>
              <a:t>(Verified) Final  data</a:t>
            </a:r>
          </a:p>
          <a:p>
            <a:pPr algn="ctr"/>
            <a:r>
              <a:rPr lang="en-US" altLang="ko-KR" sz="1200" dirty="0" smtClean="0"/>
              <a:t>(after checking the data collected as of the day of bank closing)</a:t>
            </a:r>
            <a:endParaRPr lang="ko-KR" altLang="en-US" sz="1200" dirty="0"/>
          </a:p>
        </p:txBody>
      </p:sp>
      <p:cxnSp>
        <p:nvCxnSpPr>
          <p:cNvPr id="11" name="직선 화살표 연결선 10"/>
          <p:cNvCxnSpPr/>
          <p:nvPr/>
        </p:nvCxnSpPr>
        <p:spPr bwMode="auto">
          <a:xfrm flipH="1">
            <a:off x="6732240" y="5013176"/>
            <a:ext cx="648072" cy="0"/>
          </a:xfrm>
          <a:prstGeom prst="straightConnector1">
            <a:avLst/>
          </a:prstGeom>
          <a:noFill/>
          <a:ln w="19050" cap="flat" cmpd="sng" algn="ctr">
            <a:solidFill>
              <a:srgbClr val="0070C0"/>
            </a:solidFill>
            <a:prstDash val="solid"/>
            <a:round/>
            <a:headEnd type="none" w="med" len="med"/>
            <a:tailEnd type="arrow"/>
          </a:ln>
          <a:effectLst/>
        </p:spPr>
      </p:cxnSp>
      <p:sp>
        <p:nvSpPr>
          <p:cNvPr id="12" name="직사각형 11"/>
          <p:cNvSpPr/>
          <p:nvPr/>
        </p:nvSpPr>
        <p:spPr bwMode="auto">
          <a:xfrm>
            <a:off x="6463258" y="4772769"/>
            <a:ext cx="1224136"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ea typeface="+mj-ea"/>
              </a:rPr>
              <a:t>Input </a:t>
            </a:r>
            <a:endParaRPr kumimoji="1" lang="ko-KR" altLang="en-US" sz="1200" b="1" i="0" u="none" strike="noStrike" cap="none" normalizeH="0" baseline="0" dirty="0" smtClean="0">
              <a:ln>
                <a:noFill/>
              </a:ln>
              <a:solidFill>
                <a:schemeClr val="tx2"/>
              </a:solidFill>
              <a:effectLst/>
              <a:ea typeface="+mj-ea"/>
            </a:endParaRPr>
          </a:p>
        </p:txBody>
      </p:sp>
      <p:sp>
        <p:nvSpPr>
          <p:cNvPr id="13" name="모서리가 둥근 직사각형 12"/>
          <p:cNvSpPr/>
          <p:nvPr/>
        </p:nvSpPr>
        <p:spPr bwMode="auto">
          <a:xfrm>
            <a:off x="144016" y="3284984"/>
            <a:ext cx="6588224" cy="3212976"/>
          </a:xfrm>
          <a:prstGeom prst="roundRect">
            <a:avLst>
              <a:gd name="adj" fmla="val 2734"/>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endParaRPr>
          </a:p>
        </p:txBody>
      </p:sp>
      <p:sp>
        <p:nvSpPr>
          <p:cNvPr id="14" name="직사각형 13"/>
          <p:cNvSpPr/>
          <p:nvPr/>
        </p:nvSpPr>
        <p:spPr bwMode="auto">
          <a:xfrm>
            <a:off x="395536" y="2996952"/>
            <a:ext cx="194421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r>
              <a:rPr kumimoji="1" lang="en-US" altLang="ko-KR" sz="1400" b="1" dirty="0" smtClean="0">
                <a:solidFill>
                  <a:srgbClr val="FF0000"/>
                </a:solidFill>
                <a:ea typeface="+mj-ea"/>
              </a:rPr>
              <a:t>IRIS </a:t>
            </a:r>
            <a:r>
              <a:rPr kumimoji="1" lang="en-US" altLang="ko-KR" sz="1400" b="1" dirty="0" smtClean="0">
                <a:solidFill>
                  <a:srgbClr val="FF0000"/>
                </a:solidFill>
              </a:rPr>
              <a:t>calculation process</a:t>
            </a:r>
            <a:endParaRPr kumimoji="1" lang="ko-KR" altLang="en-US" sz="1400" b="1" i="0" u="none" strike="noStrike" cap="none" normalizeH="0" baseline="0" dirty="0" smtClean="0">
              <a:ln>
                <a:noFill/>
              </a:ln>
              <a:solidFill>
                <a:srgbClr val="FF0000"/>
              </a:solidFill>
              <a:effectLst/>
              <a:ea typeface="+mj-ea"/>
            </a:endParaRPr>
          </a:p>
        </p:txBody>
      </p:sp>
      <p:sp>
        <p:nvSpPr>
          <p:cNvPr id="15" name="순서도: 문서 14"/>
          <p:cNvSpPr/>
          <p:nvPr/>
        </p:nvSpPr>
        <p:spPr>
          <a:xfrm>
            <a:off x="5292080" y="3429000"/>
            <a:ext cx="1224136" cy="1512168"/>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아래쪽 화살표 15"/>
          <p:cNvSpPr/>
          <p:nvPr/>
        </p:nvSpPr>
        <p:spPr>
          <a:xfrm>
            <a:off x="5004048" y="5661248"/>
            <a:ext cx="216024" cy="288032"/>
          </a:xfrm>
          <a:prstGeom prst="downArrow">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순서도: 처리 16"/>
          <p:cNvSpPr/>
          <p:nvPr/>
        </p:nvSpPr>
        <p:spPr>
          <a:xfrm>
            <a:off x="4499992" y="6093296"/>
            <a:ext cx="1224136" cy="288032"/>
          </a:xfrm>
          <a:prstGeom prst="flowChartProcess">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dirty="0" smtClean="0">
                <a:solidFill>
                  <a:schemeClr val="tx1"/>
                </a:solidFill>
              </a:rPr>
              <a:t> </a:t>
            </a:r>
            <a:r>
              <a:rPr lang="en-US" altLang="ko-KR" sz="1050" b="1" dirty="0" smtClean="0">
                <a:solidFill>
                  <a:schemeClr val="tx1"/>
                </a:solidFill>
              </a:rPr>
              <a:t>Determination of net deposits</a:t>
            </a:r>
            <a:endParaRPr lang="ko-KR" altLang="en-US" sz="1050" b="1" dirty="0">
              <a:solidFill>
                <a:schemeClr val="tx1"/>
              </a:solidFill>
            </a:endParaRPr>
          </a:p>
        </p:txBody>
      </p:sp>
      <p:sp>
        <p:nvSpPr>
          <p:cNvPr id="18" name="Oval 121"/>
          <p:cNvSpPr>
            <a:spLocks noChangeArrowheads="1"/>
          </p:cNvSpPr>
          <p:nvPr/>
        </p:nvSpPr>
        <p:spPr bwMode="auto">
          <a:xfrm>
            <a:off x="5364088" y="3501008"/>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a:solidFill>
                  <a:schemeClr val="bg1"/>
                </a:solidFill>
              </a:rPr>
              <a:t>1</a:t>
            </a:r>
          </a:p>
        </p:txBody>
      </p:sp>
      <p:sp>
        <p:nvSpPr>
          <p:cNvPr id="19" name="직사각형 18"/>
          <p:cNvSpPr/>
          <p:nvPr/>
        </p:nvSpPr>
        <p:spPr bwMode="auto">
          <a:xfrm>
            <a:off x="5436096" y="3467100"/>
            <a:ext cx="115212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ea typeface="+mj-ea"/>
              </a:rPr>
              <a:t>Set-off</a:t>
            </a:r>
            <a:endParaRPr kumimoji="1" lang="ko-KR" altLang="en-US" sz="1200" b="1" i="0" u="none" strike="noStrike" cap="none" normalizeH="0" baseline="0" dirty="0" smtClean="0">
              <a:ln>
                <a:noFill/>
              </a:ln>
              <a:effectLst/>
              <a:ea typeface="+mj-ea"/>
            </a:endParaRPr>
          </a:p>
        </p:txBody>
      </p:sp>
      <p:sp>
        <p:nvSpPr>
          <p:cNvPr id="20" name="순서도: 문서 19"/>
          <p:cNvSpPr/>
          <p:nvPr/>
        </p:nvSpPr>
        <p:spPr>
          <a:xfrm>
            <a:off x="3635896" y="3429000"/>
            <a:ext cx="1368152" cy="2520280"/>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직선 화살표 연결선 20"/>
          <p:cNvCxnSpPr/>
          <p:nvPr/>
        </p:nvCxnSpPr>
        <p:spPr>
          <a:xfrm flipH="1">
            <a:off x="4996600" y="4002658"/>
            <a:ext cx="295480" cy="24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Oval 121"/>
          <p:cNvSpPr>
            <a:spLocks noChangeArrowheads="1"/>
          </p:cNvSpPr>
          <p:nvPr/>
        </p:nvSpPr>
        <p:spPr bwMode="auto">
          <a:xfrm>
            <a:off x="3635896" y="3501008"/>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a:solidFill>
                  <a:schemeClr val="bg1"/>
                </a:solidFill>
              </a:rPr>
              <a:t>2</a:t>
            </a:r>
          </a:p>
        </p:txBody>
      </p:sp>
      <p:sp>
        <p:nvSpPr>
          <p:cNvPr id="23" name="직사각형 22"/>
          <p:cNvSpPr/>
          <p:nvPr/>
        </p:nvSpPr>
        <p:spPr>
          <a:xfrm>
            <a:off x="3707904" y="3717032"/>
            <a:ext cx="12961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rPr>
              <a:t>Determination of deposit amounts to be suspended from payment</a:t>
            </a:r>
            <a:endParaRPr lang="ko-KR" altLang="en-US" sz="1100" b="1" dirty="0">
              <a:solidFill>
                <a:schemeClr val="tx1"/>
              </a:solidFill>
            </a:endParaRPr>
          </a:p>
        </p:txBody>
      </p:sp>
      <p:sp>
        <p:nvSpPr>
          <p:cNvPr id="24" name="순서도: 문서 23"/>
          <p:cNvSpPr/>
          <p:nvPr/>
        </p:nvSpPr>
        <p:spPr>
          <a:xfrm>
            <a:off x="1979712" y="3429000"/>
            <a:ext cx="1440160" cy="1656184"/>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p:cNvCxnSpPr/>
          <p:nvPr/>
        </p:nvCxnSpPr>
        <p:spPr>
          <a:xfrm flipH="1">
            <a:off x="3419872" y="4002658"/>
            <a:ext cx="223472" cy="24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Oval 121"/>
          <p:cNvSpPr>
            <a:spLocks noChangeArrowheads="1"/>
          </p:cNvSpPr>
          <p:nvPr/>
        </p:nvSpPr>
        <p:spPr bwMode="auto">
          <a:xfrm>
            <a:off x="1979712" y="3501008"/>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a:solidFill>
                  <a:schemeClr val="bg1"/>
                </a:solidFill>
              </a:rPr>
              <a:t>3</a:t>
            </a:r>
          </a:p>
        </p:txBody>
      </p:sp>
      <p:sp>
        <p:nvSpPr>
          <p:cNvPr id="27" name="직사각형 26"/>
          <p:cNvSpPr/>
          <p:nvPr/>
        </p:nvSpPr>
        <p:spPr>
          <a:xfrm>
            <a:off x="1907704" y="3472726"/>
            <a:ext cx="1656184" cy="532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rPr>
              <a:t>Calculation of the amount of deposit insurance to be paid</a:t>
            </a:r>
            <a:endParaRPr lang="ko-KR" altLang="en-US" sz="1100" b="1" dirty="0">
              <a:solidFill>
                <a:schemeClr val="tx1"/>
              </a:solidFill>
            </a:endParaRPr>
          </a:p>
        </p:txBody>
      </p:sp>
      <p:sp>
        <p:nvSpPr>
          <p:cNvPr id="28" name="아래쪽 화살표 27"/>
          <p:cNvSpPr/>
          <p:nvPr/>
        </p:nvSpPr>
        <p:spPr>
          <a:xfrm>
            <a:off x="2555776" y="5157192"/>
            <a:ext cx="216024" cy="288032"/>
          </a:xfrm>
          <a:prstGeom prst="downArrow">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순서도: 처리 28"/>
          <p:cNvSpPr/>
          <p:nvPr/>
        </p:nvSpPr>
        <p:spPr>
          <a:xfrm>
            <a:off x="1907704" y="5589240"/>
            <a:ext cx="1440160" cy="720080"/>
          </a:xfrm>
          <a:prstGeom prst="flowChartProcess">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chemeClr val="tx1"/>
                </a:solidFill>
              </a:rPr>
              <a:t>Determination of the amount of deposit insurance due to each depositor</a:t>
            </a:r>
          </a:p>
        </p:txBody>
      </p:sp>
      <p:cxnSp>
        <p:nvCxnSpPr>
          <p:cNvPr id="30" name="직선 연결선 29"/>
          <p:cNvCxnSpPr/>
          <p:nvPr/>
        </p:nvCxnSpPr>
        <p:spPr>
          <a:xfrm flipH="1">
            <a:off x="3707904" y="2060848"/>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V="1">
            <a:off x="4283968" y="1556792"/>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bwMode="auto">
          <a:xfrm>
            <a:off x="4283968" y="1556792"/>
            <a:ext cx="504056" cy="0"/>
          </a:xfrm>
          <a:prstGeom prst="straightConnector1">
            <a:avLst/>
          </a:prstGeom>
          <a:noFill/>
          <a:ln w="19050" cap="flat" cmpd="sng" algn="ctr">
            <a:solidFill>
              <a:srgbClr val="0070C0"/>
            </a:solidFill>
            <a:prstDash val="solid"/>
            <a:round/>
            <a:headEnd type="none" w="med" len="med"/>
            <a:tailEnd type="arrow"/>
          </a:ln>
          <a:effectLst/>
        </p:spPr>
      </p:cxnSp>
      <p:sp>
        <p:nvSpPr>
          <p:cNvPr id="33" name="직사각형 32"/>
          <p:cNvSpPr/>
          <p:nvPr/>
        </p:nvSpPr>
        <p:spPr bwMode="auto">
          <a:xfrm>
            <a:off x="3995936" y="1935686"/>
            <a:ext cx="2088232" cy="1971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ea typeface="+mj-ea"/>
              </a:rPr>
              <a:t>Verification Process</a:t>
            </a:r>
            <a:endParaRPr kumimoji="1" lang="ko-KR" altLang="en-US" sz="1200" b="1" i="0" u="none" strike="noStrike" cap="none" normalizeH="0" baseline="0" dirty="0" smtClean="0">
              <a:ln>
                <a:noFill/>
              </a:ln>
              <a:solidFill>
                <a:schemeClr val="tx2"/>
              </a:solidFill>
              <a:effectLst/>
              <a:ea typeface="+mj-ea"/>
            </a:endParaRPr>
          </a:p>
        </p:txBody>
      </p:sp>
      <p:sp>
        <p:nvSpPr>
          <p:cNvPr id="34" name="직사각형 33"/>
          <p:cNvSpPr/>
          <p:nvPr/>
        </p:nvSpPr>
        <p:spPr bwMode="auto">
          <a:xfrm>
            <a:off x="4716016" y="1412776"/>
            <a:ext cx="2304256"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ea typeface="+mj-ea"/>
              </a:rPr>
              <a:t> C</a:t>
            </a:r>
            <a:r>
              <a:rPr kumimoji="1" lang="en-US" altLang="ko-KR" sz="1100" dirty="0" smtClean="0">
                <a:ea typeface="+mj-ea"/>
              </a:rPr>
              <a:t>heck the data format</a:t>
            </a:r>
            <a:r>
              <a:rPr kumimoji="1" lang="en-US" altLang="ko-KR" sz="1100" i="0" u="none" strike="noStrike" cap="none" normalizeH="0" baseline="0" dirty="0" smtClean="0">
                <a:ln>
                  <a:noFill/>
                </a:ln>
                <a:effectLst/>
                <a:ea typeface="+mj-ea"/>
              </a:rPr>
              <a:t>  </a:t>
            </a:r>
          </a:p>
          <a:p>
            <a:pPr marR="0" defTabSz="914400" rtl="0" eaLnBrk="0" fontAlgn="base" latinLnBrk="0" hangingPunct="0">
              <a:spcBef>
                <a:spcPct val="0"/>
              </a:spcBef>
              <a:spcAft>
                <a:spcPct val="0"/>
              </a:spcAft>
              <a:buClrTx/>
              <a:buSzTx/>
              <a:buFont typeface="Wingdings" pitchFamily="2" charset="2"/>
              <a:buChar char="§"/>
              <a:tabLst/>
            </a:pPr>
            <a:r>
              <a:rPr kumimoji="1" lang="ko-KR" altLang="en-US" sz="1100" i="0" u="none" strike="noStrike" cap="none" normalizeH="0" baseline="0" dirty="0" smtClean="0">
                <a:ln>
                  <a:noFill/>
                </a:ln>
                <a:effectLst/>
                <a:ea typeface="+mj-ea"/>
              </a:rPr>
              <a:t> </a:t>
            </a:r>
            <a:r>
              <a:rPr kumimoji="1" lang="en-US" altLang="ko-KR" sz="1100" i="0" u="none" strike="noStrike" cap="none" normalizeH="0" baseline="0" dirty="0" smtClean="0">
                <a:ln>
                  <a:noFill/>
                </a:ln>
                <a:effectLst/>
                <a:ea typeface="+mj-ea"/>
              </a:rPr>
              <a:t>Check the balance of deposits,      </a:t>
            </a:r>
          </a:p>
          <a:p>
            <a:pPr marR="0" defTabSz="914400" rtl="0" eaLnBrk="0" fontAlgn="base" latinLnBrk="0" hangingPunct="0">
              <a:spcBef>
                <a:spcPct val="0"/>
              </a:spcBef>
              <a:spcAft>
                <a:spcPct val="0"/>
              </a:spcAft>
              <a:buClrTx/>
              <a:buSzTx/>
              <a:tabLst/>
            </a:pPr>
            <a:r>
              <a:rPr kumimoji="1" lang="en-US" altLang="ko-KR" sz="1100" dirty="0" smtClean="0">
                <a:ea typeface="+mj-ea"/>
              </a:rPr>
              <a:t>   </a:t>
            </a:r>
            <a:r>
              <a:rPr kumimoji="1" lang="en-US" altLang="ko-KR" sz="1100" i="0" u="none" strike="noStrike" cap="none" normalizeH="0" baseline="0" dirty="0" smtClean="0">
                <a:ln>
                  <a:noFill/>
                </a:ln>
                <a:effectLst/>
                <a:ea typeface="+mj-ea"/>
              </a:rPr>
              <a:t>loans, interest, tax, etc</a:t>
            </a:r>
            <a:endParaRPr kumimoji="1" lang="ko-KR" altLang="en-US" sz="1200" i="0" u="none" strike="noStrike" cap="none" normalizeH="0" baseline="0" dirty="0" smtClean="0">
              <a:ln>
                <a:noFill/>
              </a:ln>
              <a:effectLst/>
              <a:ea typeface="+mj-ea"/>
            </a:endParaRPr>
          </a:p>
        </p:txBody>
      </p:sp>
      <p:sp>
        <p:nvSpPr>
          <p:cNvPr id="35" name="순서도: 카드 34"/>
          <p:cNvSpPr/>
          <p:nvPr/>
        </p:nvSpPr>
        <p:spPr>
          <a:xfrm>
            <a:off x="4860032" y="1124744"/>
            <a:ext cx="2232248" cy="804672"/>
          </a:xfrm>
          <a:prstGeom prst="flowChartPunchedCard">
            <a:avLst/>
          </a:prstGeom>
          <a:no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순서도: 카드 35"/>
          <p:cNvSpPr/>
          <p:nvPr/>
        </p:nvSpPr>
        <p:spPr>
          <a:xfrm>
            <a:off x="4860032" y="2132856"/>
            <a:ext cx="2232248" cy="1008112"/>
          </a:xfrm>
          <a:prstGeom prst="flowChartPunchedCard">
            <a:avLst/>
          </a:prstGeom>
          <a:no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p:cNvSpPr/>
          <p:nvPr/>
        </p:nvSpPr>
        <p:spPr bwMode="auto">
          <a:xfrm>
            <a:off x="4788024" y="2348880"/>
            <a:ext cx="2448272"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ea typeface="+mj-ea"/>
              </a:rPr>
              <a:t> Payment suspension</a:t>
            </a:r>
          </a:p>
          <a:p>
            <a:pPr marR="0" defTabSz="914400" rtl="0" eaLnBrk="0" fontAlgn="base" latinLnBrk="0" hangingPunct="0">
              <a:spcBef>
                <a:spcPct val="0"/>
              </a:spcBef>
              <a:spcAft>
                <a:spcPct val="0"/>
              </a:spcAft>
              <a:buClrTx/>
              <a:buSzTx/>
              <a:buFont typeface="Wingdings" pitchFamily="2" charset="2"/>
              <a:buChar char="§"/>
              <a:tabLst/>
            </a:pPr>
            <a:r>
              <a:rPr kumimoji="1" lang="en-US" altLang="ko-KR" sz="1100" dirty="0" smtClean="0">
                <a:ea typeface="+mj-ea"/>
              </a:rPr>
              <a:t> Verification of additional loan data</a:t>
            </a:r>
          </a:p>
          <a:p>
            <a:pPr marR="0" defTabSz="914400" rtl="0" eaLnBrk="0" fontAlgn="base" latinLnBrk="0"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ea typeface="+mj-ea"/>
              </a:rPr>
              <a:t> Exclusion from coverage</a:t>
            </a:r>
          </a:p>
          <a:p>
            <a:pPr marR="0" defTabSz="914400" rtl="0" eaLnBrk="0" fontAlgn="base" latinLnBrk="0" hangingPunct="0">
              <a:spcBef>
                <a:spcPct val="0"/>
              </a:spcBef>
              <a:spcAft>
                <a:spcPct val="0"/>
              </a:spcAft>
              <a:buClrTx/>
              <a:buSzTx/>
              <a:buFont typeface="Wingdings" pitchFamily="2" charset="2"/>
              <a:buChar char="§"/>
              <a:tabLst/>
            </a:pPr>
            <a:r>
              <a:rPr kumimoji="1" lang="en-US" altLang="ko-KR" sz="1100" dirty="0" smtClean="0">
                <a:ea typeface="+mj-ea"/>
              </a:rPr>
              <a:t> Separation from personal deposits</a:t>
            </a:r>
            <a:endParaRPr kumimoji="1" lang="ko-KR" altLang="en-US" sz="1200" i="0" u="none" strike="noStrike" cap="none" normalizeH="0" baseline="0" dirty="0" smtClean="0">
              <a:ln>
                <a:noFill/>
              </a:ln>
              <a:effectLst/>
              <a:ea typeface="+mj-ea"/>
            </a:endParaRPr>
          </a:p>
        </p:txBody>
      </p:sp>
      <p:sp>
        <p:nvSpPr>
          <p:cNvPr id="38" name="직사각형 37"/>
          <p:cNvSpPr/>
          <p:nvPr/>
        </p:nvSpPr>
        <p:spPr bwMode="auto">
          <a:xfrm>
            <a:off x="5095106" y="1115219"/>
            <a:ext cx="1637134"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Arial" pitchFamily="34" charset="0"/>
              <a:buChar char="•"/>
              <a:tabLst/>
            </a:pPr>
            <a:r>
              <a:rPr kumimoji="1" lang="en-US" altLang="ko-KR" sz="1200" b="1" i="0" u="none" strike="noStrike" cap="none" normalizeH="0" baseline="0" dirty="0" smtClean="0">
                <a:ln>
                  <a:noFill/>
                </a:ln>
                <a:effectLst/>
                <a:ea typeface="+mj-ea"/>
              </a:rPr>
              <a:t> 4 B</a:t>
            </a:r>
            <a:r>
              <a:rPr kumimoji="1" lang="en-US" altLang="ko-KR" sz="1200" b="1" dirty="0" smtClean="0">
                <a:ea typeface="+mj-ea"/>
              </a:rPr>
              <a:t>asic </a:t>
            </a:r>
            <a:r>
              <a:rPr kumimoji="1" lang="en-US" altLang="ko-KR" sz="1400" b="1" dirty="0" smtClean="0">
                <a:ea typeface="+mj-ea"/>
              </a:rPr>
              <a:t>data items</a:t>
            </a:r>
            <a:r>
              <a:rPr kumimoji="1" lang="en-US" altLang="ko-KR" sz="1200" b="1" i="0" u="none" strike="noStrike" cap="none" normalizeH="0" baseline="0" dirty="0" smtClean="0">
                <a:ln>
                  <a:noFill/>
                </a:ln>
                <a:effectLst/>
                <a:ea typeface="+mj-ea"/>
              </a:rPr>
              <a:t>   </a:t>
            </a:r>
            <a:endParaRPr kumimoji="1" lang="ko-KR" altLang="en-US" sz="1400" b="1" i="0" u="none" strike="noStrike" cap="none" normalizeH="0" baseline="0" dirty="0" smtClean="0">
              <a:ln>
                <a:noFill/>
              </a:ln>
              <a:effectLst/>
              <a:ea typeface="+mj-ea"/>
            </a:endParaRPr>
          </a:p>
        </p:txBody>
      </p:sp>
      <p:sp>
        <p:nvSpPr>
          <p:cNvPr id="39" name="직사각형 38"/>
          <p:cNvSpPr/>
          <p:nvPr/>
        </p:nvSpPr>
        <p:spPr bwMode="auto">
          <a:xfrm>
            <a:off x="5076056" y="2132856"/>
            <a:ext cx="194421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buFont typeface="Arial" pitchFamily="34" charset="0"/>
              <a:buChar char="•"/>
              <a:tabLst/>
            </a:pPr>
            <a:r>
              <a:rPr kumimoji="1" lang="en-US" altLang="ko-KR" sz="1200" b="1" i="0" u="none" strike="noStrike" cap="none" normalizeH="0" baseline="0" dirty="0" smtClean="0">
                <a:ln>
                  <a:noFill/>
                </a:ln>
                <a:effectLst/>
                <a:ea typeface="+mj-ea"/>
              </a:rPr>
              <a:t> 17 Additional</a:t>
            </a:r>
            <a:r>
              <a:rPr kumimoji="1" lang="en-US" altLang="ko-KR" sz="1200" b="1" dirty="0" smtClean="0">
                <a:ea typeface="+mj-ea"/>
              </a:rPr>
              <a:t> data items</a:t>
            </a:r>
            <a:r>
              <a:rPr kumimoji="1" lang="en-US" altLang="ko-KR" sz="1200" b="1" i="0" u="none" strike="noStrike" cap="none" normalizeH="0" baseline="0" dirty="0" smtClean="0">
                <a:ln>
                  <a:noFill/>
                </a:ln>
                <a:effectLst/>
                <a:ea typeface="+mj-ea"/>
              </a:rPr>
              <a:t>  </a:t>
            </a:r>
            <a:endParaRPr kumimoji="1" lang="ko-KR" altLang="en-US" sz="1200" b="1" i="0" u="none" strike="noStrike" cap="none" normalizeH="0" baseline="0" dirty="0" smtClean="0">
              <a:ln>
                <a:noFill/>
              </a:ln>
              <a:effectLst/>
              <a:ea typeface="+mj-ea"/>
            </a:endParaRPr>
          </a:p>
        </p:txBody>
      </p:sp>
      <p:sp>
        <p:nvSpPr>
          <p:cNvPr id="40" name="순서도: 문서 39"/>
          <p:cNvSpPr/>
          <p:nvPr/>
        </p:nvSpPr>
        <p:spPr>
          <a:xfrm>
            <a:off x="323528" y="3429000"/>
            <a:ext cx="1440160" cy="2016224"/>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직선 화살표 연결선 40"/>
          <p:cNvCxnSpPr/>
          <p:nvPr/>
        </p:nvCxnSpPr>
        <p:spPr>
          <a:xfrm flipH="1">
            <a:off x="1763688" y="4005064"/>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Oval 121"/>
          <p:cNvSpPr>
            <a:spLocks noChangeArrowheads="1"/>
          </p:cNvSpPr>
          <p:nvPr/>
        </p:nvSpPr>
        <p:spPr bwMode="auto">
          <a:xfrm>
            <a:off x="357828" y="3544735"/>
            <a:ext cx="216024" cy="216024"/>
          </a:xfrm>
          <a:prstGeom prst="ellipse">
            <a:avLst/>
          </a:prstGeom>
          <a:solidFill>
            <a:srgbClr val="7A9FCC"/>
          </a:solidFill>
          <a:ln w="38100">
            <a:solidFill>
              <a:srgbClr val="B2B2B2"/>
            </a:solidFill>
            <a:round/>
            <a:headEnd/>
            <a:tailEnd/>
          </a:ln>
        </p:spPr>
        <p:txBody>
          <a:bodyPr wrap="none" anchor="ctr"/>
          <a:lstStyle/>
          <a:p>
            <a:pPr algn="ctr" latinLnBrk="1"/>
            <a:r>
              <a:rPr kumimoji="1" lang="en-US" altLang="ko-KR" sz="1600" dirty="0" smtClean="0">
                <a:solidFill>
                  <a:schemeClr val="bg1"/>
                </a:solidFill>
              </a:rPr>
              <a:t>4</a:t>
            </a:r>
            <a:endParaRPr kumimoji="1" lang="en-US" altLang="ko-KR" sz="1600" dirty="0">
              <a:solidFill>
                <a:schemeClr val="bg1"/>
              </a:solidFill>
            </a:endParaRPr>
          </a:p>
        </p:txBody>
      </p:sp>
      <p:sp>
        <p:nvSpPr>
          <p:cNvPr id="43" name="직사각형 42"/>
          <p:cNvSpPr/>
          <p:nvPr/>
        </p:nvSpPr>
        <p:spPr>
          <a:xfrm>
            <a:off x="410394" y="3476625"/>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rPr>
              <a:t>Suspension of payment</a:t>
            </a:r>
            <a:endParaRPr lang="ko-KR" altLang="en-US" sz="1100" b="1" dirty="0">
              <a:solidFill>
                <a:schemeClr val="tx1"/>
              </a:solidFill>
            </a:endParaRPr>
          </a:p>
        </p:txBody>
      </p:sp>
      <p:sp>
        <p:nvSpPr>
          <p:cNvPr id="44" name="직사각형 43"/>
          <p:cNvSpPr/>
          <p:nvPr/>
        </p:nvSpPr>
        <p:spPr bwMode="auto">
          <a:xfrm>
            <a:off x="3563888" y="4005064"/>
            <a:ext cx="1440160" cy="18722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r>
              <a:rPr kumimoji="1" lang="en-US" altLang="ko-KR" sz="1100" dirty="0" smtClean="0"/>
              <a:t>For depositors who have deposits furnished as collateral or have guaranteed obligations, the corresponding amount is held back from payment.</a:t>
            </a:r>
            <a:endParaRPr kumimoji="1" lang="ko-KR" altLang="en-US" sz="1200" i="0" u="none" strike="noStrike" cap="none" normalizeH="0" baseline="0" dirty="0" smtClean="0">
              <a:ln>
                <a:noFill/>
              </a:ln>
              <a:effectLst/>
            </a:endParaRPr>
          </a:p>
        </p:txBody>
      </p:sp>
      <p:sp>
        <p:nvSpPr>
          <p:cNvPr id="45" name="직사각형 44"/>
          <p:cNvSpPr/>
          <p:nvPr/>
        </p:nvSpPr>
        <p:spPr bwMode="auto">
          <a:xfrm>
            <a:off x="1907704" y="4077072"/>
            <a:ext cx="1584176" cy="7200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US" altLang="ko-KR" sz="1100" dirty="0" smtClean="0">
                <a:ea typeface="+mj-ea"/>
              </a:rPr>
              <a:t>Check whether the net </a:t>
            </a:r>
            <a:r>
              <a:rPr lang="en-US" altLang="ko-KR" sz="1100" smtClean="0">
                <a:ea typeface="+mj-ea"/>
              </a:rPr>
              <a:t>deposit amount </a:t>
            </a:r>
            <a:r>
              <a:rPr lang="en-US" altLang="ko-KR" sz="1100" smtClean="0"/>
              <a:t>exceeds</a:t>
            </a:r>
            <a:r>
              <a:rPr lang="en-US" altLang="ko-KR" sz="1100" smtClean="0">
                <a:ea typeface="+mj-ea"/>
              </a:rPr>
              <a:t> </a:t>
            </a:r>
            <a:r>
              <a:rPr lang="en-US" altLang="ko-KR" sz="1100" dirty="0" smtClean="0">
                <a:ea typeface="+mj-ea"/>
              </a:rPr>
              <a:t>the coverage limit(KRW 50 million) or not</a:t>
            </a:r>
            <a:endParaRPr lang="en-US" altLang="ko-KR" sz="1100" dirty="0">
              <a:ea typeface="+mj-ea"/>
            </a:endParaRPr>
          </a:p>
        </p:txBody>
      </p:sp>
      <p:sp>
        <p:nvSpPr>
          <p:cNvPr id="46" name="직사각형 45"/>
          <p:cNvSpPr/>
          <p:nvPr/>
        </p:nvSpPr>
        <p:spPr bwMode="auto">
          <a:xfrm>
            <a:off x="323528" y="3904481"/>
            <a:ext cx="1440160" cy="1324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spcBef>
                <a:spcPct val="0"/>
              </a:spcBef>
              <a:spcAft>
                <a:spcPct val="0"/>
              </a:spcAft>
              <a:buClrTx/>
              <a:buSzTx/>
              <a:buFont typeface="Wingdings" pitchFamily="2" charset="2"/>
              <a:buChar char="§"/>
              <a:tabLst/>
            </a:pPr>
            <a:r>
              <a:rPr kumimoji="1" lang="en-US" altLang="ko-KR" sz="1100" i="0" u="none" strike="noStrike" cap="none" normalizeH="0" baseline="0" dirty="0" smtClean="0">
                <a:ln>
                  <a:noFill/>
                </a:ln>
                <a:effectLst/>
              </a:rPr>
              <a:t>Responsible</a:t>
            </a:r>
            <a:r>
              <a:rPr kumimoji="1" lang="en-US" altLang="ko-KR" sz="1100" i="0" u="none" strike="noStrike" cap="none" normalizeH="0" dirty="0" smtClean="0">
                <a:ln>
                  <a:noFill/>
                </a:ln>
                <a:effectLst/>
              </a:rPr>
              <a:t> parties and people related to them are suspended from payment </a:t>
            </a:r>
          </a:p>
          <a:p>
            <a:pPr eaLnBrk="0" fontAlgn="base" hangingPunct="0">
              <a:spcBef>
                <a:spcPct val="0"/>
              </a:spcBef>
              <a:spcAft>
                <a:spcPct val="0"/>
              </a:spcAft>
              <a:buFont typeface="Wingdings" pitchFamily="2" charset="2"/>
              <a:buChar char="§"/>
            </a:pPr>
            <a:r>
              <a:rPr kumimoji="1" lang="en-US" altLang="ko-KR" sz="1100" i="0" u="none" strike="noStrike" cap="none" normalizeH="0" baseline="0" dirty="0" smtClean="0">
                <a:ln>
                  <a:noFill/>
                </a:ln>
                <a:effectLst/>
              </a:rPr>
              <a:t> </a:t>
            </a:r>
            <a:r>
              <a:rPr kumimoji="1" lang="en-US" altLang="ko-KR" sz="1100" dirty="0" smtClean="0"/>
              <a:t>Deposits seized and </a:t>
            </a:r>
            <a:r>
              <a:rPr lang="en-US" altLang="ko-KR" sz="1100" dirty="0" smtClean="0"/>
              <a:t>deposits pledged to a third party are held back from payment. </a:t>
            </a:r>
            <a:endParaRPr kumimoji="1" lang="ko-KR" altLang="en-US" sz="1100" i="0" u="none" strike="noStrike" cap="none" normalizeH="0" baseline="0" dirty="0" smtClean="0">
              <a:ln>
                <a:noFill/>
              </a:ln>
              <a:effectLst/>
            </a:endParaRPr>
          </a:p>
        </p:txBody>
      </p:sp>
      <p:sp>
        <p:nvSpPr>
          <p:cNvPr id="47" name="아래쪽 화살표 46"/>
          <p:cNvSpPr/>
          <p:nvPr/>
        </p:nvSpPr>
        <p:spPr>
          <a:xfrm>
            <a:off x="827584" y="5445224"/>
            <a:ext cx="216024" cy="288032"/>
          </a:xfrm>
          <a:prstGeom prst="downArrow">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순서도: 처리 47"/>
          <p:cNvSpPr/>
          <p:nvPr/>
        </p:nvSpPr>
        <p:spPr>
          <a:xfrm>
            <a:off x="323528" y="5733256"/>
            <a:ext cx="1224136" cy="720080"/>
          </a:xfrm>
          <a:prstGeom prst="flowChartProcess">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chemeClr val="tx1"/>
                </a:solidFill>
              </a:rPr>
              <a:t>End of the deposit insurance calculation process</a:t>
            </a:r>
          </a:p>
        </p:txBody>
      </p:sp>
      <p:sp>
        <p:nvSpPr>
          <p:cNvPr id="49" name="직사각형 48"/>
          <p:cNvSpPr/>
          <p:nvPr/>
        </p:nvSpPr>
        <p:spPr bwMode="auto">
          <a:xfrm>
            <a:off x="5248647" y="3880098"/>
            <a:ext cx="1296144"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spcBef>
                <a:spcPct val="0"/>
              </a:spcBef>
              <a:spcAft>
                <a:spcPct val="0"/>
              </a:spcAft>
              <a:buClrTx/>
              <a:buSzTx/>
              <a:tabLst/>
            </a:pPr>
            <a:r>
              <a:rPr kumimoji="1" lang="en-US" altLang="ko-KR" sz="1100" i="0" u="none" strike="noStrike" cap="none" normalizeH="0" baseline="0" dirty="0" smtClean="0">
                <a:ln>
                  <a:noFill/>
                </a:ln>
                <a:effectLst/>
              </a:rPr>
              <a:t> For individual</a:t>
            </a:r>
            <a:r>
              <a:rPr kumimoji="1" lang="en-US" altLang="ko-KR" sz="1100" i="0" u="none" strike="noStrike" cap="none" normalizeH="0" dirty="0" smtClean="0">
                <a:ln>
                  <a:noFill/>
                </a:ln>
                <a:effectLst/>
              </a:rPr>
              <a:t> depositors, their loans are set off against the balance of their deposits.</a:t>
            </a:r>
            <a:endParaRPr kumimoji="1" lang="en-US" altLang="ko-KR" sz="1100" i="0" u="none" strike="noStrike" cap="none" normalizeH="0" baseline="0" dirty="0" smtClean="0">
              <a:ln>
                <a:noFill/>
              </a:ln>
              <a:effectLst/>
            </a:endParaRPr>
          </a:p>
        </p:txBody>
      </p:sp>
      <p:cxnSp>
        <p:nvCxnSpPr>
          <p:cNvPr id="50" name="직선 연결선 49"/>
          <p:cNvCxnSpPr/>
          <p:nvPr/>
        </p:nvCxnSpPr>
        <p:spPr>
          <a:xfrm flipV="1">
            <a:off x="7452320" y="1556792"/>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직선 연결선 50"/>
          <p:cNvCxnSpPr>
            <a:endCxn id="35" idx="3"/>
          </p:cNvCxnSpPr>
          <p:nvPr/>
        </p:nvCxnSpPr>
        <p:spPr>
          <a:xfrm flipH="1" flipV="1">
            <a:off x="7092280" y="1527080"/>
            <a:ext cx="360040" cy="297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직선 연결선 51"/>
          <p:cNvCxnSpPr>
            <a:endCxn id="36" idx="3"/>
          </p:cNvCxnSpPr>
          <p:nvPr/>
        </p:nvCxnSpPr>
        <p:spPr>
          <a:xfrm flipH="1">
            <a:off x="7092280" y="2564904"/>
            <a:ext cx="360040" cy="720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순서도: 문서 52"/>
          <p:cNvSpPr/>
          <p:nvPr/>
        </p:nvSpPr>
        <p:spPr>
          <a:xfrm>
            <a:off x="323528" y="1628800"/>
            <a:ext cx="1368152" cy="1080120"/>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p:cNvSpPr/>
          <p:nvPr/>
        </p:nvSpPr>
        <p:spPr bwMode="auto">
          <a:xfrm>
            <a:off x="251520" y="1638226"/>
            <a:ext cx="1512168" cy="85466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spcBef>
                <a:spcPct val="0"/>
              </a:spcBef>
              <a:spcAft>
                <a:spcPct val="0"/>
              </a:spcAft>
              <a:buClrTx/>
              <a:buSzTx/>
              <a:tabLst/>
            </a:pPr>
            <a:r>
              <a:rPr kumimoji="1" lang="en-US" altLang="ko-KR" sz="1200" i="0" u="none" strike="noStrike" cap="none" normalizeH="0" baseline="0" dirty="0" smtClean="0">
                <a:ln>
                  <a:noFill/>
                </a:ln>
                <a:effectLst/>
                <a:ea typeface="+mj-ea"/>
              </a:rPr>
              <a:t> </a:t>
            </a:r>
            <a:r>
              <a:rPr kumimoji="1" lang="en-US" altLang="ko-KR" sz="1200" dirty="0" smtClean="0">
                <a:ea typeface="+mj-ea"/>
              </a:rPr>
              <a:t>Data extraction for the calculation of deposit insurance claims</a:t>
            </a:r>
            <a:endParaRPr kumimoji="1" lang="ko-KR" altLang="en-US" sz="1200" i="0" u="none" strike="noStrike" cap="none" normalizeH="0" baseline="0" dirty="0" smtClean="0">
              <a:ln>
                <a:noFill/>
              </a:ln>
              <a:effectLst/>
              <a:ea typeface="+mj-ea"/>
            </a:endParaRPr>
          </a:p>
        </p:txBody>
      </p:sp>
      <p:cxnSp>
        <p:nvCxnSpPr>
          <p:cNvPr id="57" name="직선 화살표 연결선 56"/>
          <p:cNvCxnSpPr/>
          <p:nvPr/>
        </p:nvCxnSpPr>
        <p:spPr bwMode="auto">
          <a:xfrm>
            <a:off x="1979712" y="1052736"/>
            <a:ext cx="0" cy="864096"/>
          </a:xfrm>
          <a:prstGeom prst="straightConnector1">
            <a:avLst/>
          </a:prstGeom>
          <a:noFill/>
          <a:ln w="19050" cap="flat" cmpd="sng" algn="ctr">
            <a:solidFill>
              <a:srgbClr val="0070C0"/>
            </a:solidFill>
            <a:prstDash val="solid"/>
            <a:round/>
            <a:headEnd type="none" w="med" len="med"/>
            <a:tailEnd type="arrow"/>
          </a:ln>
          <a:effectLst/>
        </p:spPr>
      </p:cxnSp>
      <p:cxnSp>
        <p:nvCxnSpPr>
          <p:cNvPr id="58" name="직선 연결선 57"/>
          <p:cNvCxnSpPr/>
          <p:nvPr/>
        </p:nvCxnSpPr>
        <p:spPr>
          <a:xfrm>
            <a:off x="1979712" y="1052736"/>
            <a:ext cx="59046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flipV="1">
            <a:off x="7884368" y="1052736"/>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 name="직사각형 59"/>
          <p:cNvSpPr/>
          <p:nvPr/>
        </p:nvSpPr>
        <p:spPr bwMode="auto">
          <a:xfrm>
            <a:off x="2267744" y="1052736"/>
            <a:ext cx="129614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i="0" u="none" strike="noStrike" cap="none" normalizeH="0" baseline="0" dirty="0" smtClean="0">
                <a:ln>
                  <a:noFill/>
                </a:ln>
                <a:solidFill>
                  <a:schemeClr val="tx2"/>
                </a:solidFill>
                <a:effectLst/>
                <a:ea typeface="+mj-ea"/>
              </a:rPr>
              <a:t>Repeat 3-4 </a:t>
            </a:r>
            <a:r>
              <a:rPr kumimoji="1" lang="en-US" altLang="ko-KR" sz="1200" dirty="0" smtClean="0">
                <a:solidFill>
                  <a:schemeClr val="tx2"/>
                </a:solidFill>
                <a:ea typeface="+mj-ea"/>
              </a:rPr>
              <a:t>times</a:t>
            </a:r>
            <a:endParaRPr kumimoji="1" lang="ko-KR" altLang="en-US" sz="1200" i="0" u="none" strike="noStrike" cap="none" normalizeH="0" baseline="0" dirty="0" smtClean="0">
              <a:ln>
                <a:noFill/>
              </a:ln>
              <a:solidFill>
                <a:schemeClr val="tx2"/>
              </a:solidFill>
              <a:effectLst/>
              <a:ea typeface="+mj-ea"/>
            </a:endParaRPr>
          </a:p>
        </p:txBody>
      </p:sp>
      <p:sp>
        <p:nvSpPr>
          <p:cNvPr id="61" name="직사각형 60"/>
          <p:cNvSpPr/>
          <p:nvPr/>
        </p:nvSpPr>
        <p:spPr bwMode="auto">
          <a:xfrm>
            <a:off x="3554362" y="3356992"/>
            <a:ext cx="3038053" cy="2664296"/>
          </a:xfrm>
          <a:prstGeom prst="rect">
            <a:avLst/>
          </a:prstGeom>
          <a:noFill/>
          <a:ln w="12700" cap="flat" cmpd="sng" algn="ctr">
            <a:solidFill>
              <a:schemeClr val="tx2"/>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endParaRPr kumimoji="1" lang="ko-KR" altLang="en-US" sz="1400" b="1" i="0" u="none" strike="noStrike" cap="none" normalizeH="0" baseline="0" dirty="0" smtClean="0">
              <a:ln>
                <a:noFill/>
              </a:ln>
              <a:solidFill>
                <a:srgbClr val="FF0000"/>
              </a:solidFill>
              <a:effectLst/>
              <a:ea typeface="+mj-ea"/>
            </a:endParaRPr>
          </a:p>
        </p:txBody>
      </p:sp>
      <p:pic>
        <p:nvPicPr>
          <p:cNvPr id="63"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64" name="슬라이드 번호 개체 틀 3"/>
          <p:cNvSpPr txBox="1">
            <a:spLocks/>
          </p:cNvSpPr>
          <p:nvPr/>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16</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611560" y="908720"/>
            <a:ext cx="8424936" cy="5616624"/>
          </a:xfrm>
          <a:prstGeom prst="rect">
            <a:avLst/>
          </a:prstGeom>
          <a:noFill/>
          <a:ln w="9525">
            <a:noFill/>
            <a:miter lim="800000"/>
            <a:headEnd/>
            <a:tailEnd/>
          </a:ln>
        </p:spPr>
        <p:txBody>
          <a:bodyPr anchor="t"/>
          <a:lstStyle/>
          <a:p>
            <a:pPr marL="342900" indent="-342900" latinLnBrk="0">
              <a:lnSpc>
                <a:spcPct val="80000"/>
              </a:lnSpc>
              <a:spcBef>
                <a:spcPct val="20000"/>
              </a:spcBef>
              <a:buClr>
                <a:schemeClr val="folHlink"/>
              </a:buClr>
              <a:buSzPct val="90000"/>
              <a:buFont typeface="Wingdings" pitchFamily="2" charset="2"/>
              <a:buChar char="n"/>
              <a:defRPr/>
            </a:pPr>
            <a:endParaRPr lang="en-US" altLang="ko-KR" sz="800" dirty="0"/>
          </a:p>
          <a:p>
            <a:pPr marL="342900" indent="-342900" latinLnBrk="0">
              <a:lnSpc>
                <a:spcPct val="80000"/>
              </a:lnSpc>
              <a:spcBef>
                <a:spcPct val="20000"/>
              </a:spcBef>
              <a:buClr>
                <a:srgbClr val="007700"/>
              </a:buClr>
              <a:buSzPct val="90000"/>
              <a:buFont typeface="Wingdings" pitchFamily="2" charset="2"/>
              <a:buChar char="n"/>
              <a:defRPr/>
            </a:pPr>
            <a:r>
              <a:rPr lang="en-US" altLang="ko-KR" sz="2000" dirty="0" smtClean="0">
                <a:ea typeface="+mj-ea"/>
              </a:rPr>
              <a:t>The legal basis for the KDIC’s authority to request depositor data </a:t>
            </a:r>
          </a:p>
          <a:p>
            <a:pPr marL="342900" indent="-342900" latinLnBrk="0">
              <a:lnSpc>
                <a:spcPct val="80000"/>
              </a:lnSpc>
              <a:spcBef>
                <a:spcPct val="20000"/>
              </a:spcBef>
              <a:buClr>
                <a:srgbClr val="007700"/>
              </a:buClr>
              <a:buSzPct val="90000"/>
              <a:defRPr/>
            </a:pPr>
            <a:r>
              <a:rPr lang="en-US" altLang="ko-KR" sz="2000" dirty="0" smtClean="0">
                <a:ea typeface="+mj-ea"/>
              </a:rPr>
              <a:t>       in advance of a failure </a:t>
            </a:r>
          </a:p>
          <a:p>
            <a:pPr marL="342900" indent="-342900" latinLnBrk="0">
              <a:lnSpc>
                <a:spcPct val="80000"/>
              </a:lnSpc>
              <a:spcBef>
                <a:spcPct val="20000"/>
              </a:spcBef>
              <a:buClr>
                <a:srgbClr val="007700"/>
              </a:buClr>
              <a:buSzPct val="90000"/>
              <a:defRPr/>
            </a:pPr>
            <a:endParaRPr lang="en-US" altLang="ko-KR" sz="800" dirty="0" smtClean="0">
              <a:ea typeface="+mj-ea"/>
            </a:endParaRPr>
          </a:p>
          <a:p>
            <a:pPr marL="628650" lvl="1" indent="-266700" eaLnBrk="0">
              <a:spcBef>
                <a:spcPct val="20000"/>
              </a:spcBef>
              <a:buClr>
                <a:srgbClr val="007700"/>
              </a:buClr>
              <a:buSzPct val="90000"/>
              <a:buFont typeface="Wingdings" pitchFamily="2" charset="2"/>
              <a:buChar char="ü"/>
              <a:defRPr/>
            </a:pPr>
            <a:r>
              <a:rPr lang="en-US" altLang="ko-KR" sz="1400" b="1" dirty="0" smtClean="0">
                <a:ea typeface="+mj-ea"/>
              </a:rPr>
              <a:t>The Depositor Protection Act (DPA) </a:t>
            </a:r>
            <a:r>
              <a:rPr lang="en-US" altLang="ko-KR" sz="1400" dirty="0" smtClean="0">
                <a:ea typeface="+mj-ea"/>
              </a:rPr>
              <a:t>allows the KDIC to request data necessary for the determination of deposit insurance liabilities from member institutions.</a:t>
            </a: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628650" lvl="1" indent="-266700" eaLnBrk="0">
              <a:spcBef>
                <a:spcPct val="20000"/>
              </a:spcBef>
              <a:buClr>
                <a:schemeClr val="bg1">
                  <a:lumMod val="25000"/>
                </a:schemeClr>
              </a:buClr>
              <a:buSzPct val="90000"/>
              <a:buFont typeface="Wingdings" pitchFamily="2" charset="2"/>
              <a:buChar char="ü"/>
              <a:defRPr/>
            </a:pPr>
            <a:endParaRPr lang="en-US" altLang="ko-KR" sz="2000" dirty="0" smtClean="0">
              <a:ea typeface="+mj-ea"/>
            </a:endParaRPr>
          </a:p>
          <a:p>
            <a:pPr marL="180975" lvl="1" indent="-95250" eaLnBrk="0">
              <a:spcBef>
                <a:spcPct val="20000"/>
              </a:spcBef>
              <a:buClr>
                <a:srgbClr val="00B050"/>
              </a:buClr>
              <a:buSzPct val="90000"/>
              <a:defRPr/>
            </a:pPr>
            <a:endParaRPr lang="en-US" altLang="ko-KR" sz="2000" dirty="0" smtClean="0">
              <a:ea typeface="+mj-ea"/>
            </a:endParaRPr>
          </a:p>
          <a:p>
            <a:pPr marL="180975" lvl="1" indent="-95250" eaLnBrk="0">
              <a:spcBef>
                <a:spcPct val="20000"/>
              </a:spcBef>
              <a:buClr>
                <a:srgbClr val="007700"/>
              </a:buClr>
              <a:buSzPct val="90000"/>
              <a:buFont typeface="Wingdings" pitchFamily="2" charset="2"/>
              <a:buChar char="n"/>
              <a:defRPr/>
            </a:pPr>
            <a:r>
              <a:rPr lang="en-US" altLang="ko-KR" sz="2000" b="1" dirty="0" smtClean="0">
                <a:ea typeface="+mj-ea"/>
              </a:rPr>
              <a:t>  A total of 21 Items (</a:t>
            </a:r>
            <a:r>
              <a:rPr lang="en-US" altLang="ko-KR" sz="2000" b="1" dirty="0" smtClean="0"/>
              <a:t>4 Basic Items + 17 Additional Items)</a:t>
            </a:r>
            <a:r>
              <a:rPr lang="en-US" altLang="ko-KR" sz="2000" b="1" dirty="0" smtClean="0">
                <a:ea typeface="+mj-ea"/>
              </a:rPr>
              <a:t> </a:t>
            </a:r>
          </a:p>
          <a:p>
            <a:pPr marL="542925" lvl="1" indent="-95250" eaLnBrk="0">
              <a:spcBef>
                <a:spcPct val="20000"/>
              </a:spcBef>
              <a:buClr>
                <a:srgbClr val="007700"/>
              </a:buClr>
              <a:buSzPct val="90000"/>
              <a:buFont typeface="Wingdings" pitchFamily="2" charset="2"/>
              <a:buChar char="ü"/>
              <a:defRPr/>
            </a:pPr>
            <a:r>
              <a:rPr lang="en-US" altLang="ko-KR" sz="2000" dirty="0" smtClean="0">
                <a:ea typeface="+mj-ea"/>
              </a:rPr>
              <a:t> 4 Basic Items of Electronic Data</a:t>
            </a:r>
          </a:p>
          <a:p>
            <a:pPr marL="542925" lvl="1" indent="-95250" eaLnBrk="0">
              <a:spcBef>
                <a:spcPct val="20000"/>
              </a:spcBef>
              <a:buClr>
                <a:srgbClr val="00B050"/>
              </a:buClr>
              <a:buSzPct val="90000"/>
              <a:buFont typeface="Wingdings" pitchFamily="2" charset="2"/>
              <a:buChar char="ü"/>
              <a:defRPr/>
            </a:pPr>
            <a:endParaRPr lang="en-US" altLang="ko-KR" sz="2000" dirty="0" smtClean="0">
              <a:ea typeface="+mj-ea"/>
            </a:endParaRPr>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endParaRPr lang="ko-KR" altLang="en-US" b="1" dirty="0">
              <a:latin typeface="+mj-lt"/>
            </a:endParaRPr>
          </a:p>
        </p:txBody>
      </p:sp>
      <p:sp>
        <p:nvSpPr>
          <p:cNvPr id="30" name="직사각형 29"/>
          <p:cNvSpPr/>
          <p:nvPr/>
        </p:nvSpPr>
        <p:spPr bwMode="auto">
          <a:xfrm>
            <a:off x="899592" y="2319602"/>
            <a:ext cx="8064896" cy="1656184"/>
          </a:xfrm>
          <a:prstGeom prst="rect">
            <a:avLst/>
          </a:prstGeom>
          <a:solidFill>
            <a:schemeClr val="accent5">
              <a:lumMod val="20000"/>
              <a:lumOff val="8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endParaRPr kumimoji="1" lang="ko-KR" altLang="en-US" sz="1400" b="1" i="0" u="none" strike="noStrike" cap="none" normalizeH="0" baseline="0" dirty="0" smtClean="0">
              <a:ln>
                <a:noFill/>
              </a:ln>
              <a:effectLst/>
              <a:ea typeface="+mj-ea"/>
            </a:endParaRPr>
          </a:p>
        </p:txBody>
      </p:sp>
      <p:sp>
        <p:nvSpPr>
          <p:cNvPr id="31" name="오각형 30"/>
          <p:cNvSpPr/>
          <p:nvPr/>
        </p:nvSpPr>
        <p:spPr bwMode="auto">
          <a:xfrm>
            <a:off x="971600" y="2365972"/>
            <a:ext cx="7920880" cy="360040"/>
          </a:xfrm>
          <a:prstGeom prst="homePlate">
            <a:avLst/>
          </a:prstGeom>
          <a:no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600" b="1" i="0" u="none" strike="noStrike" cap="none" normalizeH="0" baseline="0" dirty="0" smtClean="0">
                <a:ln>
                  <a:noFill/>
                </a:ln>
                <a:effectLst/>
                <a:ea typeface="+mj-ea"/>
                <a:cs typeface="Arial" pitchFamily="34" charset="0"/>
              </a:rPr>
              <a:t>Article 21 of the DPA</a:t>
            </a:r>
            <a:r>
              <a:rPr kumimoji="1" lang="ko-KR" altLang="en-US" sz="1600" b="1" i="0" u="none" strike="noStrike" cap="none" normalizeH="0" baseline="0" dirty="0" smtClean="0">
                <a:ln>
                  <a:noFill/>
                </a:ln>
                <a:effectLst/>
                <a:ea typeface="+mj-ea"/>
                <a:cs typeface="Arial" pitchFamily="34" charset="0"/>
              </a:rPr>
              <a:t> </a:t>
            </a:r>
            <a:r>
              <a:rPr kumimoji="1" lang="en-US" altLang="ko-KR" sz="1600" b="1" i="0" u="none" strike="noStrike" cap="none" normalizeH="0" baseline="0" dirty="0" smtClean="0">
                <a:ln>
                  <a:noFill/>
                </a:ln>
                <a:effectLst/>
                <a:ea typeface="+mj-ea"/>
                <a:cs typeface="Arial" pitchFamily="34" charset="0"/>
              </a:rPr>
              <a:t>(Request</a:t>
            </a:r>
            <a:r>
              <a:rPr kumimoji="1" lang="en-US" altLang="ko-KR" sz="1600" b="1" i="0" u="none" strike="noStrike" cap="none" normalizeH="0" dirty="0" smtClean="0">
                <a:ln>
                  <a:noFill/>
                </a:ln>
                <a:effectLst/>
                <a:ea typeface="+mj-ea"/>
                <a:cs typeface="Arial" pitchFamily="34" charset="0"/>
              </a:rPr>
              <a:t> to Insured Financial Institutions for the Submission of Data</a:t>
            </a:r>
            <a:r>
              <a:rPr kumimoji="1" lang="en-US" altLang="ko-KR" sz="1600" b="1" i="0" u="none" strike="noStrike" cap="none" normalizeH="0" baseline="0" dirty="0" smtClean="0">
                <a:ln>
                  <a:noFill/>
                </a:ln>
                <a:effectLst/>
                <a:ea typeface="+mj-ea"/>
                <a:cs typeface="Arial" pitchFamily="34" charset="0"/>
              </a:rPr>
              <a:t>)</a:t>
            </a:r>
            <a:endParaRPr kumimoji="1" lang="ko-KR" altLang="en-US" sz="1600" b="1" i="0" u="none" strike="noStrike" cap="none" normalizeH="0" baseline="0" dirty="0" smtClean="0">
              <a:ln>
                <a:noFill/>
              </a:ln>
              <a:effectLst/>
              <a:ea typeface="+mj-ea"/>
              <a:cs typeface="Arial" pitchFamily="34" charset="0"/>
            </a:endParaRPr>
          </a:p>
        </p:txBody>
      </p:sp>
      <p:sp>
        <p:nvSpPr>
          <p:cNvPr id="32" name="모서리가 둥근 직사각형 31"/>
          <p:cNvSpPr/>
          <p:nvPr/>
        </p:nvSpPr>
        <p:spPr bwMode="auto">
          <a:xfrm>
            <a:off x="1115616" y="2924944"/>
            <a:ext cx="7560840" cy="79208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180975" marR="0" indent="-180975" defTabSz="914400" rtl="0" eaLnBrk="0" fontAlgn="base" hangingPunct="0">
              <a:lnSpc>
                <a:spcPct val="110000"/>
              </a:lnSpc>
              <a:spcBef>
                <a:spcPct val="0"/>
              </a:spcBef>
              <a:spcAft>
                <a:spcPct val="0"/>
              </a:spcAft>
              <a:buClrTx/>
              <a:buSzTx/>
              <a:buFontTx/>
              <a:buNone/>
              <a:tabLst/>
            </a:pPr>
            <a:r>
              <a:rPr kumimoji="1" lang="ko-KR" altLang="en-US" sz="1400" i="0" u="none" strike="noStrike" cap="none" normalizeH="0" baseline="0" dirty="0" smtClean="0">
                <a:ln>
                  <a:noFill/>
                </a:ln>
                <a:effectLst/>
                <a:ea typeface="맑은 고딕"/>
              </a:rPr>
              <a:t>① </a:t>
            </a:r>
            <a:r>
              <a:rPr kumimoji="1" lang="en-US" altLang="ko-KR" sz="1400" dirty="0" smtClean="0">
                <a:ea typeface="맑은 고딕"/>
              </a:rPr>
              <a:t>The KDIC may request an insured financial institution and its parent financial holding company, etc. under the Financial Holding Companies Act to submit data related to the business and financial status of such insured financial institution and financial holding company to the extent necessary for carrying out its duties, such as the calculation and payment of deposit insurance, and the resolution of insolvent financial institutions. </a:t>
            </a:r>
            <a:endParaRPr kumimoji="1" lang="ko-KR" altLang="en-US" sz="1400" i="0" u="none" strike="noStrike" cap="none" normalizeH="0" baseline="0" dirty="0" smtClean="0">
              <a:ln>
                <a:noFill/>
              </a:ln>
              <a:effectLst/>
              <a:ea typeface="+mj-ea"/>
            </a:endParaRPr>
          </a:p>
        </p:txBody>
      </p:sp>
      <p:sp>
        <p:nvSpPr>
          <p:cNvPr id="33" name="AutoShape 43"/>
          <p:cNvSpPr>
            <a:spLocks noChangeArrowheads="1"/>
          </p:cNvSpPr>
          <p:nvPr/>
        </p:nvSpPr>
        <p:spPr bwMode="auto">
          <a:xfrm>
            <a:off x="1187624" y="4841553"/>
            <a:ext cx="1368152"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dirty="0" smtClean="0">
                <a:solidFill>
                  <a:srgbClr val="FFFFFF"/>
                </a:solidFill>
                <a:ea typeface="HY견고딕" pitchFamily="18" charset="-127"/>
              </a:rPr>
              <a:t>Customer Data</a:t>
            </a:r>
            <a:endParaRPr lang="en-US" altLang="ko-KR" sz="1400" b="0" dirty="0">
              <a:solidFill>
                <a:srgbClr val="FFFFFF"/>
              </a:solidFill>
              <a:ea typeface="HY견고딕" pitchFamily="18" charset="-127"/>
            </a:endParaRPr>
          </a:p>
        </p:txBody>
      </p:sp>
      <p:sp>
        <p:nvSpPr>
          <p:cNvPr id="34" name="AutoShape 43"/>
          <p:cNvSpPr>
            <a:spLocks noChangeArrowheads="1"/>
          </p:cNvSpPr>
          <p:nvPr/>
        </p:nvSpPr>
        <p:spPr bwMode="auto">
          <a:xfrm>
            <a:off x="2805708" y="4841553"/>
            <a:ext cx="1872208"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b="0" dirty="0" smtClean="0">
                <a:solidFill>
                  <a:srgbClr val="FFFFFF"/>
                </a:solidFill>
                <a:ea typeface="HY견고딕" pitchFamily="18" charset="-127"/>
              </a:rPr>
              <a:t> Claims/Obligations Data</a:t>
            </a:r>
            <a:endParaRPr lang="en-US" altLang="ko-KR" sz="1400" b="0" dirty="0">
              <a:solidFill>
                <a:srgbClr val="FFFFFF"/>
              </a:solidFill>
              <a:ea typeface="HY견고딕" pitchFamily="18" charset="-127"/>
            </a:endParaRPr>
          </a:p>
        </p:txBody>
      </p:sp>
      <p:sp>
        <p:nvSpPr>
          <p:cNvPr id="35" name="AutoShape 43"/>
          <p:cNvSpPr>
            <a:spLocks noChangeArrowheads="1"/>
          </p:cNvSpPr>
          <p:nvPr/>
        </p:nvSpPr>
        <p:spPr bwMode="auto">
          <a:xfrm>
            <a:off x="4788024" y="4841553"/>
            <a:ext cx="1800200"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b="0" dirty="0" smtClean="0">
                <a:solidFill>
                  <a:srgbClr val="FFFFFF"/>
                </a:solidFill>
                <a:ea typeface="HY견고딕" pitchFamily="18" charset="-127"/>
              </a:rPr>
              <a:t>Pledges/Collateral Data</a:t>
            </a:r>
            <a:endParaRPr lang="en-US" altLang="ko-KR" sz="1400" b="0" dirty="0">
              <a:solidFill>
                <a:srgbClr val="FFFFFF"/>
              </a:solidFill>
              <a:ea typeface="HY견고딕" pitchFamily="18" charset="-127"/>
            </a:endParaRPr>
          </a:p>
        </p:txBody>
      </p:sp>
      <p:sp>
        <p:nvSpPr>
          <p:cNvPr id="36" name="AutoShape 43"/>
          <p:cNvSpPr>
            <a:spLocks noChangeArrowheads="1"/>
          </p:cNvSpPr>
          <p:nvPr/>
        </p:nvSpPr>
        <p:spPr bwMode="auto">
          <a:xfrm>
            <a:off x="6804248" y="4841553"/>
            <a:ext cx="1440160" cy="432048"/>
          </a:xfrm>
          <a:prstGeom prst="roundRect">
            <a:avLst>
              <a:gd name="adj" fmla="val 35537"/>
            </a:avLst>
          </a:prstGeom>
          <a:gradFill rotWithShape="1">
            <a:gsLst>
              <a:gs pos="0">
                <a:srgbClr val="666699"/>
              </a:gs>
              <a:gs pos="100000">
                <a:srgbClr val="666699">
                  <a:gamma/>
                  <a:shade val="46275"/>
                  <a:invGamma/>
                </a:srgbClr>
              </a:gs>
            </a:gsLst>
            <a:lin ang="5400000" scaled="1"/>
          </a:gradFill>
          <a:ln w="19050" algn="ctr">
            <a:noFill/>
            <a:round/>
            <a:headEnd/>
            <a:tailEnd/>
          </a:ln>
          <a:effectLst>
            <a:outerShdw dist="53882" dir="2700000" algn="ctr" rotWithShape="0">
              <a:schemeClr val="tx1">
                <a:alpha val="50000"/>
              </a:schemeClr>
            </a:outerShdw>
          </a:effectLst>
        </p:spPr>
        <p:txBody>
          <a:bodyPr wrap="none" anchor="ctr"/>
          <a:lstStyle/>
          <a:p>
            <a:pPr algn="ctr"/>
            <a:r>
              <a:rPr lang="en-US" altLang="ko-KR" sz="1400" b="0" dirty="0" smtClean="0">
                <a:solidFill>
                  <a:srgbClr val="FFFFFF"/>
                </a:solidFill>
                <a:ea typeface="HY견고딕" pitchFamily="18" charset="-127"/>
              </a:rPr>
              <a:t>Incident Reports</a:t>
            </a:r>
            <a:endParaRPr lang="en-US" altLang="ko-KR" sz="1400" b="0" dirty="0">
              <a:solidFill>
                <a:srgbClr val="FFFFFF"/>
              </a:solidFill>
              <a:ea typeface="HY견고딕" pitchFamily="18" charset="-127"/>
            </a:endParaRPr>
          </a:p>
        </p:txBody>
      </p:sp>
      <p:sp>
        <p:nvSpPr>
          <p:cNvPr id="37" name="모서리가 둥근 직사각형 36"/>
          <p:cNvSpPr/>
          <p:nvPr/>
        </p:nvSpPr>
        <p:spPr bwMode="auto">
          <a:xfrm>
            <a:off x="971600" y="5466383"/>
            <a:ext cx="1800200"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50" b="1" i="0" u="none" strike="noStrike" cap="none" normalizeH="0" baseline="0" dirty="0" smtClean="0">
                <a:ln>
                  <a:noFill/>
                </a:ln>
                <a:solidFill>
                  <a:srgbClr val="002060"/>
                </a:solidFill>
                <a:effectLst/>
                <a:ea typeface="+mj-ea"/>
              </a:rPr>
              <a:t> </a:t>
            </a:r>
            <a:r>
              <a:rPr kumimoji="1" lang="en-US" altLang="ko-KR" sz="1350" i="0" u="none" strike="noStrike" cap="none" normalizeH="0" baseline="0" dirty="0" smtClean="0">
                <a:ln>
                  <a:noFill/>
                </a:ln>
                <a:solidFill>
                  <a:srgbClr val="002060"/>
                </a:solidFill>
                <a:effectLst/>
                <a:ea typeface="+mj-ea"/>
              </a:rPr>
              <a:t>ID</a:t>
            </a:r>
            <a:r>
              <a:rPr kumimoji="1" lang="en-US" altLang="ko-KR" sz="1350" i="0" u="none" strike="noStrike" cap="none" normalizeH="0" dirty="0" smtClean="0">
                <a:ln>
                  <a:noFill/>
                </a:ln>
                <a:solidFill>
                  <a:srgbClr val="002060"/>
                </a:solidFill>
                <a:effectLst/>
                <a:ea typeface="+mj-ea"/>
              </a:rPr>
              <a:t> number</a:t>
            </a:r>
            <a:r>
              <a:rPr kumimoji="1" lang="en-US" altLang="ko-KR" sz="1350" i="0" u="none" strike="noStrike" cap="none" normalizeH="0" baseline="0" dirty="0" smtClean="0">
                <a:ln>
                  <a:noFill/>
                </a:ln>
                <a:solidFill>
                  <a:srgbClr val="002060"/>
                </a:solidFill>
                <a:effectLst/>
                <a:ea typeface="+mj-ea"/>
              </a:rPr>
              <a:t>,</a:t>
            </a:r>
            <a:r>
              <a:rPr kumimoji="1" lang="en-US" altLang="ko-KR" sz="1350" i="0" u="none" strike="noStrike" cap="none" normalizeH="0" dirty="0" smtClean="0">
                <a:ln>
                  <a:noFill/>
                </a:ln>
                <a:solidFill>
                  <a:srgbClr val="002060"/>
                </a:solidFill>
                <a:effectLst/>
                <a:ea typeface="+mj-ea"/>
              </a:rPr>
              <a:t> phone </a:t>
            </a:r>
            <a:endParaRPr kumimoji="1" lang="en-US" altLang="ko-KR" sz="1350" dirty="0" smtClean="0">
              <a:solidFill>
                <a:srgbClr val="002060"/>
              </a:solidFill>
              <a:ea typeface="+mj-ea"/>
            </a:endParaRPr>
          </a:p>
          <a:p>
            <a:pPr marR="0" defTabSz="914400" rtl="0" eaLnBrk="0" fontAlgn="base" hangingPunct="0">
              <a:lnSpc>
                <a:spcPct val="100000"/>
              </a:lnSpc>
              <a:spcBef>
                <a:spcPct val="0"/>
              </a:spcBef>
              <a:spcAft>
                <a:spcPct val="0"/>
              </a:spcAft>
              <a:buClrTx/>
              <a:buSzTx/>
              <a:tabLst/>
            </a:pPr>
            <a:r>
              <a:rPr kumimoji="1" lang="en-US" altLang="ko-KR" sz="1350" i="0" u="none" strike="noStrike" cap="none" normalizeH="0" dirty="0" smtClean="0">
                <a:ln>
                  <a:noFill/>
                </a:ln>
                <a:solidFill>
                  <a:srgbClr val="002060"/>
                </a:solidFill>
                <a:effectLst/>
                <a:ea typeface="+mj-ea"/>
              </a:rPr>
              <a:t>   number, address, etc. </a:t>
            </a:r>
            <a:endParaRPr kumimoji="1" lang="ko-KR" altLang="en-US" sz="1350" i="0" u="none" strike="noStrike" cap="none" normalizeH="0" baseline="0" dirty="0" smtClean="0">
              <a:ln>
                <a:noFill/>
              </a:ln>
              <a:solidFill>
                <a:srgbClr val="002060"/>
              </a:solidFill>
              <a:effectLst/>
              <a:ea typeface="+mj-ea"/>
            </a:endParaRPr>
          </a:p>
        </p:txBody>
      </p:sp>
      <p:sp>
        <p:nvSpPr>
          <p:cNvPr id="38" name="모서리가 둥근 직사각형 37"/>
          <p:cNvSpPr/>
          <p:nvPr/>
        </p:nvSpPr>
        <p:spPr bwMode="auto">
          <a:xfrm>
            <a:off x="2843808" y="5466383"/>
            <a:ext cx="1872208"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50" b="0" i="0" u="none" strike="noStrike" cap="none" normalizeH="0" baseline="0" dirty="0" smtClean="0">
                <a:ln>
                  <a:noFill/>
                </a:ln>
                <a:solidFill>
                  <a:srgbClr val="002060"/>
                </a:solidFill>
                <a:effectLst/>
              </a:rPr>
              <a:t> </a:t>
            </a:r>
            <a:r>
              <a:rPr kumimoji="1" lang="en-US" altLang="ko-KR" sz="1350" b="0" i="0" u="none" strike="noStrike" cap="none" normalizeH="0" baseline="0" dirty="0" smtClean="0">
                <a:ln>
                  <a:noFill/>
                </a:ln>
                <a:solidFill>
                  <a:srgbClr val="002060"/>
                </a:solidFill>
                <a:effectLst/>
                <a:ea typeface="+mn-ea"/>
              </a:rPr>
              <a:t> </a:t>
            </a:r>
            <a:r>
              <a:rPr kumimoji="1" lang="en-US" altLang="ko-KR" sz="1350" dirty="0" smtClean="0">
                <a:solidFill>
                  <a:srgbClr val="002060"/>
                </a:solidFill>
              </a:rPr>
              <a:t>Balance of deposits </a:t>
            </a:r>
          </a:p>
          <a:p>
            <a:pPr marR="0" defTabSz="914400" rtl="0" eaLnBrk="0" fontAlgn="base" hangingPunct="0">
              <a:lnSpc>
                <a:spcPct val="100000"/>
              </a:lnSpc>
              <a:spcBef>
                <a:spcPct val="0"/>
              </a:spcBef>
              <a:spcAft>
                <a:spcPct val="0"/>
              </a:spcAft>
              <a:buClrTx/>
              <a:buSzTx/>
              <a:tabLst/>
            </a:pPr>
            <a:r>
              <a:rPr kumimoji="1" lang="en-US" altLang="ko-KR" sz="1350" dirty="0" smtClean="0">
                <a:solidFill>
                  <a:srgbClr val="002060"/>
                </a:solidFill>
              </a:rPr>
              <a:t>    and loans</a:t>
            </a:r>
            <a:r>
              <a:rPr lang="en-US" altLang="ko-KR" sz="1350" dirty="0" smtClean="0">
                <a:solidFill>
                  <a:srgbClr val="002060"/>
                </a:solidFill>
                <a:ea typeface="+mn-ea"/>
              </a:rPr>
              <a:t>,</a:t>
            </a:r>
            <a:r>
              <a:rPr lang="ko-KR" altLang="en-US" sz="1350" dirty="0" smtClean="0">
                <a:solidFill>
                  <a:srgbClr val="002060"/>
                </a:solidFill>
              </a:rPr>
              <a:t> </a:t>
            </a:r>
            <a:r>
              <a:rPr lang="en-US" altLang="ko-KR" sz="1350" dirty="0" smtClean="0">
                <a:solidFill>
                  <a:srgbClr val="002060"/>
                </a:solidFill>
              </a:rPr>
              <a:t>interest </a:t>
            </a:r>
          </a:p>
          <a:p>
            <a:pPr marR="0" defTabSz="914400" rtl="0" eaLnBrk="0" fontAlgn="base" hangingPunct="0">
              <a:lnSpc>
                <a:spcPct val="100000"/>
              </a:lnSpc>
              <a:spcBef>
                <a:spcPct val="0"/>
              </a:spcBef>
              <a:spcAft>
                <a:spcPct val="0"/>
              </a:spcAft>
              <a:buClrTx/>
              <a:buSzTx/>
              <a:tabLst/>
            </a:pPr>
            <a:r>
              <a:rPr lang="en-US" altLang="ko-KR" sz="1350" dirty="0" smtClean="0">
                <a:solidFill>
                  <a:srgbClr val="002060"/>
                </a:solidFill>
              </a:rPr>
              <a:t>    payment information</a:t>
            </a:r>
            <a:r>
              <a:rPr lang="en-US" altLang="ko-KR" sz="1350" dirty="0" smtClean="0">
                <a:solidFill>
                  <a:srgbClr val="002060"/>
                </a:solidFill>
                <a:ea typeface="+mn-ea"/>
              </a:rPr>
              <a:t>, </a:t>
            </a:r>
          </a:p>
          <a:p>
            <a:pPr marR="0" defTabSz="914400" rtl="0" eaLnBrk="0" fontAlgn="base" hangingPunct="0">
              <a:lnSpc>
                <a:spcPct val="100000"/>
              </a:lnSpc>
              <a:spcBef>
                <a:spcPct val="0"/>
              </a:spcBef>
              <a:spcAft>
                <a:spcPct val="0"/>
              </a:spcAft>
              <a:buClrTx/>
              <a:buSzTx/>
              <a:tabLst/>
            </a:pPr>
            <a:r>
              <a:rPr lang="en-US" altLang="ko-KR" sz="1350" dirty="0" smtClean="0">
                <a:solidFill>
                  <a:srgbClr val="002060"/>
                </a:solidFill>
              </a:rPr>
              <a:t>    </a:t>
            </a:r>
            <a:r>
              <a:rPr lang="en-US" altLang="ko-KR" sz="1350" dirty="0" smtClean="0">
                <a:solidFill>
                  <a:srgbClr val="002060"/>
                </a:solidFill>
                <a:ea typeface="+mn-ea"/>
              </a:rPr>
              <a:t>interest rate, etc. </a:t>
            </a:r>
            <a:endParaRPr kumimoji="1" lang="ko-KR" altLang="en-US" sz="1350" i="0" u="none" strike="noStrike" cap="none" normalizeH="0" baseline="0" dirty="0" smtClean="0">
              <a:ln>
                <a:noFill/>
              </a:ln>
              <a:solidFill>
                <a:srgbClr val="002060"/>
              </a:solidFill>
              <a:effectLst/>
              <a:ea typeface="+mn-ea"/>
            </a:endParaRPr>
          </a:p>
        </p:txBody>
      </p:sp>
      <p:sp>
        <p:nvSpPr>
          <p:cNvPr id="39" name="모서리가 둥근 직사각형 38"/>
          <p:cNvSpPr/>
          <p:nvPr/>
        </p:nvSpPr>
        <p:spPr bwMode="auto">
          <a:xfrm>
            <a:off x="4788024" y="5466383"/>
            <a:ext cx="1872208"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marR="0" defTabSz="914400" rtl="0" eaLnBrk="0" fontAlgn="base" latinLnBrk="0" hangingPunct="0">
              <a:lnSpc>
                <a:spcPct val="100000"/>
              </a:lnSpc>
              <a:spcBef>
                <a:spcPct val="0"/>
              </a:spcBef>
              <a:spcAft>
                <a:spcPct val="0"/>
              </a:spcAft>
              <a:buClrTx/>
              <a:buSzTx/>
              <a:buFont typeface="Wingdings" pitchFamily="2" charset="2"/>
              <a:buChar char="§"/>
              <a:tabLst/>
            </a:pPr>
            <a:r>
              <a:rPr kumimoji="1" lang="en-US" altLang="ko-KR" sz="1350" b="1" i="0" u="none" strike="noStrike" cap="none" normalizeH="0" baseline="0" dirty="0" smtClean="0">
                <a:ln>
                  <a:noFill/>
                </a:ln>
                <a:solidFill>
                  <a:srgbClr val="002060"/>
                </a:solidFill>
                <a:effectLst/>
                <a:ea typeface="+mj-ea"/>
              </a:rPr>
              <a:t> </a:t>
            </a:r>
            <a:r>
              <a:rPr kumimoji="1" lang="en-US" altLang="ko-KR" sz="1350" i="0" u="none" strike="noStrike" cap="none" normalizeH="0" baseline="0" dirty="0" smtClean="0">
                <a:ln>
                  <a:noFill/>
                </a:ln>
                <a:solidFill>
                  <a:srgbClr val="002060"/>
                </a:solidFill>
                <a:effectLst/>
                <a:ea typeface="+mj-ea"/>
              </a:rPr>
              <a:t>Customer’s g</a:t>
            </a:r>
            <a:r>
              <a:rPr kumimoji="1" lang="en-US" altLang="ko-KR" sz="1350" dirty="0" smtClean="0">
                <a:solidFill>
                  <a:srgbClr val="002060"/>
                </a:solidFill>
                <a:ea typeface="+mj-ea"/>
              </a:rPr>
              <a:t>uarantee </a:t>
            </a:r>
          </a:p>
          <a:p>
            <a:pPr marR="0" defTabSz="914400" rtl="0" eaLnBrk="0" fontAlgn="base" latinLnBrk="0" hangingPunct="0">
              <a:lnSpc>
                <a:spcPct val="100000"/>
              </a:lnSpc>
              <a:spcBef>
                <a:spcPct val="0"/>
              </a:spcBef>
              <a:spcAft>
                <a:spcPct val="0"/>
              </a:spcAft>
              <a:buClrTx/>
              <a:buSzTx/>
              <a:tabLst/>
            </a:pPr>
            <a:r>
              <a:rPr kumimoji="1" lang="en-US" altLang="ko-KR" sz="1350" dirty="0" smtClean="0">
                <a:solidFill>
                  <a:srgbClr val="002060"/>
                </a:solidFill>
                <a:ea typeface="+mj-ea"/>
              </a:rPr>
              <a:t>   liabilities and history of </a:t>
            </a:r>
          </a:p>
          <a:p>
            <a:pPr marR="0" defTabSz="914400" rtl="0" eaLnBrk="0" fontAlgn="base" latinLnBrk="0" hangingPunct="0">
              <a:lnSpc>
                <a:spcPct val="100000"/>
              </a:lnSpc>
              <a:spcBef>
                <a:spcPct val="0"/>
              </a:spcBef>
              <a:spcAft>
                <a:spcPct val="0"/>
              </a:spcAft>
              <a:buClrTx/>
              <a:buSzTx/>
              <a:tabLst/>
            </a:pPr>
            <a:r>
              <a:rPr kumimoji="1" lang="en-US" altLang="ko-KR" sz="1350" dirty="0" smtClean="0">
                <a:solidFill>
                  <a:srgbClr val="002060"/>
                </a:solidFill>
                <a:ea typeface="+mj-ea"/>
              </a:rPr>
              <a:t>   collateral pledging </a:t>
            </a:r>
            <a:r>
              <a:rPr kumimoji="1" lang="en-US" altLang="ko-KR" sz="1350" i="0" u="none" strike="noStrike" cap="none" normalizeH="0" baseline="0" dirty="0" smtClean="0">
                <a:ln>
                  <a:noFill/>
                </a:ln>
                <a:solidFill>
                  <a:srgbClr val="002060"/>
                </a:solidFill>
                <a:effectLst/>
                <a:ea typeface="+mj-ea"/>
              </a:rPr>
              <a:t>  </a:t>
            </a:r>
            <a:endParaRPr kumimoji="1" lang="ko-KR" altLang="en-US" sz="1350" i="0" u="none" strike="noStrike" cap="none" normalizeH="0" baseline="0" dirty="0" smtClean="0">
              <a:ln>
                <a:noFill/>
              </a:ln>
              <a:solidFill>
                <a:srgbClr val="002060"/>
              </a:solidFill>
              <a:effectLst/>
              <a:ea typeface="+mj-ea"/>
            </a:endParaRPr>
          </a:p>
        </p:txBody>
      </p:sp>
      <p:sp>
        <p:nvSpPr>
          <p:cNvPr id="40" name="모서리가 둥근 직사각형 39"/>
          <p:cNvSpPr/>
          <p:nvPr/>
        </p:nvSpPr>
        <p:spPr bwMode="auto">
          <a:xfrm>
            <a:off x="6732240" y="5466383"/>
            <a:ext cx="1800200" cy="959346"/>
          </a:xfrm>
          <a:prstGeom prst="roundRect">
            <a:avLst/>
          </a:prstGeom>
          <a:noFill/>
          <a:ln w="25400" cap="flat" cmpd="sng" algn="ctr">
            <a:solidFill>
              <a:srgbClr val="0070C0"/>
            </a:solidFill>
            <a:prstDash val="solid"/>
            <a:round/>
            <a:headEnd type="none" w="med" len="med"/>
            <a:tailEnd type="none" w="med" len="med"/>
          </a:ln>
          <a:effectLst/>
        </p:spPr>
        <p:txBody>
          <a:bodyPr vert="horz" wrap="square" lIns="0" tIns="36000" rIns="0" bIns="36000" numCol="1" rtlCol="0" anchor="ctr" anchorCtr="1" compatLnSpc="1">
            <a:prstTxWarp prst="textNoShape">
              <a:avLst/>
            </a:prstTxWarp>
          </a:bodyPr>
          <a:lstStyle/>
          <a:p>
            <a:pPr eaLnBrk="0" latinLnBrk="0" hangingPunct="0">
              <a:buFont typeface="Wingdings" pitchFamily="2" charset="2"/>
              <a:buChar char="§"/>
            </a:pPr>
            <a:r>
              <a:rPr lang="ko-KR" altLang="en-US" sz="1350" dirty="0" smtClean="0">
                <a:solidFill>
                  <a:srgbClr val="002060"/>
                </a:solidFill>
              </a:rPr>
              <a:t> </a:t>
            </a:r>
            <a:r>
              <a:rPr lang="en-US" altLang="ko-KR" sz="1350" dirty="0" smtClean="0">
                <a:solidFill>
                  <a:srgbClr val="002060"/>
                </a:solidFill>
              </a:rPr>
              <a:t>List of accounts </a:t>
            </a:r>
          </a:p>
          <a:p>
            <a:pPr eaLnBrk="0" latinLnBrk="0" hangingPunct="0"/>
            <a:r>
              <a:rPr lang="en-US" altLang="ko-KR" sz="1350" dirty="0" smtClean="0">
                <a:solidFill>
                  <a:srgbClr val="002060"/>
                </a:solidFill>
              </a:rPr>
              <a:t>   reported for incidents </a:t>
            </a:r>
          </a:p>
          <a:p>
            <a:pPr eaLnBrk="0" latinLnBrk="0" hangingPunct="0"/>
            <a:r>
              <a:rPr lang="en-US" altLang="ko-KR" sz="1350" dirty="0" smtClean="0">
                <a:solidFill>
                  <a:srgbClr val="002060"/>
                </a:solidFill>
              </a:rPr>
              <a:t>   such as suspension of </a:t>
            </a:r>
          </a:p>
          <a:p>
            <a:pPr eaLnBrk="0" latinLnBrk="0" hangingPunct="0"/>
            <a:r>
              <a:rPr lang="en-US" altLang="ko-KR" sz="1350" dirty="0" smtClean="0">
                <a:solidFill>
                  <a:srgbClr val="002060"/>
                </a:solidFill>
              </a:rPr>
              <a:t>   deposit withdrawals</a:t>
            </a:r>
            <a:endParaRPr kumimoji="1" lang="ko-KR" altLang="en-US" sz="1350" b="1" i="0" u="none" strike="noStrike" cap="none" normalizeH="0" baseline="0" dirty="0" smtClean="0">
              <a:ln>
                <a:noFill/>
              </a:ln>
              <a:solidFill>
                <a:schemeClr val="tx2"/>
              </a:solidFill>
              <a:effectLst/>
              <a:ea typeface="+mj-ea"/>
            </a:endParaRPr>
          </a:p>
        </p:txBody>
      </p:sp>
      <p:cxnSp>
        <p:nvCxnSpPr>
          <p:cNvPr id="41" name="직선 연결선 40"/>
          <p:cNvCxnSpPr/>
          <p:nvPr/>
        </p:nvCxnSpPr>
        <p:spPr bwMode="auto">
          <a:xfrm>
            <a:off x="1835696" y="5273601"/>
            <a:ext cx="0" cy="216024"/>
          </a:xfrm>
          <a:prstGeom prst="line">
            <a:avLst/>
          </a:prstGeom>
          <a:noFill/>
          <a:ln w="22225" cap="flat" cmpd="sng" algn="ctr">
            <a:solidFill>
              <a:srgbClr val="0070C0"/>
            </a:solidFill>
            <a:prstDash val="sysDot"/>
            <a:round/>
            <a:headEnd type="none" w="med" len="med"/>
            <a:tailEnd type="none" w="med" len="med"/>
          </a:ln>
          <a:effectLst/>
        </p:spPr>
      </p:cxnSp>
      <p:cxnSp>
        <p:nvCxnSpPr>
          <p:cNvPr id="20" name="직선 연결선 19"/>
          <p:cNvCxnSpPr/>
          <p:nvPr/>
        </p:nvCxnSpPr>
        <p:spPr bwMode="auto">
          <a:xfrm>
            <a:off x="3779912" y="5273601"/>
            <a:ext cx="0" cy="216024"/>
          </a:xfrm>
          <a:prstGeom prst="line">
            <a:avLst/>
          </a:prstGeom>
          <a:noFill/>
          <a:ln w="22225" cap="flat" cmpd="sng" algn="ctr">
            <a:solidFill>
              <a:srgbClr val="0070C0"/>
            </a:solidFill>
            <a:prstDash val="sysDot"/>
            <a:round/>
            <a:headEnd type="none" w="med" len="med"/>
            <a:tailEnd type="none" w="med" len="med"/>
          </a:ln>
          <a:effectLst/>
        </p:spPr>
      </p:cxnSp>
      <p:cxnSp>
        <p:nvCxnSpPr>
          <p:cNvPr id="21" name="직선 연결선 20"/>
          <p:cNvCxnSpPr/>
          <p:nvPr/>
        </p:nvCxnSpPr>
        <p:spPr bwMode="auto">
          <a:xfrm>
            <a:off x="5724128" y="5273601"/>
            <a:ext cx="0" cy="216024"/>
          </a:xfrm>
          <a:prstGeom prst="line">
            <a:avLst/>
          </a:prstGeom>
          <a:noFill/>
          <a:ln w="22225" cap="flat" cmpd="sng" algn="ctr">
            <a:solidFill>
              <a:srgbClr val="0070C0"/>
            </a:solidFill>
            <a:prstDash val="sysDot"/>
            <a:round/>
            <a:headEnd type="none" w="med" len="med"/>
            <a:tailEnd type="none" w="med" len="med"/>
          </a:ln>
          <a:effectLst/>
        </p:spPr>
      </p:cxnSp>
      <p:cxnSp>
        <p:nvCxnSpPr>
          <p:cNvPr id="22" name="직선 연결선 21"/>
          <p:cNvCxnSpPr/>
          <p:nvPr/>
        </p:nvCxnSpPr>
        <p:spPr bwMode="auto">
          <a:xfrm>
            <a:off x="7596336" y="5273601"/>
            <a:ext cx="0" cy="216024"/>
          </a:xfrm>
          <a:prstGeom prst="line">
            <a:avLst/>
          </a:prstGeom>
          <a:noFill/>
          <a:ln w="22225" cap="flat" cmpd="sng" algn="ctr">
            <a:solidFill>
              <a:srgbClr val="0070C0"/>
            </a:solidFill>
            <a:prstDash val="sysDot"/>
            <a:round/>
            <a:headEnd type="none" w="med" len="med"/>
            <a:tailEnd type="none" w="med" len="med"/>
          </a:ln>
          <a:effectLst/>
        </p:spPr>
      </p:cxn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79512" y="980728"/>
            <a:ext cx="8856984"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7"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18</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r>
              <a:rPr lang="en-US" altLang="ko-KR" sz="2400" b="1" dirty="0" smtClean="0"/>
              <a:t>(Cont’)</a:t>
            </a:r>
            <a:endParaRPr lang="ko-KR" altLang="en-US" sz="2400" b="1" dirty="0"/>
          </a:p>
        </p:txBody>
      </p:sp>
      <p:graphicFrame>
        <p:nvGraphicFramePr>
          <p:cNvPr id="3" name="표 2"/>
          <p:cNvGraphicFramePr>
            <a:graphicFrameLocks noGrp="1"/>
          </p:cNvGraphicFramePr>
          <p:nvPr/>
        </p:nvGraphicFramePr>
        <p:xfrm>
          <a:off x="289627" y="1556794"/>
          <a:ext cx="8643998" cy="4824535"/>
        </p:xfrm>
        <a:graphic>
          <a:graphicData uri="http://schemas.openxmlformats.org/drawingml/2006/table">
            <a:tbl>
              <a:tblPr firstRow="1" bandRow="1">
                <a:tableStyleId>{F2DE63D5-997A-4646-A377-4702673A728D}</a:tableStyleId>
              </a:tblPr>
              <a:tblGrid>
                <a:gridCol w="2286016"/>
                <a:gridCol w="857255"/>
                <a:gridCol w="5500727"/>
              </a:tblGrid>
              <a:tr h="384250">
                <a:tc>
                  <a:txBody>
                    <a:bodyPr/>
                    <a:lstStyle/>
                    <a:p>
                      <a:pPr algn="ctr" latinLnBrk="1"/>
                      <a:r>
                        <a:rPr lang="en-US" altLang="ko-KR" sz="1600" b="1" dirty="0" smtClean="0"/>
                        <a:t>List</a:t>
                      </a:r>
                      <a:r>
                        <a:rPr lang="en-US" altLang="ko-KR" sz="1600" b="1" baseline="0" dirty="0" smtClean="0"/>
                        <a:t> of Items</a:t>
                      </a:r>
                      <a:endParaRPr lang="ko-KR" alt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spc="-100" baseline="0" dirty="0" smtClean="0"/>
                        <a:t>Purpose</a:t>
                      </a:r>
                      <a:endParaRPr lang="ko-KR" altLang="en-US" sz="1600" b="1" spc="-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dirty="0" smtClean="0">
                          <a:solidFill>
                            <a:srgbClr val="FFFFFF"/>
                          </a:solidFill>
                        </a:rPr>
                        <a:t>Description</a:t>
                      </a:r>
                      <a:endParaRPr lang="ko-KR" altLang="en-US" sz="1600" b="1" dirty="0">
                        <a:solidFill>
                          <a:srgbClr val="FFFFF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731915">
                <a:tc>
                  <a:txBody>
                    <a:bodyPr/>
                    <a:lstStyle/>
                    <a:p>
                      <a:pPr algn="ctr" latinLnBrk="1"/>
                      <a:r>
                        <a:rPr lang="en-US" altLang="ko-KR" sz="1300" b="1" dirty="0" smtClean="0"/>
                        <a:t>People</a:t>
                      </a:r>
                      <a:r>
                        <a:rPr lang="en-US" altLang="ko-KR" sz="1300" b="1" baseline="0" dirty="0" smtClean="0"/>
                        <a:t> affiliated with the executives and employees of the bank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latinLnBrk="1"/>
                      <a:r>
                        <a:rPr lang="en-US" altLang="ko-KR" sz="1300" b="1" dirty="0" smtClean="0">
                          <a:solidFill>
                            <a:srgbClr val="7030A0"/>
                          </a:solidFill>
                        </a:rPr>
                        <a:t>Payment </a:t>
                      </a:r>
                      <a:r>
                        <a:rPr lang="en-US" altLang="ko-KR" sz="1300" b="1" spc="-100" baseline="0" dirty="0" smtClean="0">
                          <a:solidFill>
                            <a:srgbClr val="7030A0"/>
                          </a:solidFill>
                        </a:rPr>
                        <a:t>Suspension</a:t>
                      </a:r>
                      <a:endParaRPr lang="ko-KR" altLang="en-US" sz="1300" b="1" spc="-100"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For immediate relatives of the executives and employees of the failed bank, </a:t>
                      </a:r>
                    </a:p>
                    <a:p>
                      <a:pPr marL="180000" indent="-108000" algn="l" defTabSz="914400" rtl="0" eaLnBrk="1" latinLnBrk="1" hangingPunct="1">
                        <a:buFont typeface="Wingdings" pitchFamily="2" charset="2"/>
                        <a:buNone/>
                      </a:pPr>
                      <a:r>
                        <a:rPr lang="en-US" altLang="ko-KR" sz="1300" kern="1200" dirty="0" smtClean="0">
                          <a:solidFill>
                            <a:schemeClr val="tx1"/>
                          </a:solidFill>
                          <a:latin typeface="+mn-lt"/>
                          <a:ea typeface="+mn-ea"/>
                          <a:cs typeface="+mn-cs"/>
                        </a:rPr>
                        <a:t>the KDIC can suspend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473">
                <a:tc>
                  <a:txBody>
                    <a:bodyPr/>
                    <a:lstStyle/>
                    <a:p>
                      <a:pPr algn="ctr" latinLnBrk="1"/>
                      <a:r>
                        <a:rPr lang="en-US" altLang="ko-KR" sz="1300" b="1" dirty="0" smtClean="0"/>
                        <a:t>Large shareholders and people affiliated with them</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large shareholders and people affiliated with them, the KDIC can suspend </a:t>
                      </a:r>
                    </a:p>
                    <a:p>
                      <a:pPr marL="180000" indent="-108000" algn="l" defTabSz="914400" rtl="0" eaLnBrk="1" latinLnBrk="1" hangingPunct="1">
                        <a:buFont typeface="Wingdings" pitchFamily="2" charset="2"/>
                        <a:buNone/>
                      </a:pPr>
                      <a:r>
                        <a:rPr lang="en-US" altLang="ko-KR" sz="1300" kern="1200" dirty="0" smtClean="0">
                          <a:solidFill>
                            <a:schemeClr val="tx1"/>
                          </a:solidFill>
                          <a:latin typeface="+mn-lt"/>
                          <a:ea typeface="+mn-ea"/>
                          <a:cs typeface="+mn-cs"/>
                        </a:rPr>
                        <a:t>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473">
                <a:tc>
                  <a:txBody>
                    <a:bodyPr/>
                    <a:lstStyle/>
                    <a:p>
                      <a:pPr algn="ctr" latinLnBrk="1"/>
                      <a:r>
                        <a:rPr lang="en-US" altLang="ko-KR" sz="1300" b="1" dirty="0" smtClean="0"/>
                        <a:t>Deposits of </a:t>
                      </a:r>
                      <a:r>
                        <a:rPr lang="en-US" altLang="ko-KR" sz="1300" b="1" baseline="0" dirty="0" smtClean="0"/>
                        <a:t>the executives and employees of the bank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executives and employees of the failed bank, the KDIC can suspend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121">
                <a:tc>
                  <a:txBody>
                    <a:bodyPr/>
                    <a:lstStyle/>
                    <a:p>
                      <a:pPr algn="ctr" latinLnBrk="1"/>
                      <a:r>
                        <a:rPr lang="en-US" altLang="ko-KR" sz="1300" b="1" dirty="0" smtClean="0"/>
                        <a:t>List</a:t>
                      </a:r>
                      <a:r>
                        <a:rPr lang="en-US" altLang="ko-KR" sz="1300" b="1" baseline="0" dirty="0" smtClean="0"/>
                        <a:t> of special claims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If a borrower or a guarantor of a debt that has been written-off is also a depositor, the  KDIC can suspend payment of part of his/her deposit claims equal to the amount of the debt.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473">
                <a:tc>
                  <a:txBody>
                    <a:bodyPr/>
                    <a:lstStyle/>
                    <a:p>
                      <a:pPr algn="ctr" latinLnBrk="1"/>
                      <a:r>
                        <a:rPr lang="en-US" altLang="ko-KR" sz="1300" b="1" dirty="0" smtClean="0"/>
                        <a:t>List of deposits seized </a:t>
                      </a:r>
                    </a:p>
                    <a:p>
                      <a:pPr algn="ctr" latinLnBrk="1"/>
                      <a:r>
                        <a:rPr lang="en-US" altLang="ko-KR" sz="1300" b="1" dirty="0" smtClean="0"/>
                        <a:t>(including</a:t>
                      </a:r>
                      <a:r>
                        <a:rPr lang="en-US" altLang="ko-KR" sz="1300" b="1" baseline="0" dirty="0" smtClean="0"/>
                        <a:t> provisional seizure)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whose ownership is disputed in court, the KDIC can suspend payment of deposit claims until the issues are resolved.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915">
                <a:tc>
                  <a:txBody>
                    <a:bodyPr/>
                    <a:lstStyle/>
                    <a:p>
                      <a:pPr algn="ctr" latinLnBrk="1"/>
                      <a:r>
                        <a:rPr lang="en-US" altLang="ko-KR" sz="1300" b="1" dirty="0" smtClean="0"/>
                        <a:t>List of deposits whose withdrawal has been suspended</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whose withdrawal has been suspended after an incident report, </a:t>
                      </a:r>
                    </a:p>
                    <a:p>
                      <a:pPr marL="180000" indent="-108000" algn="l" defTabSz="914400" rtl="0" eaLnBrk="1" latinLnBrk="1" hangingPunct="1">
                        <a:buFont typeface="Wingdings" pitchFamily="2" charset="2"/>
                        <a:buNone/>
                      </a:pPr>
                      <a:r>
                        <a:rPr lang="en-US" altLang="ko-KR" sz="1300" kern="1200" dirty="0" smtClean="0">
                          <a:solidFill>
                            <a:schemeClr val="tx1"/>
                          </a:solidFill>
                          <a:latin typeface="+mn-lt"/>
                          <a:ea typeface="+mn-ea"/>
                          <a:cs typeface="+mn-cs"/>
                        </a:rPr>
                        <a:t>   the KDIC can suspend payment of deposit claims.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915">
                <a:tc>
                  <a:txBody>
                    <a:bodyPr/>
                    <a:lstStyle/>
                    <a:p>
                      <a:pPr algn="ctr" latinLnBrk="1"/>
                      <a:r>
                        <a:rPr lang="en-US" altLang="ko-KR" sz="1300" b="1" dirty="0" smtClean="0"/>
                        <a:t>List of pledges established by</a:t>
                      </a:r>
                      <a:r>
                        <a:rPr lang="en-US" altLang="ko-KR" sz="1300" b="1" baseline="0" dirty="0" smtClean="0"/>
                        <a:t> third parties or other financial institutions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pledged to a third party, the KDIC can suspend payment of deposit claims until the issues are resolved. </a:t>
                      </a:r>
                      <a:endParaRPr lang="ko-KR" altLang="en-US" sz="1300" kern="1200" dirty="0">
                        <a:solidFill>
                          <a:schemeClr val="tx1"/>
                        </a:solidFill>
                        <a:latin typeface="+mn-lt"/>
                        <a:ea typeface="+mn-ea"/>
                        <a:cs typeface="+mn-cs"/>
                      </a:endParaRPr>
                    </a:p>
                  </a:txBody>
                  <a:tcPr marL="36000" marR="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직사각형 3"/>
          <p:cNvSpPr/>
          <p:nvPr/>
        </p:nvSpPr>
        <p:spPr>
          <a:xfrm>
            <a:off x="380618" y="1052736"/>
            <a:ext cx="4785734" cy="400110"/>
          </a:xfrm>
          <a:prstGeom prst="rect">
            <a:avLst/>
          </a:prstGeom>
        </p:spPr>
        <p:txBody>
          <a:bodyPr wrap="none">
            <a:spAutoFit/>
          </a:bodyPr>
          <a:lstStyle/>
          <a:p>
            <a:pPr marL="442913" lvl="1" indent="-174625" eaLnBrk="0">
              <a:spcBef>
                <a:spcPct val="20000"/>
              </a:spcBef>
              <a:buClr>
                <a:srgbClr val="007700"/>
              </a:buClr>
              <a:buSzPct val="90000"/>
              <a:buFont typeface="Wingdings" pitchFamily="2" charset="2"/>
              <a:buChar char="ü"/>
              <a:defRPr/>
            </a:pPr>
            <a:r>
              <a:rPr lang="en-US" altLang="ko-KR" sz="2000" dirty="0" smtClean="0"/>
              <a:t> 17 additional Items of Electronic Data</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79512" y="980728"/>
            <a:ext cx="8856984"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 name="표 2"/>
          <p:cNvGraphicFramePr>
            <a:graphicFrameLocks noGrp="1"/>
          </p:cNvGraphicFramePr>
          <p:nvPr/>
        </p:nvGraphicFramePr>
        <p:xfrm>
          <a:off x="320491" y="1643050"/>
          <a:ext cx="8643997" cy="4139888"/>
        </p:xfrm>
        <a:graphic>
          <a:graphicData uri="http://schemas.openxmlformats.org/drawingml/2006/table">
            <a:tbl>
              <a:tblPr firstRow="1" bandRow="1">
                <a:tableStyleId>{F2DE63D5-997A-4646-A377-4702673A728D}</a:tableStyleId>
              </a:tblPr>
              <a:tblGrid>
                <a:gridCol w="2513646"/>
                <a:gridCol w="895444"/>
                <a:gridCol w="5234907"/>
              </a:tblGrid>
              <a:tr h="395023">
                <a:tc>
                  <a:txBody>
                    <a:bodyPr/>
                    <a:lstStyle/>
                    <a:p>
                      <a:pPr algn="ctr" latinLnBrk="1"/>
                      <a:r>
                        <a:rPr lang="en-US" altLang="ko-KR" sz="1600" b="1" dirty="0" smtClean="0"/>
                        <a:t>List</a:t>
                      </a:r>
                      <a:r>
                        <a:rPr lang="en-US" altLang="ko-KR" sz="1600" b="1" baseline="0" dirty="0" smtClean="0"/>
                        <a:t> of Items</a:t>
                      </a:r>
                      <a:endParaRPr lang="ko-KR" alt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spc="-100" baseline="0" dirty="0" smtClean="0"/>
                        <a:t>Purpose</a:t>
                      </a:r>
                      <a:endParaRPr lang="ko-KR" altLang="en-US" sz="1600" b="1" spc="-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dirty="0" smtClean="0">
                          <a:solidFill>
                            <a:srgbClr val="FFFFFF"/>
                          </a:solidFill>
                        </a:rPr>
                        <a:t>Description</a:t>
                      </a:r>
                      <a:endParaRPr lang="ko-KR" altLang="en-US" sz="1600" b="1" dirty="0">
                        <a:solidFill>
                          <a:srgbClr val="FFFFF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743321">
                <a:tc>
                  <a:txBody>
                    <a:bodyPr/>
                    <a:lstStyle/>
                    <a:p>
                      <a:pPr algn="ctr" latinLnBrk="1"/>
                      <a:r>
                        <a:rPr lang="en-US" altLang="ko-KR" sz="1300" b="1" dirty="0" smtClean="0"/>
                        <a:t>List of suspense payments that are</a:t>
                      </a:r>
                      <a:r>
                        <a:rPr lang="en-US" altLang="ko-KR" sz="1300" b="1" baseline="0" dirty="0" smtClean="0"/>
                        <a:t> related to </a:t>
                      </a:r>
                      <a:r>
                        <a:rPr lang="en-US" altLang="ko-KR" sz="1300" b="1" dirty="0" smtClean="0"/>
                        <a:t>loans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latinLnBrk="1"/>
                      <a:r>
                        <a:rPr lang="en-US" altLang="ko-KR" sz="1300" b="1" dirty="0" smtClean="0">
                          <a:solidFill>
                            <a:srgbClr val="7030A0"/>
                          </a:solidFill>
                        </a:rPr>
                        <a:t>Deduction of Debt </a:t>
                      </a:r>
                      <a:r>
                        <a:rPr lang="en-US" altLang="ko-KR" sz="1300" b="1" spc="-100" baseline="0" dirty="0" smtClean="0">
                          <a:solidFill>
                            <a:srgbClr val="7030A0"/>
                          </a:solidFill>
                        </a:rPr>
                        <a:t>Obligations</a:t>
                      </a:r>
                      <a:endParaRPr lang="ko-KR" altLang="en-US" sz="1300" b="1" spc="-100"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Legal fees and other expenses associated with a delinquent loan should be paid  by the depositor/debtor. So the corresponding amount is deducted from deposits.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581">
                <a:tc>
                  <a:txBody>
                    <a:bodyPr/>
                    <a:lstStyle/>
                    <a:p>
                      <a:pPr algn="ctr" latinLnBrk="1"/>
                      <a:r>
                        <a:rPr lang="en-US" altLang="ko-KR" sz="1300" b="1" dirty="0" smtClean="0"/>
                        <a:t>List</a:t>
                      </a:r>
                      <a:r>
                        <a:rPr lang="en-US" altLang="ko-KR" sz="1300" b="1" baseline="0" dirty="0" smtClean="0"/>
                        <a:t> of loans made to the bank’s employees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Loans made to employees as part of welfare benefits are loans, too. So the corresponding amount is deducted from deposits.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157">
                <a:tc>
                  <a:txBody>
                    <a:bodyPr/>
                    <a:lstStyle/>
                    <a:p>
                      <a:pPr algn="ctr" latinLnBrk="1"/>
                      <a:r>
                        <a:rPr lang="en-US" altLang="ko-KR" sz="1300" b="1" dirty="0" smtClean="0"/>
                        <a:t>List of subordinated debts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latinLnBrk="1"/>
                      <a:r>
                        <a:rPr lang="en-US" altLang="ko-KR" sz="1300" b="1" dirty="0" smtClean="0">
                          <a:solidFill>
                            <a:srgbClr val="7030A0"/>
                          </a:solidFill>
                        </a:rPr>
                        <a:t>Exclusion from Coverage</a:t>
                      </a:r>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Subordinated debts are not KDIC-protected.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5006">
                <a:tc>
                  <a:txBody>
                    <a:bodyPr/>
                    <a:lstStyle/>
                    <a:p>
                      <a:pPr algn="ctr" latinLnBrk="1"/>
                      <a:r>
                        <a:rPr lang="en-US" altLang="ko-KR" sz="1300" b="1" dirty="0" smtClean="0"/>
                        <a:t>List of deposits whose prescription period for claim of payment has expired</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whose prescription period for claim of payment has expired are excluded  from coverage.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793">
                <a:tc>
                  <a:txBody>
                    <a:bodyPr/>
                    <a:lstStyle/>
                    <a:p>
                      <a:pPr algn="ctr" latinLnBrk="1"/>
                      <a:r>
                        <a:rPr lang="en-US" altLang="ko-KR" sz="1300" b="1" dirty="0" smtClean="0"/>
                        <a:t>List</a:t>
                      </a:r>
                      <a:r>
                        <a:rPr lang="en-US" altLang="ko-KR" sz="1300" b="1" baseline="0" dirty="0" smtClean="0"/>
                        <a:t> of uninsured deposits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on this list are excluded from coverage.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007">
                <a:tc>
                  <a:txBody>
                    <a:bodyPr/>
                    <a:lstStyle/>
                    <a:p>
                      <a:pPr algn="ctr" latinLnBrk="1"/>
                      <a:r>
                        <a:rPr lang="en-US" altLang="ko-KR" sz="1300" b="1" dirty="0" smtClean="0"/>
                        <a:t>List of deposits made by any organization</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300" b="1" spc="-100" baseline="0" dirty="0" smtClean="0">
                          <a:solidFill>
                            <a:srgbClr val="7030A0"/>
                          </a:solidFill>
                        </a:rPr>
                        <a:t>Separation</a:t>
                      </a:r>
                      <a:r>
                        <a:rPr lang="en-US" altLang="ko-KR" sz="1300" b="1" baseline="0" dirty="0" smtClean="0">
                          <a:solidFill>
                            <a:srgbClr val="7030A0"/>
                          </a:solidFill>
                        </a:rPr>
                        <a:t> from Personal Deposits</a:t>
                      </a:r>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made under the name of an organization, corporate or non-corporate, are separately protected from personal deposits.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직사각형 4"/>
          <p:cNvSpPr/>
          <p:nvPr/>
        </p:nvSpPr>
        <p:spPr>
          <a:xfrm>
            <a:off x="395349" y="1052736"/>
            <a:ext cx="5382499" cy="400110"/>
          </a:xfrm>
          <a:prstGeom prst="rect">
            <a:avLst/>
          </a:prstGeom>
        </p:spPr>
        <p:txBody>
          <a:bodyPr wrap="none">
            <a:spAutoFit/>
          </a:bodyPr>
          <a:lstStyle/>
          <a:p>
            <a:pPr marL="442913" lvl="1" indent="-174625" eaLnBrk="0">
              <a:spcBef>
                <a:spcPct val="20000"/>
              </a:spcBef>
              <a:buClr>
                <a:srgbClr val="007700"/>
              </a:buClr>
              <a:buSzPct val="90000"/>
              <a:buFont typeface="Wingdings" pitchFamily="2" charset="2"/>
              <a:buChar char="ü"/>
              <a:defRPr/>
            </a:pPr>
            <a:r>
              <a:rPr lang="en-US" altLang="ko-KR" sz="2000" dirty="0" smtClean="0"/>
              <a:t> 17 additional Items of Electronic Data (Cont’)</a:t>
            </a:r>
          </a:p>
        </p:txBody>
      </p:sp>
      <p:sp>
        <p:nvSpPr>
          <p:cNvPr id="8"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r>
              <a:rPr lang="en-US" altLang="ko-KR" sz="2400" b="1" dirty="0" smtClean="0"/>
              <a:t>(Cont’)</a:t>
            </a:r>
            <a:endParaRPr lang="ko-KR" altLang="en-US" sz="2400" b="1" dirty="0"/>
          </a:p>
        </p:txBody>
      </p:sp>
      <p:pic>
        <p:nvPicPr>
          <p:cNvPr id="7" name="Picture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19</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07452" cy="928670"/>
          </a:xfrm>
        </p:spPr>
        <p:txBody>
          <a:bodyPr/>
          <a:lstStyle/>
          <a:p>
            <a:r>
              <a:rPr lang="en-US" altLang="ko-KR" b="1" dirty="0" smtClean="0"/>
              <a:t>            Table of Contents</a:t>
            </a:r>
            <a:endParaRPr lang="ko-KR" altLang="en-US" b="1" dirty="0"/>
          </a:p>
        </p:txBody>
      </p:sp>
      <p:sp>
        <p:nvSpPr>
          <p:cNvPr id="5" name="Rectangle 3"/>
          <p:cNvSpPr txBox="1">
            <a:spLocks noChangeArrowheads="1"/>
          </p:cNvSpPr>
          <p:nvPr/>
        </p:nvSpPr>
        <p:spPr bwMode="auto">
          <a:xfrm>
            <a:off x="838200" y="1340768"/>
            <a:ext cx="7543800" cy="5112568"/>
          </a:xfrm>
          <a:prstGeom prst="rect">
            <a:avLst/>
          </a:prstGeom>
          <a:noFill/>
          <a:ln w="9525">
            <a:noFill/>
            <a:miter lim="800000"/>
            <a:headEnd/>
            <a:tailEnd/>
          </a:ln>
        </p:spPr>
        <p:txBody>
          <a:bodyPr anchor="t"/>
          <a:lstStyle/>
          <a:p>
            <a:pPr marL="514350" indent="-514350" latinLnBrk="0">
              <a:spcBef>
                <a:spcPct val="20000"/>
              </a:spcBef>
              <a:buClr>
                <a:schemeClr val="tx1"/>
              </a:buClr>
              <a:buSzPct val="90000"/>
              <a:buFont typeface="+mj-lt"/>
              <a:buAutoNum type="romanUcPeriod"/>
              <a:defRPr/>
            </a:pPr>
            <a:endParaRPr lang="en-US" altLang="ko-KR" sz="3000" b="1" i="1" dirty="0" smtClean="0">
              <a:latin typeface="+mj-lt"/>
            </a:endParaRPr>
          </a:p>
          <a:p>
            <a:pPr marL="514350" indent="-514350" latinLnBrk="0">
              <a:lnSpc>
                <a:spcPct val="150000"/>
              </a:lnSpc>
              <a:spcBef>
                <a:spcPct val="20000"/>
              </a:spcBef>
              <a:buClr>
                <a:schemeClr val="tx1"/>
              </a:buClr>
              <a:buSzPct val="90000"/>
              <a:buFont typeface="+mj-lt"/>
              <a:buAutoNum type="romanUcPeriod"/>
              <a:defRPr/>
            </a:pPr>
            <a:r>
              <a:rPr lang="en-US" altLang="ko-KR" sz="3000" b="1" i="1" dirty="0" smtClean="0">
                <a:latin typeface="+mj-lt"/>
              </a:rPr>
              <a:t>KDIC’S DI Payment System</a:t>
            </a:r>
            <a:endParaRPr lang="en-US" altLang="ko-KR" sz="1000" b="1" i="1" dirty="0" smtClean="0">
              <a:latin typeface="+mj-lt"/>
            </a:endParaRPr>
          </a:p>
          <a:p>
            <a:pPr marL="514350" indent="-514350" latinLnBrk="0">
              <a:lnSpc>
                <a:spcPct val="150000"/>
              </a:lnSpc>
              <a:spcBef>
                <a:spcPct val="20000"/>
              </a:spcBef>
              <a:buSzPct val="90000"/>
              <a:buFont typeface="+mj-lt"/>
              <a:buAutoNum type="romanUcPeriod"/>
              <a:defRPr/>
            </a:pPr>
            <a:r>
              <a:rPr lang="en-US" altLang="ko-KR" sz="3000" b="1" i="1" dirty="0" smtClean="0">
                <a:latin typeface="+mj-lt"/>
              </a:rPr>
              <a:t>Investigations in Preparation for Payment</a:t>
            </a:r>
          </a:p>
          <a:p>
            <a:pPr marL="514350" indent="-514350" latinLnBrk="0">
              <a:lnSpc>
                <a:spcPct val="150000"/>
              </a:lnSpc>
              <a:spcBef>
                <a:spcPct val="20000"/>
              </a:spcBef>
              <a:buSzPct val="90000"/>
              <a:buFont typeface="+mj-lt"/>
              <a:buAutoNum type="romanUcPeriod"/>
              <a:defRPr/>
            </a:pPr>
            <a:r>
              <a:rPr lang="en-US" altLang="ko-KR" sz="3000" b="1" i="1" dirty="0" smtClean="0">
                <a:latin typeface="+mj-lt"/>
              </a:rPr>
              <a:t>Overview of IRIS and the Payment Process</a:t>
            </a:r>
          </a:p>
          <a:p>
            <a:pPr marL="514350" indent="-514350" latinLnBrk="0">
              <a:lnSpc>
                <a:spcPct val="150000"/>
              </a:lnSpc>
              <a:spcBef>
                <a:spcPct val="20000"/>
              </a:spcBef>
              <a:buSzPct val="90000"/>
              <a:buAutoNum type="romanUcPeriod"/>
              <a:defRPr/>
            </a:pPr>
            <a:r>
              <a:rPr lang="en-US" altLang="ko-KR" sz="3000" b="1" i="1" dirty="0" smtClean="0">
                <a:latin typeface="+mj-lt"/>
              </a:rPr>
              <a:t>A Demonstration of the Online Process for Filing a Claim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79512" y="980728"/>
            <a:ext cx="8856984"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 name="표 2"/>
          <p:cNvGraphicFramePr>
            <a:graphicFrameLocks noGrp="1"/>
          </p:cNvGraphicFramePr>
          <p:nvPr/>
        </p:nvGraphicFramePr>
        <p:xfrm>
          <a:off x="251520" y="1688998"/>
          <a:ext cx="8715436" cy="3811705"/>
        </p:xfrm>
        <a:graphic>
          <a:graphicData uri="http://schemas.openxmlformats.org/drawingml/2006/table">
            <a:tbl>
              <a:tblPr firstRow="1" bandRow="1">
                <a:tableStyleId>{F2DE63D5-997A-4646-A377-4702673A728D}</a:tableStyleId>
              </a:tblPr>
              <a:tblGrid>
                <a:gridCol w="2534420"/>
                <a:gridCol w="902845"/>
                <a:gridCol w="5278171"/>
              </a:tblGrid>
              <a:tr h="435801">
                <a:tc>
                  <a:txBody>
                    <a:bodyPr/>
                    <a:lstStyle/>
                    <a:p>
                      <a:pPr algn="ctr" latinLnBrk="1"/>
                      <a:r>
                        <a:rPr lang="en-US" altLang="ko-KR" sz="1600" b="1" dirty="0" smtClean="0"/>
                        <a:t>List</a:t>
                      </a:r>
                      <a:r>
                        <a:rPr lang="en-US" altLang="ko-KR" sz="1600" b="1" baseline="0" dirty="0" smtClean="0"/>
                        <a:t> of Items</a:t>
                      </a:r>
                      <a:endParaRPr lang="ko-KR" alt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spc="-100" baseline="0" dirty="0" smtClean="0"/>
                        <a:t>Purpose</a:t>
                      </a:r>
                      <a:endParaRPr lang="ko-KR" altLang="en-US" sz="1600" b="1" spc="-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sz="1600" b="1" dirty="0" smtClean="0">
                          <a:solidFill>
                            <a:srgbClr val="FFFFFF"/>
                          </a:solidFill>
                        </a:rPr>
                        <a:t>Description</a:t>
                      </a:r>
                      <a:endParaRPr lang="ko-KR" altLang="en-US" sz="1600" b="1" dirty="0">
                        <a:solidFill>
                          <a:srgbClr val="FFFFF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87791">
                <a:tc>
                  <a:txBody>
                    <a:bodyPr/>
                    <a:lstStyle/>
                    <a:p>
                      <a:pPr algn="ctr" latinLnBrk="1"/>
                      <a:r>
                        <a:rPr lang="en-US" altLang="ko-KR" sz="1300" b="1" dirty="0" smtClean="0"/>
                        <a:t>List of deposits and loans</a:t>
                      </a:r>
                      <a:r>
                        <a:rPr lang="en-US" altLang="ko-KR" sz="1300" b="1" baseline="0" dirty="0" smtClean="0"/>
                        <a:t> owned by customers who appealed against the KDIC’s asset investigation finding </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latinLnBrk="1"/>
                      <a:r>
                        <a:rPr lang="en-US" altLang="ko-KR" sz="1300" b="1" dirty="0" smtClean="0">
                          <a:solidFill>
                            <a:srgbClr val="7030A0"/>
                          </a:solidFill>
                        </a:rPr>
                        <a:t>Other</a:t>
                      </a:r>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and loans owned by customers who appealed against the finding of the KDIC’s asset investigations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7791">
                <a:tc>
                  <a:txBody>
                    <a:bodyPr/>
                    <a:lstStyle/>
                    <a:p>
                      <a:pPr algn="ctr" latinLnBrk="1"/>
                      <a:r>
                        <a:rPr lang="en-US" altLang="ko-KR" sz="1300" b="1" dirty="0" smtClean="0"/>
                        <a:t>List of deposits for</a:t>
                      </a:r>
                      <a:r>
                        <a:rPr lang="en-US" altLang="ko-KR" sz="1300" b="1" baseline="0" dirty="0" smtClean="0"/>
                        <a:t> which their owners do not want preferential tax treatment (including tax exemption</a:t>
                      </a:r>
                      <a:r>
                        <a:rPr lang="en-US" altLang="ko-KR" sz="1300" b="1" dirty="0" smtClean="0"/>
                        <a:t>)</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For deposits for which their owners do not want preferential tax treatment, ordinary tax rates will apply.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161">
                <a:tc>
                  <a:txBody>
                    <a:bodyPr/>
                    <a:lstStyle/>
                    <a:p>
                      <a:pPr algn="ctr" latinLnBrk="1"/>
                      <a:r>
                        <a:rPr lang="en-US" altLang="ko-KR" sz="1300" b="1" dirty="0" smtClean="0"/>
                        <a:t>List of deposits</a:t>
                      </a:r>
                      <a:r>
                        <a:rPr lang="en-US" altLang="ko-KR" sz="1300" b="1" baseline="0" dirty="0" smtClean="0"/>
                        <a:t> whose maturity has been passed</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Deposits whose maturity has been passed of the date of DI payment announcement </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161">
                <a:tc>
                  <a:txBody>
                    <a:bodyPr/>
                    <a:lstStyle/>
                    <a:p>
                      <a:pPr algn="ctr" latinLnBrk="1"/>
                      <a:r>
                        <a:rPr lang="en-US" altLang="ko-KR" sz="1300" b="1" dirty="0" smtClean="0"/>
                        <a:t>List of suspense receipts that are similar to deposits</a:t>
                      </a:r>
                      <a:endParaRPr lang="ko-KR" altLang="en-US" sz="13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latinLnBrk="1"/>
                      <a:endParaRPr lang="ko-KR" altLang="en-US" sz="1300" b="1"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08000" algn="l" defTabSz="914400" rtl="0" eaLnBrk="1" latinLnBrk="1" hangingPunct="1">
                        <a:buFont typeface="Wingdings" pitchFamily="2" charset="2"/>
                        <a:buChar char="§"/>
                      </a:pPr>
                      <a:r>
                        <a:rPr lang="en-US" altLang="ko-KR" sz="1300" kern="1200" dirty="0" smtClean="0">
                          <a:solidFill>
                            <a:schemeClr val="tx1"/>
                          </a:solidFill>
                          <a:latin typeface="+mn-lt"/>
                          <a:ea typeface="+mn-ea"/>
                          <a:cs typeface="+mn-cs"/>
                        </a:rPr>
                        <a:t> Suspense receipts that are more like deposits in nature are treated as ordinary deposits.</a:t>
                      </a:r>
                      <a:endParaRPr lang="ko-KR" altLang="en-US" sz="1300" kern="1200" dirty="0">
                        <a:solidFill>
                          <a:schemeClr val="tx1"/>
                        </a:solidFill>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직사각형 4"/>
          <p:cNvSpPr/>
          <p:nvPr/>
        </p:nvSpPr>
        <p:spPr>
          <a:xfrm>
            <a:off x="404493" y="1052736"/>
            <a:ext cx="5382499" cy="400110"/>
          </a:xfrm>
          <a:prstGeom prst="rect">
            <a:avLst/>
          </a:prstGeom>
        </p:spPr>
        <p:txBody>
          <a:bodyPr wrap="none">
            <a:spAutoFit/>
          </a:bodyPr>
          <a:lstStyle/>
          <a:p>
            <a:pPr marL="442913" lvl="1" indent="-174625" eaLnBrk="0">
              <a:spcBef>
                <a:spcPct val="20000"/>
              </a:spcBef>
              <a:buClr>
                <a:srgbClr val="007700"/>
              </a:buClr>
              <a:buSzPct val="90000"/>
              <a:buFont typeface="Wingdings" pitchFamily="2" charset="2"/>
              <a:buChar char="ü"/>
              <a:defRPr/>
            </a:pPr>
            <a:r>
              <a:rPr lang="en-US" altLang="ko-KR" sz="2000" dirty="0" smtClean="0"/>
              <a:t> 17 additional Items of Electronic Data (Cont’)</a:t>
            </a:r>
          </a:p>
        </p:txBody>
      </p:sp>
      <p:sp>
        <p:nvSpPr>
          <p:cNvPr id="7" name="제목 1"/>
          <p:cNvSpPr>
            <a:spLocks noGrp="1"/>
          </p:cNvSpPr>
          <p:nvPr>
            <p:ph type="title"/>
          </p:nvPr>
        </p:nvSpPr>
        <p:spPr>
          <a:xfrm>
            <a:off x="0" y="0"/>
            <a:ext cx="8707452" cy="928670"/>
          </a:xfrm>
        </p:spPr>
        <p:txBody>
          <a:bodyPr>
            <a:normAutofit/>
          </a:bodyPr>
          <a:lstStyle/>
          <a:p>
            <a:r>
              <a:rPr lang="en-US" altLang="ko-KR" b="1" dirty="0" smtClean="0"/>
              <a:t>            Data Needed for the Investigation</a:t>
            </a:r>
            <a:r>
              <a:rPr lang="en-US" altLang="ko-KR" sz="2400" b="1" dirty="0" smtClean="0"/>
              <a:t>(Cont’)</a:t>
            </a:r>
            <a:endParaRPr lang="ko-KR" altLang="en-US" sz="2400" b="1" dirty="0"/>
          </a:p>
        </p:txBody>
      </p:sp>
      <p:pic>
        <p:nvPicPr>
          <p:cNvPr id="8" name="Picture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20</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직사각형 87"/>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666440" cy="928670"/>
          </a:xfrm>
        </p:spPr>
        <p:txBody>
          <a:bodyPr>
            <a:normAutofit/>
          </a:bodyPr>
          <a:lstStyle/>
          <a:p>
            <a:r>
              <a:rPr lang="en-US" altLang="ko-KR" b="1" dirty="0" smtClean="0"/>
              <a:t>            Verification of Data to Determine DI Claims </a:t>
            </a:r>
            <a:endParaRPr lang="ko-KR" altLang="en-US" b="1" dirty="0"/>
          </a:p>
        </p:txBody>
      </p:sp>
      <p:cxnSp>
        <p:nvCxnSpPr>
          <p:cNvPr id="27" name="직선 연결선 26"/>
          <p:cNvCxnSpPr/>
          <p:nvPr/>
        </p:nvCxnSpPr>
        <p:spPr>
          <a:xfrm>
            <a:off x="107504"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a:off x="107504" y="1839491"/>
            <a:ext cx="892899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a:off x="9036496"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직사각형 41"/>
          <p:cNvSpPr/>
          <p:nvPr/>
        </p:nvSpPr>
        <p:spPr bwMode="auto">
          <a:xfrm>
            <a:off x="-324544" y="1191419"/>
            <a:ext cx="1008112"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47" name="직선 연결선 46"/>
          <p:cNvCxnSpPr/>
          <p:nvPr/>
        </p:nvCxnSpPr>
        <p:spPr>
          <a:xfrm>
            <a:off x="1403648"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직사각형 54"/>
          <p:cNvSpPr/>
          <p:nvPr/>
        </p:nvSpPr>
        <p:spPr bwMode="auto">
          <a:xfrm>
            <a:off x="827584" y="1983507"/>
            <a:ext cx="1152128"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1</a:t>
            </a:r>
            <a:r>
              <a:rPr kumimoji="1" lang="en-US" altLang="ko-KR" sz="1200" b="1" baseline="30000" dirty="0" smtClean="0">
                <a:solidFill>
                  <a:schemeClr val="tx2"/>
                </a:solidFill>
                <a:latin typeface="+mj-lt"/>
                <a:ea typeface="+mj-ea"/>
              </a:rPr>
              <a:t>st</a:t>
            </a:r>
            <a:r>
              <a:rPr kumimoji="1" lang="en-US" altLang="ko-KR" sz="1200" b="1" dirty="0" smtClean="0">
                <a:solidFill>
                  <a:schemeClr val="tx2"/>
                </a:solidFill>
                <a:latin typeface="+mj-lt"/>
                <a:ea typeface="+mj-ea"/>
              </a:rPr>
              <a:t> data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gathering</a:t>
            </a:r>
            <a:endParaRPr kumimoji="1" lang="ko-KR" altLang="en-US" sz="1000" b="1" i="0" u="none" strike="noStrike" cap="none" normalizeH="0" baseline="0" dirty="0" smtClean="0">
              <a:ln>
                <a:noFill/>
              </a:ln>
              <a:solidFill>
                <a:schemeClr val="tx2"/>
              </a:solidFill>
              <a:effectLst/>
              <a:latin typeface="+mj-lt"/>
              <a:ea typeface="+mj-ea"/>
            </a:endParaRPr>
          </a:p>
        </p:txBody>
      </p:sp>
      <p:sp>
        <p:nvSpPr>
          <p:cNvPr id="56" name="직사각형 55"/>
          <p:cNvSpPr/>
          <p:nvPr/>
        </p:nvSpPr>
        <p:spPr bwMode="auto">
          <a:xfrm>
            <a:off x="-233486" y="1340768"/>
            <a:ext cx="970012" cy="3600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Before</a:t>
            </a:r>
          </a:p>
          <a:p>
            <a:pPr marL="762000" marR="0" indent="-762000"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D-28</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58" name="직사각형 57"/>
          <p:cNvSpPr/>
          <p:nvPr/>
        </p:nvSpPr>
        <p:spPr bwMode="auto">
          <a:xfrm>
            <a:off x="827584" y="1407443"/>
            <a:ext cx="108012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D-21</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59" name="직선 연결선 58"/>
          <p:cNvCxnSpPr/>
          <p:nvPr/>
        </p:nvCxnSpPr>
        <p:spPr>
          <a:xfrm>
            <a:off x="3059832"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직사각형 63"/>
          <p:cNvSpPr/>
          <p:nvPr/>
        </p:nvSpPr>
        <p:spPr bwMode="auto">
          <a:xfrm>
            <a:off x="2771800" y="1407443"/>
            <a:ext cx="57606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D-14</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65" name="직선 연결선 64"/>
          <p:cNvCxnSpPr/>
          <p:nvPr/>
        </p:nvCxnSpPr>
        <p:spPr>
          <a:xfrm>
            <a:off x="4716016"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직사각형 66"/>
          <p:cNvSpPr/>
          <p:nvPr/>
        </p:nvSpPr>
        <p:spPr bwMode="auto">
          <a:xfrm>
            <a:off x="6588224" y="1191419"/>
            <a:ext cx="1728192"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FF0000"/>
                </a:solidFill>
                <a:effectLst/>
                <a:latin typeface="+mj-lt"/>
                <a:ea typeface="+mj-ea"/>
              </a:rPr>
              <a:t>D-day</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rgbClr val="FF0000"/>
                </a:solidFill>
                <a:latin typeface="+mj-lt"/>
                <a:ea typeface="+mj-ea"/>
              </a:rPr>
              <a:t>(bank closing,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rgbClr val="FF0000"/>
                </a:solidFill>
                <a:latin typeface="+mj-lt"/>
                <a:ea typeface="+mj-ea"/>
              </a:rPr>
              <a:t>u</a:t>
            </a:r>
            <a:r>
              <a:rPr kumimoji="1" lang="en-US" altLang="ko-KR" sz="1200" b="1" i="0" u="none" strike="noStrike" cap="none" normalizeH="0" baseline="0" dirty="0" smtClean="0">
                <a:ln>
                  <a:noFill/>
                </a:ln>
                <a:solidFill>
                  <a:srgbClr val="FF0000"/>
                </a:solidFill>
                <a:effectLst/>
                <a:latin typeface="+mj-lt"/>
                <a:ea typeface="+mj-ea"/>
              </a:rPr>
              <a:t>sually a Friday)</a:t>
            </a:r>
            <a:endParaRPr kumimoji="1" lang="ko-KR" altLang="en-US" sz="1200" b="1" i="0" u="none" strike="noStrike" cap="none" normalizeH="0" baseline="0" dirty="0" smtClean="0">
              <a:ln>
                <a:noFill/>
              </a:ln>
              <a:solidFill>
                <a:srgbClr val="FF0000"/>
              </a:solidFill>
              <a:effectLst/>
              <a:latin typeface="+mj-lt"/>
              <a:ea typeface="+mj-ea"/>
            </a:endParaRPr>
          </a:p>
        </p:txBody>
      </p:sp>
      <p:sp>
        <p:nvSpPr>
          <p:cNvPr id="69" name="직사각형 68"/>
          <p:cNvSpPr/>
          <p:nvPr/>
        </p:nvSpPr>
        <p:spPr bwMode="auto">
          <a:xfrm>
            <a:off x="2483768" y="2052464"/>
            <a:ext cx="1152128" cy="3684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2</a:t>
            </a:r>
            <a:r>
              <a:rPr kumimoji="1" lang="en-US" altLang="ko-KR" sz="1200" b="1" baseline="30000" dirty="0" smtClean="0">
                <a:solidFill>
                  <a:schemeClr val="tx2"/>
                </a:solidFill>
              </a:rPr>
              <a:t>nd</a:t>
            </a:r>
            <a:r>
              <a:rPr kumimoji="1" lang="en-US" altLang="ko-KR" sz="1200" b="1" dirty="0" smtClean="0">
                <a:solidFill>
                  <a:schemeClr val="tx2"/>
                </a:solidFill>
              </a:rPr>
              <a:t>  data </a:t>
            </a:r>
          </a:p>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gathering</a:t>
            </a:r>
            <a:endParaRPr kumimoji="1" lang="ko-KR" altLang="en-US" sz="1000" b="1" dirty="0" smtClean="0">
              <a:solidFill>
                <a:schemeClr val="tx2"/>
              </a:solidFill>
            </a:endParaRPr>
          </a:p>
          <a:p>
            <a:pPr marL="762000" indent="-762000" algn="ctr" eaLnBrk="0" fontAlgn="base" latinLnBrk="0" hangingPunct="0">
              <a:lnSpc>
                <a:spcPts val="800"/>
              </a:lnSpc>
              <a:spcBef>
                <a:spcPct val="0"/>
              </a:spcBef>
              <a:spcAft>
                <a:spcPct val="0"/>
              </a:spcAft>
            </a:pPr>
            <a:r>
              <a:rPr kumimoji="1" lang="en-US" altLang="ko-KR" sz="1000" b="1" dirty="0" smtClean="0">
                <a:solidFill>
                  <a:schemeClr val="tx2"/>
                </a:solidFill>
              </a:rPr>
              <a:t>(D-17 days)</a:t>
            </a:r>
            <a:endParaRPr kumimoji="1" lang="ko-KR" altLang="en-US" sz="1000" b="1" i="0" u="none" strike="noStrike" cap="none" normalizeH="0" baseline="0" dirty="0" smtClean="0">
              <a:ln>
                <a:noFill/>
              </a:ln>
              <a:solidFill>
                <a:schemeClr val="tx2"/>
              </a:solidFill>
              <a:effectLst/>
              <a:latin typeface="+mj-lt"/>
              <a:ea typeface="+mj-ea"/>
            </a:endParaRPr>
          </a:p>
        </p:txBody>
      </p:sp>
      <p:cxnSp>
        <p:nvCxnSpPr>
          <p:cNvPr id="72" name="직선 연결선 71"/>
          <p:cNvCxnSpPr/>
          <p:nvPr/>
        </p:nvCxnSpPr>
        <p:spPr>
          <a:xfrm>
            <a:off x="7452320"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3" name="직사각형 72"/>
          <p:cNvSpPr/>
          <p:nvPr/>
        </p:nvSpPr>
        <p:spPr bwMode="auto">
          <a:xfrm>
            <a:off x="8784976" y="1335435"/>
            <a:ext cx="467544"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74" name="직사각형 73"/>
          <p:cNvSpPr/>
          <p:nvPr/>
        </p:nvSpPr>
        <p:spPr>
          <a:xfrm>
            <a:off x="179512" y="2423939"/>
            <a:ext cx="1080120" cy="4236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ko-KR" sz="1200" b="1" dirty="0" smtClean="0">
                <a:solidFill>
                  <a:schemeClr val="tx1"/>
                </a:solidFill>
              </a:rPr>
              <a:t>Request for data submission</a:t>
            </a:r>
            <a:endParaRPr lang="ko-KR" altLang="en-US" sz="1200" b="1" dirty="0">
              <a:solidFill>
                <a:schemeClr val="tx1"/>
              </a:solidFill>
            </a:endParaRPr>
          </a:p>
        </p:txBody>
      </p:sp>
      <p:sp>
        <p:nvSpPr>
          <p:cNvPr id="76" name="직사각형 75"/>
          <p:cNvSpPr/>
          <p:nvPr/>
        </p:nvSpPr>
        <p:spPr>
          <a:xfrm>
            <a:off x="2555776" y="2415555"/>
            <a:ext cx="432048"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ko-KR" sz="1000" dirty="0" smtClean="0">
                <a:solidFill>
                  <a:schemeClr val="tx1"/>
                </a:solidFill>
              </a:rPr>
              <a:t>Modificatio</a:t>
            </a:r>
            <a:r>
              <a:rPr lang="en-US" altLang="ko-KR" sz="1200" dirty="0" smtClean="0">
                <a:solidFill>
                  <a:schemeClr val="tx1"/>
                </a:solidFill>
              </a:rPr>
              <a:t>n</a:t>
            </a:r>
            <a:endParaRPr lang="ko-KR" altLang="en-US" sz="1200" dirty="0">
              <a:solidFill>
                <a:schemeClr val="tx1"/>
              </a:solidFill>
            </a:endParaRPr>
          </a:p>
        </p:txBody>
      </p:sp>
      <p:sp>
        <p:nvSpPr>
          <p:cNvPr id="78" name="직사각형 77"/>
          <p:cNvSpPr/>
          <p:nvPr/>
        </p:nvSpPr>
        <p:spPr bwMode="auto">
          <a:xfrm>
            <a:off x="4211960" y="2052464"/>
            <a:ext cx="1152128" cy="3684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latin typeface="+mj-lt"/>
                <a:ea typeface="+mj-ea"/>
              </a:rPr>
              <a:t>3</a:t>
            </a:r>
            <a:r>
              <a:rPr kumimoji="1" lang="en-US" altLang="ko-KR" sz="1200" b="1" baseline="30000" dirty="0" smtClean="0">
                <a:solidFill>
                  <a:schemeClr val="tx2"/>
                </a:solidFill>
                <a:latin typeface="+mj-lt"/>
                <a:ea typeface="+mj-ea"/>
              </a:rPr>
              <a:t>rd</a:t>
            </a:r>
            <a:r>
              <a:rPr kumimoji="1" lang="en-US" altLang="ko-KR" sz="1200" b="1" dirty="0" smtClean="0">
                <a:solidFill>
                  <a:schemeClr val="tx2"/>
                </a:solidFill>
                <a:latin typeface="+mj-lt"/>
                <a:ea typeface="+mj-ea"/>
              </a:rPr>
              <a:t> </a:t>
            </a:r>
            <a:r>
              <a:rPr kumimoji="1" lang="en-US" altLang="ko-KR" sz="1200" b="1" dirty="0" smtClean="0">
                <a:solidFill>
                  <a:schemeClr val="tx2"/>
                </a:solidFill>
              </a:rPr>
              <a:t>data </a:t>
            </a:r>
          </a:p>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Gathering</a:t>
            </a:r>
            <a:endParaRPr kumimoji="1" lang="ko-KR" altLang="en-US" sz="1000" b="1" dirty="0" smtClean="0">
              <a:solidFill>
                <a:schemeClr val="tx2"/>
              </a:solidFill>
            </a:endParaRPr>
          </a:p>
          <a:p>
            <a:pPr marL="762000" indent="-762000" algn="ctr" eaLnBrk="0" fontAlgn="base" latinLnBrk="0" hangingPunct="0">
              <a:lnSpc>
                <a:spcPts val="800"/>
              </a:lnSpc>
              <a:spcBef>
                <a:spcPct val="0"/>
              </a:spcBef>
              <a:spcAft>
                <a:spcPct val="0"/>
              </a:spcAft>
            </a:pPr>
            <a:r>
              <a:rPr kumimoji="1" lang="en-US" altLang="ko-KR" sz="1000" b="1" dirty="0" smtClean="0">
                <a:solidFill>
                  <a:schemeClr val="tx2"/>
                </a:solidFill>
              </a:rPr>
              <a:t>(D-10 days)</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79" name="직사각형 78"/>
          <p:cNvSpPr/>
          <p:nvPr/>
        </p:nvSpPr>
        <p:spPr>
          <a:xfrm>
            <a:off x="4211960" y="2415555"/>
            <a:ext cx="432048"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rPr>
              <a:t>Modification</a:t>
            </a:r>
            <a:endParaRPr lang="ko-KR" altLang="en-US" sz="1000" dirty="0">
              <a:solidFill>
                <a:schemeClr val="tx1"/>
              </a:solidFill>
            </a:endParaRPr>
          </a:p>
        </p:txBody>
      </p:sp>
      <p:sp>
        <p:nvSpPr>
          <p:cNvPr id="80" name="직사각형 79"/>
          <p:cNvSpPr/>
          <p:nvPr/>
        </p:nvSpPr>
        <p:spPr bwMode="auto">
          <a:xfrm>
            <a:off x="4427984" y="1407443"/>
            <a:ext cx="648072"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D-7</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81" name="직선 연결선 80"/>
          <p:cNvCxnSpPr/>
          <p:nvPr/>
        </p:nvCxnSpPr>
        <p:spPr>
          <a:xfrm>
            <a:off x="6444208"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직사각형 81"/>
          <p:cNvSpPr/>
          <p:nvPr/>
        </p:nvSpPr>
        <p:spPr bwMode="auto">
          <a:xfrm>
            <a:off x="6084168" y="1407443"/>
            <a:ext cx="72008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84" name="직사각형 83"/>
          <p:cNvSpPr/>
          <p:nvPr/>
        </p:nvSpPr>
        <p:spPr>
          <a:xfrm>
            <a:off x="5940152" y="2415555"/>
            <a:ext cx="432048"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rPr>
              <a:t>Modification</a:t>
            </a:r>
            <a:endParaRPr lang="ko-KR" altLang="en-US" sz="1000" dirty="0">
              <a:solidFill>
                <a:schemeClr val="tx1"/>
              </a:solidFill>
            </a:endParaRPr>
          </a:p>
        </p:txBody>
      </p:sp>
      <p:sp>
        <p:nvSpPr>
          <p:cNvPr id="86" name="직사각형 85"/>
          <p:cNvSpPr/>
          <p:nvPr/>
        </p:nvSpPr>
        <p:spPr bwMode="auto">
          <a:xfrm>
            <a:off x="5940152" y="2052464"/>
            <a:ext cx="1152128" cy="2964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4</a:t>
            </a:r>
            <a:r>
              <a:rPr kumimoji="1" lang="en-US" altLang="ko-KR" sz="1200" b="1" baseline="30000" dirty="0" smtClean="0">
                <a:solidFill>
                  <a:schemeClr val="tx2"/>
                </a:solidFill>
              </a:rPr>
              <a:t>th</a:t>
            </a:r>
            <a:r>
              <a:rPr kumimoji="1" lang="en-US" altLang="ko-KR" sz="1200" b="1" dirty="0" smtClean="0">
                <a:solidFill>
                  <a:schemeClr val="tx2"/>
                </a:solidFill>
              </a:rPr>
              <a:t> data </a:t>
            </a:r>
          </a:p>
          <a:p>
            <a:pPr marL="762000" indent="-762000" algn="ctr" eaLnBrk="0" fontAlgn="base" latinLnBrk="0" hangingPunct="0">
              <a:lnSpc>
                <a:spcPts val="800"/>
              </a:lnSpc>
              <a:spcBef>
                <a:spcPct val="0"/>
              </a:spcBef>
              <a:spcAft>
                <a:spcPct val="0"/>
              </a:spcAft>
            </a:pPr>
            <a:r>
              <a:rPr kumimoji="1" lang="en-US" altLang="ko-KR" sz="1200" b="1" dirty="0" smtClean="0">
                <a:solidFill>
                  <a:schemeClr val="tx2"/>
                </a:solidFill>
              </a:rPr>
              <a:t>gathering</a:t>
            </a:r>
            <a:endParaRPr kumimoji="1" lang="ko-KR" altLang="en-US" sz="1000" b="1" dirty="0" smtClean="0">
              <a:solidFill>
                <a:schemeClr val="tx2"/>
              </a:solidFill>
            </a:endParaRPr>
          </a:p>
          <a:p>
            <a:pPr marL="762000" indent="-762000" algn="ctr" eaLnBrk="0" fontAlgn="base" latinLnBrk="0" hangingPunct="0">
              <a:lnSpc>
                <a:spcPts val="800"/>
              </a:lnSpc>
              <a:spcBef>
                <a:spcPct val="0"/>
              </a:spcBef>
              <a:spcAft>
                <a:spcPct val="0"/>
              </a:spcAft>
            </a:pPr>
            <a:r>
              <a:rPr kumimoji="1" lang="en-US" altLang="ko-KR" sz="1000" b="1" dirty="0" smtClean="0">
                <a:solidFill>
                  <a:schemeClr val="tx2"/>
                </a:solidFill>
              </a:rPr>
              <a:t>(D-1 day)</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87" name="직사각형 86"/>
          <p:cNvSpPr/>
          <p:nvPr/>
        </p:nvSpPr>
        <p:spPr>
          <a:xfrm>
            <a:off x="6516216" y="2415555"/>
            <a:ext cx="864096" cy="432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ko-KR" sz="1200" b="1" dirty="0" smtClean="0">
                <a:solidFill>
                  <a:schemeClr val="tx1"/>
                </a:solidFill>
              </a:rPr>
              <a:t>Reflection of data changes</a:t>
            </a:r>
            <a:endParaRPr lang="ko-KR" altLang="en-US" sz="1200" b="1" dirty="0">
              <a:solidFill>
                <a:schemeClr val="tx1"/>
              </a:solidFill>
            </a:endParaRPr>
          </a:p>
        </p:txBody>
      </p:sp>
      <p:cxnSp>
        <p:nvCxnSpPr>
          <p:cNvPr id="37" name="직선 연결선 36"/>
          <p:cNvCxnSpPr/>
          <p:nvPr/>
        </p:nvCxnSpPr>
        <p:spPr>
          <a:xfrm>
            <a:off x="1403648" y="2343547"/>
            <a:ext cx="0" cy="396044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6444208" y="2343547"/>
            <a:ext cx="0" cy="396044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7452320" y="2271539"/>
            <a:ext cx="0" cy="3744416"/>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순서도: 문서 44"/>
          <p:cNvSpPr/>
          <p:nvPr/>
        </p:nvSpPr>
        <p:spPr>
          <a:xfrm>
            <a:off x="1475656" y="2415555"/>
            <a:ext cx="1008112"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1</a:t>
            </a:r>
            <a:r>
              <a:rPr lang="en-US" altLang="ko-KR" sz="1200" b="1" baseline="30000" dirty="0" smtClean="0">
                <a:solidFill>
                  <a:schemeClr val="tx1"/>
                </a:solidFill>
              </a:rPr>
              <a:t>st</a:t>
            </a:r>
            <a:r>
              <a:rPr lang="en-US" altLang="ko-KR" sz="1200" b="1" dirty="0" smtClean="0">
                <a:solidFill>
                  <a:schemeClr val="tx1"/>
                </a:solidFill>
              </a:rPr>
              <a:t> verification</a:t>
            </a:r>
            <a:endParaRPr lang="ko-KR" altLang="en-US" sz="1200" b="1" dirty="0">
              <a:solidFill>
                <a:schemeClr val="tx1"/>
              </a:solidFill>
            </a:endParaRPr>
          </a:p>
        </p:txBody>
      </p:sp>
      <p:sp>
        <p:nvSpPr>
          <p:cNvPr id="46" name="순서도: 문서 45"/>
          <p:cNvSpPr/>
          <p:nvPr/>
        </p:nvSpPr>
        <p:spPr>
          <a:xfrm>
            <a:off x="3131840" y="2415555"/>
            <a:ext cx="1008112"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2</a:t>
            </a:r>
            <a:r>
              <a:rPr lang="en-US" altLang="ko-KR" sz="1200" b="1" baseline="30000" dirty="0" smtClean="0">
                <a:solidFill>
                  <a:schemeClr val="tx1"/>
                </a:solidFill>
              </a:rPr>
              <a:t>nd</a:t>
            </a:r>
            <a:r>
              <a:rPr lang="en-US" altLang="ko-KR" sz="1200" b="1" dirty="0" smtClean="0">
                <a:solidFill>
                  <a:schemeClr val="tx1"/>
                </a:solidFill>
              </a:rPr>
              <a:t> verification</a:t>
            </a:r>
            <a:endParaRPr lang="ko-KR" altLang="en-US" sz="1200" b="1" dirty="0">
              <a:solidFill>
                <a:schemeClr val="tx1"/>
              </a:solidFill>
            </a:endParaRPr>
          </a:p>
        </p:txBody>
      </p:sp>
      <p:sp>
        <p:nvSpPr>
          <p:cNvPr id="48" name="순서도: 문서 47"/>
          <p:cNvSpPr/>
          <p:nvPr/>
        </p:nvSpPr>
        <p:spPr>
          <a:xfrm>
            <a:off x="4788024" y="2415555"/>
            <a:ext cx="1080120"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3</a:t>
            </a:r>
            <a:r>
              <a:rPr lang="en-US" altLang="ko-KR" sz="1200" b="1" baseline="30000" dirty="0" smtClean="0">
                <a:solidFill>
                  <a:schemeClr val="tx1"/>
                </a:solidFill>
              </a:rPr>
              <a:t>rd</a:t>
            </a:r>
            <a:r>
              <a:rPr lang="en-US" altLang="ko-KR" sz="1200" b="1" dirty="0" smtClean="0">
                <a:solidFill>
                  <a:schemeClr val="tx1"/>
                </a:solidFill>
              </a:rPr>
              <a:t> verification</a:t>
            </a:r>
            <a:endParaRPr lang="ko-KR" altLang="en-US" sz="1200" b="1" dirty="0">
              <a:solidFill>
                <a:schemeClr val="tx1"/>
              </a:solidFill>
            </a:endParaRPr>
          </a:p>
        </p:txBody>
      </p:sp>
      <p:sp>
        <p:nvSpPr>
          <p:cNvPr id="49" name="순서도: 문서 48"/>
          <p:cNvSpPr/>
          <p:nvPr/>
        </p:nvSpPr>
        <p:spPr>
          <a:xfrm>
            <a:off x="7524328" y="2415555"/>
            <a:ext cx="1440160" cy="432048"/>
          </a:xfrm>
          <a:prstGeom prst="flowChartDocument">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Final verification</a:t>
            </a:r>
            <a:endParaRPr lang="ko-KR" altLang="en-US" sz="1200" b="1" dirty="0">
              <a:solidFill>
                <a:schemeClr val="tx1"/>
              </a:solidFill>
            </a:endParaRPr>
          </a:p>
        </p:txBody>
      </p:sp>
      <p:sp>
        <p:nvSpPr>
          <p:cNvPr id="50" name="직사각형 49"/>
          <p:cNvSpPr/>
          <p:nvPr/>
        </p:nvSpPr>
        <p:spPr bwMode="auto">
          <a:xfrm>
            <a:off x="8143825" y="1969790"/>
            <a:ext cx="108012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2"/>
                </a:solidFill>
                <a:effectLst/>
                <a:latin typeface="+mj-lt"/>
                <a:ea typeface="+mj-ea"/>
              </a:rPr>
              <a:t>Confirmation</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52" name="모서리가 둥근 직사각형 51"/>
          <p:cNvSpPr/>
          <p:nvPr/>
        </p:nvSpPr>
        <p:spPr bwMode="auto">
          <a:xfrm>
            <a:off x="107504" y="2930277"/>
            <a:ext cx="1224136" cy="3240360"/>
          </a:xfrm>
          <a:prstGeom prst="roundRect">
            <a:avLst>
              <a:gd name="adj" fmla="val 10442"/>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60" name="모서리가 둥근 직사각형 59"/>
          <p:cNvSpPr/>
          <p:nvPr/>
        </p:nvSpPr>
        <p:spPr bwMode="auto">
          <a:xfrm>
            <a:off x="6478116" y="2939802"/>
            <a:ext cx="936104" cy="2088232"/>
          </a:xfrm>
          <a:prstGeom prst="roundRect">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61" name="직사각형 60"/>
          <p:cNvSpPr/>
          <p:nvPr/>
        </p:nvSpPr>
        <p:spPr bwMode="auto">
          <a:xfrm>
            <a:off x="0" y="2991619"/>
            <a:ext cx="1475656" cy="28083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latinLnBrk="0" hangingPunct="0">
              <a:lnSpc>
                <a:spcPct val="100000"/>
              </a:lnSpc>
              <a:spcBef>
                <a:spcPct val="0"/>
              </a:spcBef>
              <a:spcAft>
                <a:spcPct val="0"/>
              </a:spcAft>
              <a:buClrTx/>
              <a:buSzTx/>
              <a:buFont typeface="Wingdings" pitchFamily="2" charset="2"/>
              <a:buChar char="§"/>
              <a:tabLst/>
            </a:pPr>
            <a:endParaRPr kumimoji="1" lang="ko-KR" altLang="en-US" sz="1200" i="0" u="none" strike="noStrike" cap="none" normalizeH="0" baseline="0" dirty="0" smtClean="0">
              <a:ln>
                <a:noFill/>
              </a:ln>
              <a:solidFill>
                <a:schemeClr val="tx2"/>
              </a:solidFill>
              <a:effectLst/>
              <a:latin typeface="+mj-lt"/>
              <a:ea typeface="+mj-ea"/>
            </a:endParaRPr>
          </a:p>
        </p:txBody>
      </p:sp>
      <p:sp>
        <p:nvSpPr>
          <p:cNvPr id="89" name="직사각형 88"/>
          <p:cNvSpPr/>
          <p:nvPr/>
        </p:nvSpPr>
        <p:spPr bwMode="auto">
          <a:xfrm>
            <a:off x="6468591" y="2991619"/>
            <a:ext cx="1008112" cy="18722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r>
              <a:rPr kumimoji="1" lang="en-US" altLang="ko-KR" sz="1300" dirty="0" smtClean="0">
                <a:solidFill>
                  <a:schemeClr val="tx2"/>
                </a:solidFill>
                <a:latin typeface="+mj-lt"/>
                <a:ea typeface="+mj-ea"/>
              </a:rPr>
              <a:t> Reflection of data changes that happened due to transactions during the day  </a:t>
            </a:r>
            <a:endParaRPr kumimoji="1" lang="ko-KR" altLang="en-US" sz="1300" i="0" u="none" strike="noStrike" cap="none" normalizeH="0" baseline="0" dirty="0" smtClean="0">
              <a:ln>
                <a:noFill/>
              </a:ln>
              <a:solidFill>
                <a:schemeClr val="tx2"/>
              </a:solidFill>
              <a:effectLst/>
              <a:latin typeface="+mj-lt"/>
              <a:ea typeface="+mj-ea"/>
            </a:endParaRPr>
          </a:p>
        </p:txBody>
      </p:sp>
      <p:sp>
        <p:nvSpPr>
          <p:cNvPr id="90" name="모서리가 둥근 직사각형 89"/>
          <p:cNvSpPr/>
          <p:nvPr/>
        </p:nvSpPr>
        <p:spPr bwMode="auto">
          <a:xfrm>
            <a:off x="7480895" y="2953519"/>
            <a:ext cx="1619672" cy="3206452"/>
          </a:xfrm>
          <a:prstGeom prst="roundRect">
            <a:avLst>
              <a:gd name="adj" fmla="val 8434"/>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cxnSp>
        <p:nvCxnSpPr>
          <p:cNvPr id="91" name="직선 연결선 90"/>
          <p:cNvCxnSpPr/>
          <p:nvPr/>
        </p:nvCxnSpPr>
        <p:spPr>
          <a:xfrm>
            <a:off x="3059832" y="2343547"/>
            <a:ext cx="0" cy="396044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직선 연결선 91"/>
          <p:cNvCxnSpPr/>
          <p:nvPr/>
        </p:nvCxnSpPr>
        <p:spPr>
          <a:xfrm>
            <a:off x="4716016" y="2343547"/>
            <a:ext cx="0" cy="360040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3" name="모서리가 둥근 직사각형 92"/>
          <p:cNvSpPr/>
          <p:nvPr/>
        </p:nvSpPr>
        <p:spPr bwMode="auto">
          <a:xfrm>
            <a:off x="1475656" y="2935057"/>
            <a:ext cx="4896544" cy="1424714"/>
          </a:xfrm>
          <a:prstGeom prst="roundRect">
            <a:avLst>
              <a:gd name="adj" fmla="val 6952"/>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94" name="모서리가 둥근 직사각형 93"/>
          <p:cNvSpPr/>
          <p:nvPr/>
        </p:nvSpPr>
        <p:spPr bwMode="auto">
          <a:xfrm>
            <a:off x="3168352" y="4431779"/>
            <a:ext cx="3131840" cy="1296144"/>
          </a:xfrm>
          <a:prstGeom prst="roundRect">
            <a:avLst>
              <a:gd name="adj" fmla="val 9113"/>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95" name="직사각형 94"/>
          <p:cNvSpPr/>
          <p:nvPr/>
        </p:nvSpPr>
        <p:spPr bwMode="auto">
          <a:xfrm>
            <a:off x="1619672" y="3207643"/>
            <a:ext cx="4717032" cy="12241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buFont typeface="Wingdings" pitchFamily="2" charset="2"/>
              <a:buChar char="§"/>
            </a:pPr>
            <a:r>
              <a:rPr kumimoji="1" lang="en-US" altLang="ko-KR" sz="1300" dirty="0" smtClean="0">
                <a:solidFill>
                  <a:schemeClr val="tx2"/>
                </a:solidFill>
              </a:rPr>
              <a:t> Cross-check of financial statements and submitted data</a:t>
            </a:r>
            <a:r>
              <a:rPr kumimoji="1" lang="ko-KR" altLang="en-US" sz="1300" dirty="0" smtClean="0">
                <a:solidFill>
                  <a:schemeClr val="tx2"/>
                </a:solidFill>
              </a:rPr>
              <a:t> </a:t>
            </a:r>
            <a:endParaRPr kumimoji="1" lang="en-US" altLang="ko-KR" sz="1300" dirty="0" smtClean="0">
              <a:solidFill>
                <a:schemeClr val="tx2"/>
              </a:solidFill>
            </a:endParaRPr>
          </a:p>
          <a:p>
            <a:pPr eaLnBrk="0" fontAlgn="base" hangingPunct="0">
              <a:spcBef>
                <a:spcPct val="0"/>
              </a:spcBef>
              <a:spcAft>
                <a:spcPct val="0"/>
              </a:spcAft>
              <a:buFont typeface="Wingdings" pitchFamily="2" charset="2"/>
              <a:buChar char="§"/>
            </a:pPr>
            <a:r>
              <a:rPr kumimoji="1" lang="en-US" altLang="ko-KR" sz="1300" dirty="0" smtClean="0">
                <a:solidFill>
                  <a:schemeClr val="tx2"/>
                </a:solidFill>
              </a:rPr>
              <a:t> Whether interest has been calculated correctly using the prescribed interest rate</a:t>
            </a:r>
          </a:p>
          <a:p>
            <a:pPr eaLnBrk="0" fontAlgn="base" hangingPunct="0">
              <a:spcBef>
                <a:spcPct val="0"/>
              </a:spcBef>
              <a:spcAft>
                <a:spcPct val="0"/>
              </a:spcAft>
              <a:buFont typeface="Wingdings" pitchFamily="2" charset="2"/>
              <a:buChar char="§"/>
            </a:pPr>
            <a:r>
              <a:rPr kumimoji="1" lang="en-US" altLang="ko-KR" sz="1300" dirty="0" smtClean="0">
                <a:solidFill>
                  <a:schemeClr val="tx2"/>
                </a:solidFill>
              </a:rPr>
              <a:t> Checking of tax rates applied to different kinds of deposits </a:t>
            </a:r>
          </a:p>
          <a:p>
            <a:pPr eaLnBrk="0" fontAlgn="base" hangingPunct="0">
              <a:spcBef>
                <a:spcPct val="0"/>
              </a:spcBef>
              <a:spcAft>
                <a:spcPct val="0"/>
              </a:spcAft>
            </a:pPr>
            <a:endParaRPr kumimoji="1" lang="en-US" altLang="ko-KR" sz="1300" dirty="0" smtClean="0">
              <a:solidFill>
                <a:schemeClr val="tx2"/>
              </a:solidFill>
            </a:endParaRPr>
          </a:p>
        </p:txBody>
      </p:sp>
      <p:sp>
        <p:nvSpPr>
          <p:cNvPr id="96" name="직사각형 95"/>
          <p:cNvSpPr/>
          <p:nvPr/>
        </p:nvSpPr>
        <p:spPr bwMode="auto">
          <a:xfrm>
            <a:off x="3131840" y="4503787"/>
            <a:ext cx="3240360"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dirty="0" smtClean="0">
                <a:solidFill>
                  <a:schemeClr val="tx2"/>
                </a:solidFill>
              </a:rPr>
              <a:t> Check to see if there are any other cases of payment suspension and exclusion from coverage</a:t>
            </a:r>
            <a:endParaRPr kumimoji="1" lang="en-US" altLang="ko-KR" sz="1300" dirty="0" smtClean="0">
              <a:solidFill>
                <a:schemeClr val="tx2"/>
              </a:solidFill>
              <a:latin typeface="+mj-lt"/>
              <a:ea typeface="+mj-ea"/>
            </a:endParaRPr>
          </a:p>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For deposits made by group organizations,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it has to be checked</a:t>
            </a:r>
            <a:r>
              <a:rPr kumimoji="1" lang="en-US" altLang="ko-KR" sz="1300" i="0" u="none" strike="noStrike" cap="none" normalizeH="0" dirty="0" smtClean="0">
                <a:ln>
                  <a:noFill/>
                </a:ln>
                <a:solidFill>
                  <a:schemeClr val="tx2"/>
                </a:solidFill>
                <a:effectLst/>
                <a:latin typeface="+mj-lt"/>
                <a:ea typeface="+mj-ea"/>
              </a:rPr>
              <a:t> if the documents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submitted are correct.</a:t>
            </a:r>
            <a:endParaRPr kumimoji="1" lang="ko-KR" altLang="en-US" sz="1300" i="0" u="none" strike="noStrike" cap="none" normalizeH="0" baseline="0" dirty="0" smtClean="0">
              <a:ln>
                <a:noFill/>
              </a:ln>
              <a:solidFill>
                <a:schemeClr val="tx2"/>
              </a:solidFill>
              <a:effectLst/>
              <a:latin typeface="+mj-lt"/>
              <a:ea typeface="+mj-ea"/>
            </a:endParaRPr>
          </a:p>
        </p:txBody>
      </p:sp>
      <p:sp>
        <p:nvSpPr>
          <p:cNvPr id="97" name="직사각형 96"/>
          <p:cNvSpPr/>
          <p:nvPr/>
        </p:nvSpPr>
        <p:spPr bwMode="auto">
          <a:xfrm>
            <a:off x="7524328" y="3063627"/>
            <a:ext cx="864096" cy="9361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tabLst/>
            </a:pPr>
            <a:endParaRPr kumimoji="1" lang="ko-KR" altLang="en-US" sz="1100" i="0" u="none" strike="noStrike" cap="none" normalizeH="0" baseline="0" dirty="0" smtClean="0">
              <a:ln>
                <a:noFill/>
              </a:ln>
              <a:solidFill>
                <a:schemeClr val="tx2"/>
              </a:solidFill>
              <a:effectLst/>
              <a:latin typeface="+mj-lt"/>
              <a:ea typeface="+mj-ea"/>
            </a:endParaRPr>
          </a:p>
        </p:txBody>
      </p:sp>
      <p:sp>
        <p:nvSpPr>
          <p:cNvPr id="51" name="직사각형 50"/>
          <p:cNvSpPr/>
          <p:nvPr/>
        </p:nvSpPr>
        <p:spPr bwMode="auto">
          <a:xfrm>
            <a:off x="0" y="3218309"/>
            <a:ext cx="1403648" cy="27363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buFont typeface="Wingdings" pitchFamily="2" charset="2"/>
              <a:buChar char="§"/>
            </a:pPr>
            <a:r>
              <a:rPr kumimoji="1" lang="en-US" altLang="ko-KR" sz="1300" dirty="0" smtClean="0">
                <a:solidFill>
                  <a:schemeClr val="tx2"/>
                </a:solidFill>
                <a:latin typeface="+mj-lt"/>
                <a:ea typeface="+mj-ea"/>
              </a:rPr>
              <a:t>  4 basic data     </a:t>
            </a:r>
          </a:p>
          <a:p>
            <a:r>
              <a:rPr kumimoji="1" lang="en-US" altLang="ko-KR" sz="1300" dirty="0" smtClean="0">
                <a:solidFill>
                  <a:schemeClr val="tx2"/>
                </a:solidFill>
                <a:latin typeface="+mj-lt"/>
                <a:ea typeface="+mj-ea"/>
              </a:rPr>
              <a:t>   items  + 17</a:t>
            </a:r>
          </a:p>
          <a:p>
            <a:r>
              <a:rPr kumimoji="1" lang="en-US" altLang="ko-KR" sz="1300" dirty="0" smtClean="0">
                <a:solidFill>
                  <a:schemeClr val="tx2"/>
                </a:solidFill>
                <a:latin typeface="+mj-lt"/>
                <a:ea typeface="+mj-ea"/>
              </a:rPr>
              <a:t>   additional data </a:t>
            </a:r>
          </a:p>
          <a:p>
            <a:r>
              <a:rPr kumimoji="1" lang="en-US" altLang="ko-KR" sz="1300" dirty="0" smtClean="0">
                <a:solidFill>
                  <a:schemeClr val="tx2"/>
                </a:solidFill>
                <a:latin typeface="+mj-lt"/>
                <a:ea typeface="+mj-ea"/>
              </a:rPr>
              <a:t>   items</a:t>
            </a:r>
          </a:p>
          <a:p>
            <a:endParaRPr kumimoji="1" lang="en-US" altLang="ko-KR" sz="1300" i="0" u="none" strike="noStrike" cap="none" normalizeH="0" baseline="0" dirty="0" smtClean="0">
              <a:ln>
                <a:noFill/>
              </a:ln>
              <a:solidFill>
                <a:schemeClr val="tx2"/>
              </a:solidFill>
              <a:effectLst/>
              <a:latin typeface="+mj-lt"/>
              <a:ea typeface="+mj-ea"/>
            </a:endParaRPr>
          </a:p>
          <a:p>
            <a:pPr>
              <a:buFont typeface="Wingdings" pitchFamily="2" charset="2"/>
              <a:buChar char="§"/>
            </a:pPr>
            <a:r>
              <a:rPr kumimoji="1" lang="en-US" altLang="ko-KR" sz="1300" dirty="0" smtClean="0">
                <a:solidFill>
                  <a:schemeClr val="tx2"/>
                </a:solidFill>
                <a:latin typeface="+mj-lt"/>
                <a:ea typeface="+mj-ea"/>
              </a:rPr>
              <a:t>  Development    </a:t>
            </a:r>
          </a:p>
          <a:p>
            <a:r>
              <a:rPr kumimoji="1" lang="en-US" altLang="ko-KR" sz="1300" dirty="0" smtClean="0">
                <a:solidFill>
                  <a:schemeClr val="tx2"/>
                </a:solidFill>
                <a:latin typeface="+mj-lt"/>
                <a:ea typeface="+mj-ea"/>
              </a:rPr>
              <a:t>   of a program  </a:t>
            </a:r>
          </a:p>
          <a:p>
            <a:r>
              <a:rPr kumimoji="1" lang="en-US" altLang="ko-KR" sz="1300" dirty="0" smtClean="0">
                <a:solidFill>
                  <a:schemeClr val="tx2"/>
                </a:solidFill>
                <a:latin typeface="+mj-lt"/>
                <a:ea typeface="+mj-ea"/>
              </a:rPr>
              <a:t>   to extract data </a:t>
            </a:r>
          </a:p>
          <a:p>
            <a:r>
              <a:rPr kumimoji="1" lang="en-US" altLang="ko-KR" sz="1300" dirty="0" smtClean="0">
                <a:solidFill>
                  <a:schemeClr val="tx2"/>
                </a:solidFill>
                <a:latin typeface="+mj-lt"/>
                <a:ea typeface="+mj-ea"/>
              </a:rPr>
              <a:t>   (Failed Savings   </a:t>
            </a:r>
          </a:p>
          <a:p>
            <a:r>
              <a:rPr kumimoji="1" lang="en-US" altLang="ko-KR" sz="1300" dirty="0" smtClean="0">
                <a:solidFill>
                  <a:schemeClr val="tx2"/>
                </a:solidFill>
                <a:latin typeface="+mj-lt"/>
                <a:ea typeface="+mj-ea"/>
              </a:rPr>
              <a:t>    Bank)</a:t>
            </a: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a:p>
            <a:pPr>
              <a:buFont typeface="Wingdings" pitchFamily="2" charset="2"/>
              <a:buChar char="§"/>
            </a:pPr>
            <a:endParaRPr kumimoji="1" lang="en-US" altLang="ko-KR" sz="1300" dirty="0" smtClean="0">
              <a:solidFill>
                <a:schemeClr val="tx2"/>
              </a:solidFill>
              <a:latin typeface="+mj-lt"/>
              <a:ea typeface="+mj-ea"/>
            </a:endParaRPr>
          </a:p>
        </p:txBody>
      </p:sp>
      <p:sp>
        <p:nvSpPr>
          <p:cNvPr id="57" name="직사각형 56"/>
          <p:cNvSpPr/>
          <p:nvPr/>
        </p:nvSpPr>
        <p:spPr bwMode="auto">
          <a:xfrm>
            <a:off x="7410028" y="3116585"/>
            <a:ext cx="1728192" cy="165618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Data as of the D-day </a:t>
            </a:r>
          </a:p>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Final checking of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balance, interest</a:t>
            </a:r>
            <a:r>
              <a:rPr kumimoji="1" lang="ko-KR" altLang="en-US" sz="1300" dirty="0" smtClean="0">
                <a:solidFill>
                  <a:schemeClr val="tx2"/>
                </a:solidFill>
                <a:latin typeface="+mj-lt"/>
                <a:ea typeface="+mj-ea"/>
              </a:rPr>
              <a:t> </a:t>
            </a:r>
            <a:r>
              <a:rPr kumimoji="1" lang="en-US" altLang="ko-KR" sz="1300" dirty="0" smtClean="0">
                <a:solidFill>
                  <a:schemeClr val="tx2"/>
                </a:solidFill>
                <a:latin typeface="+mj-lt"/>
                <a:ea typeface="+mj-ea"/>
              </a:rPr>
              <a:t>and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tax details </a:t>
            </a:r>
          </a:p>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Check for any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omission</a:t>
            </a:r>
            <a:r>
              <a:rPr kumimoji="1" lang="en-US" altLang="ko-KR" sz="1300" i="0" u="none" strike="noStrike" cap="none" normalizeH="0" dirty="0" smtClean="0">
                <a:ln>
                  <a:noFill/>
                </a:ln>
                <a:solidFill>
                  <a:schemeClr val="tx2"/>
                </a:solidFill>
                <a:effectLst/>
                <a:latin typeface="+mj-lt"/>
                <a:ea typeface="+mj-ea"/>
              </a:rPr>
              <a:t> from the list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of deposits for which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deposit payment   </a:t>
            </a:r>
          </a:p>
          <a:p>
            <a:pPr eaLnBrk="0" fontAlgn="base" hangingPunct="0">
              <a:spcBef>
                <a:spcPct val="0"/>
              </a:spcBef>
              <a:spcAft>
                <a:spcPct val="0"/>
              </a:spcAf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should be withheld</a:t>
            </a:r>
            <a:endParaRPr kumimoji="1" lang="ko-KR" altLang="en-US" sz="1300" i="0" u="none" strike="noStrike" cap="none" normalizeH="0" baseline="0" dirty="0" smtClean="0">
              <a:ln>
                <a:noFill/>
              </a:ln>
              <a:solidFill>
                <a:schemeClr val="tx2"/>
              </a:solidFill>
              <a:effectLst/>
              <a:latin typeface="+mj-lt"/>
              <a:ea typeface="+mj-ea"/>
            </a:endParaRPr>
          </a:p>
        </p:txBody>
      </p:sp>
      <p:sp>
        <p:nvSpPr>
          <p:cNvPr id="62" name="아래쪽 화살표 61"/>
          <p:cNvSpPr/>
          <p:nvPr/>
        </p:nvSpPr>
        <p:spPr>
          <a:xfrm>
            <a:off x="8138492" y="4926310"/>
            <a:ext cx="216024" cy="144016"/>
          </a:xfrm>
          <a:prstGeom prst="downArrow">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p:cNvSpPr/>
          <p:nvPr/>
        </p:nvSpPr>
        <p:spPr bwMode="auto">
          <a:xfrm>
            <a:off x="7433270" y="5007843"/>
            <a:ext cx="1619672" cy="10801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defTabSz="914400" rtl="0" eaLnBrk="0" fontAlgn="base" hangingPunct="0">
              <a:lnSpc>
                <a:spcPct val="100000"/>
              </a:lnSpc>
              <a:spcBef>
                <a:spcPct val="0"/>
              </a:spcBef>
              <a:spcAft>
                <a:spcPct val="0"/>
              </a:spcAft>
              <a:buClrTx/>
              <a:buSzTx/>
              <a:buFont typeface="Wingdings" pitchFamily="2" charset="2"/>
              <a:buChar char="§"/>
              <a:tabLst/>
            </a:pPr>
            <a:r>
              <a:rPr kumimoji="1" lang="en-US" altLang="ko-KR" sz="1300" i="0" u="none" strike="noStrike" cap="none" normalizeH="0" baseline="0" dirty="0" smtClean="0">
                <a:ln>
                  <a:noFill/>
                </a:ln>
                <a:solidFill>
                  <a:schemeClr val="tx2"/>
                </a:solidFill>
                <a:effectLst/>
                <a:latin typeface="+mj-lt"/>
                <a:ea typeface="+mj-ea"/>
              </a:rPr>
              <a:t>  Uploading of the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final data to the IRIS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baseline="0" dirty="0" smtClean="0">
                <a:ln>
                  <a:noFill/>
                </a:ln>
                <a:solidFill>
                  <a:schemeClr val="tx2"/>
                </a:solidFill>
                <a:effectLst/>
                <a:latin typeface="+mj-lt"/>
                <a:ea typeface="+mj-ea"/>
              </a:rPr>
              <a:t>and preparations</a:t>
            </a:r>
            <a:r>
              <a:rPr kumimoji="1" lang="en-US" altLang="ko-KR" sz="1300" i="0" u="none" strike="noStrike" cap="none" normalizeH="0" dirty="0" smtClean="0">
                <a:ln>
                  <a:noFill/>
                </a:ln>
                <a:solidFill>
                  <a:schemeClr val="tx2"/>
                </a:solidFill>
                <a:effectLst/>
                <a:latin typeface="+mj-lt"/>
                <a:ea typeface="+mj-ea"/>
              </a:rPr>
              <a:t>     </a:t>
            </a:r>
          </a:p>
          <a:p>
            <a:pPr marR="0" defTabSz="914400" rtl="0" eaLnBrk="0" fontAlgn="base" hangingPunct="0">
              <a:lnSpc>
                <a:spcPct val="100000"/>
              </a:lnSpc>
              <a:spcBef>
                <a:spcPct val="0"/>
              </a:spcBef>
              <a:spcAft>
                <a:spcPct val="0"/>
              </a:spcAft>
              <a:buClrTx/>
              <a:buSzTx/>
              <a:tabLst/>
            </a:pPr>
            <a:r>
              <a:rPr kumimoji="1" lang="en-US" altLang="ko-KR" sz="1300" dirty="0" smtClean="0">
                <a:solidFill>
                  <a:schemeClr val="tx2"/>
                </a:solidFill>
                <a:latin typeface="+mj-lt"/>
                <a:ea typeface="+mj-ea"/>
              </a:rPr>
              <a:t>  </a:t>
            </a:r>
            <a:r>
              <a:rPr kumimoji="1" lang="en-US" altLang="ko-KR" sz="1300" i="0" u="none" strike="noStrike" cap="none" normalizeH="0" dirty="0" smtClean="0">
                <a:ln>
                  <a:noFill/>
                </a:ln>
                <a:solidFill>
                  <a:schemeClr val="tx2"/>
                </a:solidFill>
                <a:effectLst/>
                <a:latin typeface="+mj-lt"/>
                <a:ea typeface="+mj-ea"/>
              </a:rPr>
              <a:t>for deposit payoffs </a:t>
            </a:r>
            <a:endParaRPr kumimoji="1" lang="ko-KR" altLang="en-US" sz="1300" i="0" u="none" strike="noStrike" cap="none" normalizeH="0" baseline="0" dirty="0" smtClean="0">
              <a:ln>
                <a:noFill/>
              </a:ln>
              <a:solidFill>
                <a:schemeClr val="tx2"/>
              </a:solidFill>
              <a:effectLst/>
              <a:latin typeface="+mj-lt"/>
              <a:ea typeface="+mj-ea"/>
            </a:endParaRPr>
          </a:p>
        </p:txBody>
      </p:sp>
      <p:cxnSp>
        <p:nvCxnSpPr>
          <p:cNvPr id="66" name="직선 연결선 65"/>
          <p:cNvCxnSpPr/>
          <p:nvPr/>
        </p:nvCxnSpPr>
        <p:spPr>
          <a:xfrm>
            <a:off x="2627784"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직사각형 67"/>
          <p:cNvSpPr/>
          <p:nvPr/>
        </p:nvSpPr>
        <p:spPr bwMode="auto">
          <a:xfrm>
            <a:off x="2339752" y="1407443"/>
            <a:ext cx="57606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D-17</a:t>
            </a:r>
            <a:endParaRPr kumimoji="1" lang="ko-KR" altLang="en-US" sz="1200" b="1" i="0" u="none" strike="noStrike" cap="none" normalizeH="0" baseline="0" dirty="0" smtClean="0">
              <a:ln>
                <a:noFill/>
              </a:ln>
              <a:solidFill>
                <a:schemeClr val="tx2"/>
              </a:solidFill>
              <a:effectLst/>
              <a:latin typeface="+mj-lt"/>
              <a:ea typeface="+mj-ea"/>
            </a:endParaRPr>
          </a:p>
        </p:txBody>
      </p:sp>
      <p:cxnSp>
        <p:nvCxnSpPr>
          <p:cNvPr id="70" name="직선 연결선 69"/>
          <p:cNvCxnSpPr/>
          <p:nvPr/>
        </p:nvCxnSpPr>
        <p:spPr>
          <a:xfrm>
            <a:off x="4211960" y="1695475"/>
            <a:ext cx="0" cy="28803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1" name="직사각형 70"/>
          <p:cNvSpPr/>
          <p:nvPr/>
        </p:nvSpPr>
        <p:spPr bwMode="auto">
          <a:xfrm>
            <a:off x="3923928" y="1407443"/>
            <a:ext cx="576064"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200" b="1" dirty="0" smtClean="0">
                <a:solidFill>
                  <a:schemeClr val="tx2"/>
                </a:solidFill>
                <a:latin typeface="+mj-lt"/>
                <a:ea typeface="+mj-ea"/>
              </a:rPr>
              <a:t>D-10</a:t>
            </a:r>
            <a:endParaRPr kumimoji="1" lang="ko-KR" altLang="en-US" sz="1200" b="1" i="0" u="none" strike="noStrike" cap="none" normalizeH="0" baseline="0" dirty="0" smtClean="0">
              <a:ln>
                <a:noFill/>
              </a:ln>
              <a:solidFill>
                <a:schemeClr val="tx2"/>
              </a:solidFill>
              <a:effectLst/>
              <a:latin typeface="+mj-lt"/>
              <a:ea typeface="+mj-ea"/>
            </a:endParaRPr>
          </a:p>
        </p:txBody>
      </p:sp>
      <p:sp>
        <p:nvSpPr>
          <p:cNvPr id="77" name="TextBox 76"/>
          <p:cNvSpPr txBox="1"/>
          <p:nvPr/>
        </p:nvSpPr>
        <p:spPr>
          <a:xfrm>
            <a:off x="1494706" y="2962349"/>
            <a:ext cx="1868653" cy="307777"/>
          </a:xfrm>
          <a:prstGeom prst="rect">
            <a:avLst/>
          </a:prstGeom>
          <a:noFill/>
        </p:spPr>
        <p:txBody>
          <a:bodyPr wrap="none" rtlCol="0">
            <a:spAutoFit/>
          </a:bodyPr>
          <a:lstStyle/>
          <a:p>
            <a:r>
              <a:rPr lang="en-US" altLang="ko-KR" sz="1400" b="1" dirty="0" smtClean="0">
                <a:solidFill>
                  <a:schemeClr val="accent1">
                    <a:lumMod val="75000"/>
                  </a:schemeClr>
                </a:solidFill>
              </a:rPr>
              <a:t>Check basic data items</a:t>
            </a:r>
            <a:endParaRPr lang="ko-KR" altLang="en-US" sz="1400" b="1" dirty="0">
              <a:solidFill>
                <a:schemeClr val="accent1">
                  <a:lumMod val="75000"/>
                </a:schemeClr>
              </a:solidFill>
            </a:endParaRPr>
          </a:p>
        </p:txBody>
      </p:sp>
      <p:sp>
        <p:nvSpPr>
          <p:cNvPr id="83" name="TextBox 82"/>
          <p:cNvSpPr txBox="1"/>
          <p:nvPr/>
        </p:nvSpPr>
        <p:spPr>
          <a:xfrm>
            <a:off x="3165090" y="4383459"/>
            <a:ext cx="2250168" cy="307777"/>
          </a:xfrm>
          <a:prstGeom prst="rect">
            <a:avLst/>
          </a:prstGeom>
          <a:noFill/>
        </p:spPr>
        <p:txBody>
          <a:bodyPr wrap="none" rtlCol="0">
            <a:spAutoFit/>
          </a:bodyPr>
          <a:lstStyle/>
          <a:p>
            <a:r>
              <a:rPr lang="en-US" altLang="ko-KR" sz="1400" b="1" dirty="0" smtClean="0">
                <a:solidFill>
                  <a:schemeClr val="accent1">
                    <a:lumMod val="75000"/>
                  </a:schemeClr>
                </a:solidFill>
              </a:rPr>
              <a:t>Check additional data items</a:t>
            </a:r>
            <a:endParaRPr lang="ko-KR" altLang="en-US" sz="1400" b="1" dirty="0">
              <a:solidFill>
                <a:schemeClr val="accent1">
                  <a:lumMod val="75000"/>
                </a:schemeClr>
              </a:solidFill>
            </a:endParaRPr>
          </a:p>
        </p:txBody>
      </p:sp>
      <p:sp>
        <p:nvSpPr>
          <p:cNvPr id="75" name="모서리가 둥근 직사각형 74"/>
          <p:cNvSpPr/>
          <p:nvPr/>
        </p:nvSpPr>
        <p:spPr bwMode="auto">
          <a:xfrm>
            <a:off x="1475656" y="5805264"/>
            <a:ext cx="4824536" cy="720080"/>
          </a:xfrm>
          <a:prstGeom prst="roundRect">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85725" lvl="4" indent="-85725" eaLnBrk="0" latinLnBrk="0" hangingPunct="0">
              <a:buFont typeface="Wingdings" pitchFamily="2" charset="2"/>
              <a:buChar char="§"/>
            </a:pPr>
            <a:endParaRPr kumimoji="1" lang="ko-KR" altLang="en-US" sz="1200" b="1" i="0" u="none" strike="noStrike" cap="none" normalizeH="0" baseline="0" dirty="0" smtClean="0">
              <a:ln>
                <a:noFill/>
              </a:ln>
              <a:solidFill>
                <a:schemeClr val="tx2"/>
              </a:solidFill>
              <a:effectLst/>
              <a:latin typeface="+mj-lt"/>
            </a:endParaRPr>
          </a:p>
        </p:txBody>
      </p:sp>
      <p:sp>
        <p:nvSpPr>
          <p:cNvPr id="85" name="TextBox 84"/>
          <p:cNvSpPr txBox="1"/>
          <p:nvPr/>
        </p:nvSpPr>
        <p:spPr>
          <a:xfrm>
            <a:off x="1547664" y="5792494"/>
            <a:ext cx="4680520" cy="692497"/>
          </a:xfrm>
          <a:prstGeom prst="rect">
            <a:avLst/>
          </a:prstGeom>
          <a:noFill/>
        </p:spPr>
        <p:txBody>
          <a:bodyPr wrap="square" rtlCol="0">
            <a:spAutoFit/>
          </a:bodyPr>
          <a:lstStyle/>
          <a:p>
            <a:pPr>
              <a:buFont typeface="Wingdings" pitchFamily="2" charset="2"/>
              <a:buChar char="§"/>
            </a:pPr>
            <a:r>
              <a:rPr kumimoji="1" lang="en-US" altLang="ko-KR" sz="1300" dirty="0" smtClean="0">
                <a:solidFill>
                  <a:schemeClr val="tx2"/>
                </a:solidFill>
              </a:rPr>
              <a:t>  Create data for the suspension of payment for people who are responsible for the bank failure and people related to them based on the submitted data and findings from fund flow investigations</a:t>
            </a:r>
            <a:endParaRPr lang="en-US" altLang="ko-KR" sz="1300" dirty="0" smtClean="0">
              <a:solidFill>
                <a:schemeClr val="tx2"/>
              </a:solidFill>
            </a:endParaRPr>
          </a:p>
        </p:txBody>
      </p:sp>
      <p:pic>
        <p:nvPicPr>
          <p:cNvPr id="98" name="Picture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9"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21</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0" y="0"/>
            <a:ext cx="8748464" cy="928670"/>
          </a:xfrm>
        </p:spPr>
        <p:txBody>
          <a:bodyPr>
            <a:normAutofit fontScale="90000"/>
          </a:bodyPr>
          <a:lstStyle/>
          <a:p>
            <a:pPr>
              <a:lnSpc>
                <a:spcPct val="80000"/>
              </a:lnSpc>
            </a:pPr>
            <a:r>
              <a:rPr lang="en-US" altLang="ko-KR" b="1" dirty="0" smtClean="0">
                <a:latin typeface="+mj-lt"/>
              </a:rPr>
              <a:t>              Payment Suspension for People Responsible </a:t>
            </a:r>
            <a:br>
              <a:rPr lang="en-US" altLang="ko-KR" b="1" dirty="0" smtClean="0">
                <a:latin typeface="+mj-lt"/>
              </a:rPr>
            </a:br>
            <a:r>
              <a:rPr lang="en-US" altLang="ko-KR" b="1" dirty="0" smtClean="0">
                <a:latin typeface="+mj-lt"/>
              </a:rPr>
              <a:t>                                                               for the Bank Failure </a:t>
            </a:r>
            <a:endParaRPr lang="ko-KR" altLang="en-US" b="1" dirty="0">
              <a:latin typeface="+mj-lt"/>
            </a:endParaRPr>
          </a:p>
        </p:txBody>
      </p:sp>
      <p:sp>
        <p:nvSpPr>
          <p:cNvPr id="5" name="직사각형 4"/>
          <p:cNvSpPr/>
          <p:nvPr/>
        </p:nvSpPr>
        <p:spPr>
          <a:xfrm>
            <a:off x="3078120" y="3140968"/>
            <a:ext cx="1728192" cy="7200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Suspension of payment for responsible parties</a:t>
            </a:r>
            <a:endParaRPr lang="ko-KR" altLang="en-US" sz="1300" b="1" dirty="0">
              <a:solidFill>
                <a:schemeClr val="tx1"/>
              </a:solidFill>
            </a:endParaRPr>
          </a:p>
        </p:txBody>
      </p:sp>
      <p:sp>
        <p:nvSpPr>
          <p:cNvPr id="6" name="직사각형 5"/>
          <p:cNvSpPr/>
          <p:nvPr/>
        </p:nvSpPr>
        <p:spPr>
          <a:xfrm>
            <a:off x="773864" y="4221088"/>
            <a:ext cx="1152128"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Investigation of fund flows</a:t>
            </a:r>
            <a:endParaRPr lang="ko-KR" altLang="en-US" sz="1300" dirty="0">
              <a:solidFill>
                <a:schemeClr val="tx1"/>
              </a:solidFill>
            </a:endParaRPr>
          </a:p>
        </p:txBody>
      </p:sp>
      <p:sp>
        <p:nvSpPr>
          <p:cNvPr id="7" name="직사각형 6"/>
          <p:cNvSpPr/>
          <p:nvPr/>
        </p:nvSpPr>
        <p:spPr>
          <a:xfrm>
            <a:off x="3078120" y="4005064"/>
            <a:ext cx="1728192" cy="86409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Suspension of payment for people who are related to responsible parties</a:t>
            </a:r>
          </a:p>
        </p:txBody>
      </p:sp>
      <p:cxnSp>
        <p:nvCxnSpPr>
          <p:cNvPr id="8" name="직선 화살표 연결선 7"/>
          <p:cNvCxnSpPr>
            <a:stCxn id="6" idx="3"/>
            <a:endCxn id="7" idx="1"/>
          </p:cNvCxnSpPr>
          <p:nvPr/>
        </p:nvCxnSpPr>
        <p:spPr>
          <a:xfrm flipV="1">
            <a:off x="1925992" y="4437112"/>
            <a:ext cx="115212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a:stCxn id="6" idx="3"/>
          </p:cNvCxnSpPr>
          <p:nvPr/>
        </p:nvCxnSpPr>
        <p:spPr>
          <a:xfrm>
            <a:off x="1925992" y="4473116"/>
            <a:ext cx="1368152" cy="118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3006112" y="5445224"/>
            <a:ext cx="1728192"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No suspension of payment</a:t>
            </a:r>
          </a:p>
        </p:txBody>
      </p:sp>
      <p:cxnSp>
        <p:nvCxnSpPr>
          <p:cNvPr id="11" name="직선 화살표 연결선 10"/>
          <p:cNvCxnSpPr/>
          <p:nvPr/>
        </p:nvCxnSpPr>
        <p:spPr>
          <a:xfrm>
            <a:off x="4806312" y="566124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5670409" y="5445224"/>
            <a:ext cx="1080119"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Deposit </a:t>
            </a:r>
            <a:r>
              <a:rPr lang="en-US" altLang="ko-KR" sz="1300" spc="-100" dirty="0" smtClean="0">
                <a:solidFill>
                  <a:schemeClr val="tx1"/>
                </a:solidFill>
              </a:rPr>
              <a:t>reimbursement</a:t>
            </a:r>
          </a:p>
        </p:txBody>
      </p:sp>
      <p:sp>
        <p:nvSpPr>
          <p:cNvPr id="13" name="직사각형 12"/>
          <p:cNvSpPr/>
          <p:nvPr/>
        </p:nvSpPr>
        <p:spPr bwMode="auto">
          <a:xfrm>
            <a:off x="1205912" y="3140968"/>
            <a:ext cx="1944216" cy="10801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Deposits related</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 to people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who are responsible for </a:t>
            </a:r>
          </a:p>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dirty="0" smtClean="0">
                <a:latin typeface="+mj-lt"/>
                <a:ea typeface="+mj-ea"/>
              </a:rPr>
              <a:t>the bank failure</a:t>
            </a:r>
            <a:endParaRPr kumimoji="1" lang="ko-KR" altLang="en-US" sz="1300" i="0" u="none" strike="noStrike" cap="none" normalizeH="0" baseline="0" dirty="0" smtClean="0">
              <a:ln>
                <a:noFill/>
              </a:ln>
              <a:effectLst/>
              <a:latin typeface="+mj-lt"/>
              <a:ea typeface="+mj-ea"/>
            </a:endParaRPr>
          </a:p>
        </p:txBody>
      </p:sp>
      <p:sp>
        <p:nvSpPr>
          <p:cNvPr id="14" name="직사각형 13"/>
          <p:cNvSpPr/>
          <p:nvPr/>
        </p:nvSpPr>
        <p:spPr bwMode="auto">
          <a:xfrm>
            <a:off x="1133904" y="5301208"/>
            <a:ext cx="1728192"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r>
              <a:rPr kumimoji="1" lang="en-US" altLang="ko-KR" sz="1300" dirty="0" smtClean="0"/>
              <a:t>Deposits NOT related</a:t>
            </a:r>
          </a:p>
          <a:p>
            <a:pPr marL="762000" indent="-762000" algn="ctr" eaLnBrk="0" fontAlgn="base" latinLnBrk="0" hangingPunct="0">
              <a:spcBef>
                <a:spcPct val="0"/>
              </a:spcBef>
              <a:spcAft>
                <a:spcPct val="0"/>
              </a:spcAft>
            </a:pPr>
            <a:r>
              <a:rPr kumimoji="1" lang="en-US" altLang="ko-KR" sz="1300" dirty="0" smtClean="0"/>
              <a:t>to people who are </a:t>
            </a:r>
          </a:p>
          <a:p>
            <a:pPr marL="762000" indent="-762000" algn="ctr" eaLnBrk="0" fontAlgn="base" latinLnBrk="0" hangingPunct="0">
              <a:spcBef>
                <a:spcPct val="0"/>
              </a:spcBef>
              <a:spcAft>
                <a:spcPct val="0"/>
              </a:spcAft>
            </a:pPr>
            <a:r>
              <a:rPr kumimoji="1" lang="en-US" altLang="ko-KR" sz="1300" dirty="0" smtClean="0"/>
              <a:t>responsible for </a:t>
            </a:r>
          </a:p>
          <a:p>
            <a:pPr marL="762000" indent="-762000" algn="ctr" eaLnBrk="0" fontAlgn="base" latinLnBrk="0" hangingPunct="0">
              <a:spcBef>
                <a:spcPct val="0"/>
              </a:spcBef>
              <a:spcAft>
                <a:spcPct val="0"/>
              </a:spcAft>
            </a:pPr>
            <a:r>
              <a:rPr kumimoji="1" lang="en-US" altLang="ko-KR" sz="1300" dirty="0" smtClean="0"/>
              <a:t>the bank failure</a:t>
            </a:r>
            <a:endParaRPr kumimoji="1" lang="ko-KR" altLang="en-US" sz="1300" dirty="0" smtClean="0"/>
          </a:p>
        </p:txBody>
      </p:sp>
      <p:sp>
        <p:nvSpPr>
          <p:cNvPr id="15" name="직사각형 14"/>
          <p:cNvSpPr/>
          <p:nvPr/>
        </p:nvSpPr>
        <p:spPr>
          <a:xfrm>
            <a:off x="2185449" y="2646437"/>
            <a:ext cx="3384376" cy="28803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rgbClr val="002060"/>
                </a:solidFill>
              </a:rPr>
              <a:t>Withhold payment for up to 6 months</a:t>
            </a:r>
          </a:p>
        </p:txBody>
      </p:sp>
      <p:sp>
        <p:nvSpPr>
          <p:cNvPr id="16" name="직사각형 15"/>
          <p:cNvSpPr/>
          <p:nvPr/>
        </p:nvSpPr>
        <p:spPr bwMode="auto">
          <a:xfrm>
            <a:off x="3006112" y="2996952"/>
            <a:ext cx="1872208" cy="1944216"/>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indent="-762000" algn="ctr" eaLnBrk="0" fontAlgn="base" latinLnBrk="0" hangingPunct="0">
              <a:spcBef>
                <a:spcPct val="0"/>
              </a:spcBef>
              <a:spcAft>
                <a:spcPct val="0"/>
              </a:spcAft>
            </a:pPr>
            <a:endParaRPr kumimoji="1" lang="ko-KR" altLang="en-US" sz="1300" b="1" i="0" u="none" strike="noStrike" cap="none" normalizeH="0" baseline="0" dirty="0" smtClean="0">
              <a:ln>
                <a:noFill/>
              </a:ln>
              <a:solidFill>
                <a:srgbClr val="FF0000"/>
              </a:solidFill>
              <a:effectLst/>
              <a:latin typeface="+mj-lt"/>
              <a:ea typeface="+mj-ea"/>
            </a:endParaRPr>
          </a:p>
        </p:txBody>
      </p:sp>
      <p:cxnSp>
        <p:nvCxnSpPr>
          <p:cNvPr id="17" name="직선 화살표 연결선 16"/>
          <p:cNvCxnSpPr>
            <a:endCxn id="18" idx="1"/>
          </p:cNvCxnSpPr>
          <p:nvPr/>
        </p:nvCxnSpPr>
        <p:spPr>
          <a:xfrm>
            <a:off x="4878320" y="378904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순서도: 문서 17"/>
          <p:cNvSpPr/>
          <p:nvPr/>
        </p:nvSpPr>
        <p:spPr>
          <a:xfrm>
            <a:off x="5382376" y="3356992"/>
            <a:ext cx="1152128" cy="864096"/>
          </a:xfrm>
          <a:prstGeom prst="flowChartDocumen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spc="-100" dirty="0" smtClean="0">
                <a:solidFill>
                  <a:schemeClr val="tx1"/>
                </a:solidFill>
              </a:rPr>
              <a:t>Accountability </a:t>
            </a:r>
            <a:r>
              <a:rPr lang="en-US" altLang="ko-KR" sz="1300" dirty="0" smtClean="0">
                <a:solidFill>
                  <a:schemeClr val="tx1"/>
                </a:solidFill>
              </a:rPr>
              <a:t>investigation</a:t>
            </a:r>
            <a:endParaRPr lang="ko-KR" altLang="en-US" sz="1300" dirty="0">
              <a:solidFill>
                <a:schemeClr val="tx1"/>
              </a:solidFill>
            </a:endParaRPr>
          </a:p>
        </p:txBody>
      </p:sp>
      <p:cxnSp>
        <p:nvCxnSpPr>
          <p:cNvPr id="19" name="직선 화살표 연결선 18"/>
          <p:cNvCxnSpPr>
            <a:endCxn id="23" idx="1"/>
          </p:cNvCxnSpPr>
          <p:nvPr/>
        </p:nvCxnSpPr>
        <p:spPr>
          <a:xfrm>
            <a:off x="6534504" y="3717032"/>
            <a:ext cx="1008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endCxn id="24" idx="1"/>
          </p:cNvCxnSpPr>
          <p:nvPr/>
        </p:nvCxnSpPr>
        <p:spPr>
          <a:xfrm>
            <a:off x="6534504" y="3717032"/>
            <a:ext cx="1080120"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bwMode="auto">
          <a:xfrm>
            <a:off x="6390488" y="3356992"/>
            <a:ext cx="1296144"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i="0" u="none" strike="noStrike" cap="none" normalizeH="0" baseline="0" dirty="0" smtClean="0">
                <a:ln>
                  <a:noFill/>
                </a:ln>
                <a:effectLst/>
                <a:latin typeface="+mj-lt"/>
                <a:ea typeface="+mj-ea"/>
              </a:rPr>
              <a:t>Responsibility</a:t>
            </a:r>
            <a:endParaRPr kumimoji="1" lang="ko-KR" altLang="en-US" sz="1300" i="0" u="none" strike="noStrike" cap="none" normalizeH="0" baseline="0" dirty="0" smtClean="0">
              <a:ln>
                <a:noFill/>
              </a:ln>
              <a:effectLst/>
              <a:latin typeface="+mj-lt"/>
              <a:ea typeface="+mj-ea"/>
            </a:endParaRPr>
          </a:p>
        </p:txBody>
      </p:sp>
      <p:sp>
        <p:nvSpPr>
          <p:cNvPr id="22" name="직사각형 21"/>
          <p:cNvSpPr/>
          <p:nvPr/>
        </p:nvSpPr>
        <p:spPr bwMode="auto">
          <a:xfrm>
            <a:off x="6030448" y="4221088"/>
            <a:ext cx="1584176"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762000" marR="0" indent="-762000" algn="ctr" defTabSz="914400" rtl="0" eaLnBrk="0" fontAlgn="base" latinLnBrk="0" hangingPunct="0">
              <a:lnSpc>
                <a:spcPct val="100000"/>
              </a:lnSpc>
              <a:spcBef>
                <a:spcPct val="0"/>
              </a:spcBef>
              <a:spcAft>
                <a:spcPct val="0"/>
              </a:spcAft>
              <a:buClrTx/>
              <a:buSzTx/>
              <a:buFontTx/>
              <a:buNone/>
              <a:tabLst/>
            </a:pPr>
            <a:r>
              <a:rPr kumimoji="1" lang="en-US" altLang="ko-KR" sz="1300" i="0" u="none" strike="noStrike" cap="none" normalizeH="0" baseline="0" dirty="0" smtClean="0">
                <a:ln>
                  <a:noFill/>
                </a:ln>
                <a:effectLst/>
                <a:latin typeface="+mj-lt"/>
                <a:ea typeface="+mj-ea"/>
              </a:rPr>
              <a:t>No responsibility</a:t>
            </a:r>
            <a:endParaRPr kumimoji="1" lang="ko-KR" altLang="en-US" sz="1300" i="0" u="none" strike="noStrike" cap="none" normalizeH="0" baseline="0" dirty="0" smtClean="0">
              <a:ln>
                <a:noFill/>
              </a:ln>
              <a:effectLst/>
              <a:latin typeface="+mj-lt"/>
              <a:ea typeface="+mj-ea"/>
            </a:endParaRPr>
          </a:p>
        </p:txBody>
      </p:sp>
      <p:sp>
        <p:nvSpPr>
          <p:cNvPr id="23" name="직사각형 22"/>
          <p:cNvSpPr/>
          <p:nvPr/>
        </p:nvSpPr>
        <p:spPr>
          <a:xfrm>
            <a:off x="7542617" y="3284984"/>
            <a:ext cx="1368151" cy="86409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Measures to secure claims </a:t>
            </a:r>
          </a:p>
          <a:p>
            <a:pPr algn="ctr"/>
            <a:r>
              <a:rPr lang="en-US" altLang="ko-KR" sz="1300" dirty="0" smtClean="0">
                <a:solidFill>
                  <a:schemeClr val="tx1"/>
                </a:solidFill>
              </a:rPr>
              <a:t>(e.g. provisional seizure of assets)</a:t>
            </a:r>
          </a:p>
        </p:txBody>
      </p:sp>
      <p:sp>
        <p:nvSpPr>
          <p:cNvPr id="24" name="직사각형 23"/>
          <p:cNvSpPr/>
          <p:nvPr/>
        </p:nvSpPr>
        <p:spPr>
          <a:xfrm>
            <a:off x="7614624" y="4437112"/>
            <a:ext cx="1224136" cy="50405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dirty="0" smtClean="0">
                <a:solidFill>
                  <a:schemeClr val="tx1"/>
                </a:solidFill>
              </a:rPr>
              <a:t>Deposit </a:t>
            </a:r>
            <a:r>
              <a:rPr lang="en-US" altLang="ko-KR" sz="1300" spc="-100" dirty="0" smtClean="0">
                <a:solidFill>
                  <a:schemeClr val="tx1"/>
                </a:solidFill>
              </a:rPr>
              <a:t>reimbursement</a:t>
            </a:r>
          </a:p>
        </p:txBody>
      </p:sp>
      <p:sp>
        <p:nvSpPr>
          <p:cNvPr id="25" name="직사각형 24"/>
          <p:cNvSpPr/>
          <p:nvPr/>
        </p:nvSpPr>
        <p:spPr bwMode="auto">
          <a:xfrm>
            <a:off x="205800" y="2132856"/>
            <a:ext cx="2808312" cy="57606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266700" marR="0" indent="-266700" defTabSz="914400" rtl="0" eaLnBrk="0" fontAlgn="base" latinLnBrk="0" hangingPunct="0">
              <a:lnSpc>
                <a:spcPct val="100000"/>
              </a:lnSpc>
              <a:spcBef>
                <a:spcPct val="0"/>
              </a:spcBef>
              <a:spcAft>
                <a:spcPct val="0"/>
              </a:spcAft>
              <a:buClr>
                <a:srgbClr val="007700"/>
              </a:buClr>
              <a:buSzTx/>
              <a:buFont typeface="Wingdings" pitchFamily="2" charset="2"/>
              <a:buChar char="n"/>
              <a:tabLst/>
            </a:pPr>
            <a:r>
              <a:rPr kumimoji="1" lang="en-US" altLang="ko-KR" sz="2000" dirty="0" smtClean="0">
                <a:latin typeface="+mj-lt"/>
                <a:ea typeface="+mj-ea"/>
              </a:rPr>
              <a:t>Work Process             </a:t>
            </a:r>
            <a:endParaRPr kumimoji="1" lang="ko-KR" altLang="en-US" sz="2000" i="0" u="none" strike="noStrike" cap="none" normalizeH="0" baseline="0" dirty="0" smtClean="0">
              <a:ln>
                <a:noFill/>
              </a:ln>
              <a:effectLst/>
              <a:latin typeface="+mj-lt"/>
              <a:ea typeface="+mj-ea"/>
            </a:endParaRPr>
          </a:p>
        </p:txBody>
      </p:sp>
      <p:sp>
        <p:nvSpPr>
          <p:cNvPr id="26" name="TextBox 25"/>
          <p:cNvSpPr txBox="1"/>
          <p:nvPr/>
        </p:nvSpPr>
        <p:spPr>
          <a:xfrm>
            <a:off x="683568" y="1142984"/>
            <a:ext cx="8140324" cy="923330"/>
          </a:xfrm>
          <a:prstGeom prst="rect">
            <a:avLst/>
          </a:prstGeom>
          <a:noFill/>
        </p:spPr>
        <p:txBody>
          <a:bodyPr wrap="square" rtlCol="0">
            <a:spAutoFit/>
          </a:bodyPr>
          <a:lstStyle/>
          <a:p>
            <a:pPr eaLnBrk="0" fontAlgn="base" hangingPunct="0">
              <a:spcBef>
                <a:spcPct val="0"/>
              </a:spcBef>
              <a:spcAft>
                <a:spcPct val="0"/>
              </a:spcAft>
              <a:buClr>
                <a:srgbClr val="007700"/>
              </a:buClr>
              <a:buFont typeface="Wingdings" pitchFamily="2" charset="2"/>
              <a:buChar char="n"/>
            </a:pPr>
            <a:r>
              <a:rPr kumimoji="1" lang="en-US" altLang="ko-KR" dirty="0" smtClean="0"/>
              <a:t>  Under the DPA, the KDIC is allowed to withhold payment of deposit insurance for </a:t>
            </a:r>
            <a:br>
              <a:rPr kumimoji="1" lang="en-US" altLang="ko-KR" dirty="0" smtClean="0"/>
            </a:br>
            <a:r>
              <a:rPr kumimoji="1" lang="en-US" altLang="ko-KR" dirty="0" smtClean="0"/>
              <a:t>     people who are responsible for a bank failure and people related to them </a:t>
            </a:r>
            <a:br>
              <a:rPr kumimoji="1" lang="en-US" altLang="ko-KR" dirty="0" smtClean="0"/>
            </a:br>
            <a:r>
              <a:rPr kumimoji="1" lang="en-US" altLang="ko-KR" dirty="0" smtClean="0"/>
              <a:t>     for up to six months.</a:t>
            </a:r>
            <a:endParaRPr kumimoji="1" lang="ko-KR" altLang="en-US" dirty="0" smtClean="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48556" y="2767281"/>
            <a:ext cx="7846889" cy="1323439"/>
          </a:xfrm>
          <a:prstGeom prst="rect">
            <a:avLst/>
          </a:prstGeom>
        </p:spPr>
        <p:txBody>
          <a:bodyPr wrap="square">
            <a:spAutoFit/>
          </a:bodyPr>
          <a:lstStyle/>
          <a:p>
            <a:pPr marL="514350" indent="-514350" latinLnBrk="0">
              <a:spcBef>
                <a:spcPct val="20000"/>
              </a:spcBef>
              <a:buSzPct val="90000"/>
              <a:defRPr/>
            </a:pPr>
            <a:r>
              <a:rPr lang="en-US" altLang="ko-KR" sz="4000" b="1" i="1" dirty="0" smtClean="0"/>
              <a:t>III. Overview of IRIS and the Payment Process</a:t>
            </a:r>
            <a:endParaRPr lang="en-US" altLang="ko-KR" sz="36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38448" cy="928670"/>
          </a:xfrm>
        </p:spPr>
        <p:txBody>
          <a:bodyPr>
            <a:normAutofit/>
          </a:bodyPr>
          <a:lstStyle/>
          <a:p>
            <a:pPr marL="571500" indent="-571500"/>
            <a:r>
              <a:rPr lang="en-US" altLang="ko-KR" b="1" dirty="0" smtClean="0"/>
              <a:t>            Overview of IRIS</a:t>
            </a:r>
            <a:endParaRPr lang="ko-KR" altLang="en-US" sz="2800" b="1" dirty="0"/>
          </a:p>
        </p:txBody>
      </p:sp>
      <p:sp>
        <p:nvSpPr>
          <p:cNvPr id="3" name="Rectangle 2"/>
          <p:cNvSpPr>
            <a:spLocks noChangeArrowheads="1"/>
          </p:cNvSpPr>
          <p:nvPr/>
        </p:nvSpPr>
        <p:spPr bwMode="auto">
          <a:xfrm>
            <a:off x="638992" y="1097790"/>
            <a:ext cx="8568952" cy="5643578"/>
          </a:xfrm>
          <a:prstGeom prst="rect">
            <a:avLst/>
          </a:prstGeom>
          <a:noFill/>
          <a:ln w="9525">
            <a:noFill/>
            <a:miter lim="800000"/>
            <a:headEnd/>
            <a:tailEnd/>
          </a:ln>
        </p:spPr>
        <p:txBody>
          <a:bodyPr/>
          <a:lstStyle/>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ea typeface="Verdana" pitchFamily="34" charset="0"/>
                <a:cs typeface="Verdana" pitchFamily="34" charset="0"/>
              </a:rPr>
              <a:t>IRIS : </a:t>
            </a:r>
            <a:r>
              <a:rPr lang="en-US" altLang="ko-KR" sz="2000" b="1" dirty="0" smtClean="0">
                <a:solidFill>
                  <a:srgbClr val="C00000"/>
                </a:solidFill>
                <a:ea typeface="Verdana" pitchFamily="34" charset="0"/>
                <a:cs typeface="Verdana" pitchFamily="34" charset="0"/>
              </a:rPr>
              <a:t>I</a:t>
            </a:r>
            <a:r>
              <a:rPr lang="en-US" altLang="ko-KR" sz="2000" b="1" dirty="0" smtClean="0">
                <a:ea typeface="Verdana" pitchFamily="34" charset="0"/>
                <a:cs typeface="Verdana" pitchFamily="34" charset="0"/>
              </a:rPr>
              <a:t>ntegrated </a:t>
            </a:r>
            <a:r>
              <a:rPr lang="en-US" altLang="ko-KR" sz="2000" b="1" dirty="0" smtClean="0">
                <a:solidFill>
                  <a:srgbClr val="C00000"/>
                </a:solidFill>
                <a:ea typeface="Verdana" pitchFamily="34" charset="0"/>
                <a:cs typeface="Verdana" pitchFamily="34" charset="0"/>
              </a:rPr>
              <a:t>R</a:t>
            </a:r>
            <a:r>
              <a:rPr lang="en-US" altLang="ko-KR" sz="2000" b="1" dirty="0" smtClean="0">
                <a:ea typeface="Verdana" pitchFamily="34" charset="0"/>
                <a:cs typeface="Verdana" pitchFamily="34" charset="0"/>
              </a:rPr>
              <a:t>esolution </a:t>
            </a:r>
            <a:r>
              <a:rPr lang="en-US" altLang="ko-KR" sz="2000" b="1" dirty="0" smtClean="0">
                <a:solidFill>
                  <a:srgbClr val="C00000"/>
                </a:solidFill>
                <a:ea typeface="Verdana" pitchFamily="34" charset="0"/>
                <a:cs typeface="Verdana" pitchFamily="34" charset="0"/>
              </a:rPr>
              <a:t>I</a:t>
            </a:r>
            <a:r>
              <a:rPr lang="en-US" altLang="ko-KR" sz="2000" b="1" dirty="0" smtClean="0">
                <a:ea typeface="Verdana" pitchFamily="34" charset="0"/>
                <a:cs typeface="Verdana" pitchFamily="34" charset="0"/>
              </a:rPr>
              <a:t>nformation </a:t>
            </a:r>
            <a:r>
              <a:rPr lang="en-US" altLang="ko-KR" sz="2000" b="1" dirty="0" smtClean="0">
                <a:solidFill>
                  <a:srgbClr val="C00000"/>
                </a:solidFill>
                <a:ea typeface="Verdana" pitchFamily="34" charset="0"/>
                <a:cs typeface="Verdana" pitchFamily="34" charset="0"/>
              </a:rPr>
              <a:t>S</a:t>
            </a:r>
            <a:r>
              <a:rPr lang="en-US" altLang="ko-KR" sz="2000" b="1" dirty="0" smtClean="0">
                <a:ea typeface="Verdana" pitchFamily="34" charset="0"/>
                <a:cs typeface="Verdana" pitchFamily="34" charset="0"/>
              </a:rPr>
              <a:t>ystem</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Supports all resolution processes  : resolution planning, management of resolution, payment of deposit insurance, etc. </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Purpose</a:t>
            </a:r>
          </a:p>
          <a:p>
            <a:pPr marL="612000" lvl="1" indent="-342900" eaLnBrk="0" latinLnBrk="0" hangingPunct="0">
              <a:lnSpc>
                <a:spcPct val="110000"/>
              </a:lnSpc>
              <a:spcAft>
                <a:spcPts val="600"/>
              </a:spcAft>
              <a:buClr>
                <a:srgbClr val="007700"/>
              </a:buClr>
              <a:buFont typeface="Wingdings" pitchFamily="2" charset="2"/>
              <a:buChar char="ü"/>
            </a:pPr>
            <a:r>
              <a:rPr lang="en-US" altLang="ko-KR" b="0" dirty="0" smtClean="0">
                <a:ea typeface="+mn-ea"/>
              </a:rPr>
              <a:t>Ensure the systematic and efficient conduct of resolution proceedings </a:t>
            </a:r>
          </a:p>
          <a:p>
            <a:pPr marL="612000" lvl="1" indent="-342900" eaLnBrk="0" latinLnBrk="0" hangingPunct="0">
              <a:spcAft>
                <a:spcPts val="600"/>
              </a:spcAft>
              <a:buClr>
                <a:srgbClr val="007700"/>
              </a:buClr>
              <a:buFont typeface="Wingdings" pitchFamily="2" charset="2"/>
              <a:buChar char="ü"/>
            </a:pPr>
            <a:r>
              <a:rPr lang="en-US" altLang="ko-KR" b="0" dirty="0" smtClean="0">
                <a:ea typeface="+mn-ea"/>
              </a:rPr>
              <a:t>Increase depositors’ convenience through prompt payment of deposit insurance  </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History</a:t>
            </a:r>
            <a:endParaRPr lang="en-US" altLang="ko-KR" sz="900" b="0" dirty="0" smtClean="0">
              <a:ea typeface="+mn-ea"/>
            </a:endParaRPr>
          </a:p>
          <a:p>
            <a:pPr marL="612000" lvl="1" indent="-342900" eaLnBrk="0" latinLnBrk="0" hangingPunct="0">
              <a:spcAft>
                <a:spcPts val="300"/>
              </a:spcAft>
              <a:buClr>
                <a:srgbClr val="007700"/>
              </a:buClr>
              <a:buFont typeface="Wingdings" pitchFamily="2" charset="2"/>
              <a:buChar char="ü"/>
            </a:pPr>
            <a:r>
              <a:rPr lang="en-US" altLang="ko-KR" dirty="0" smtClean="0"/>
              <a:t>Developed for 14 months (Jul. 2007 ~ Sept. 2008) for a fee of nearly KRW 2.4 billion</a:t>
            </a:r>
          </a:p>
          <a:p>
            <a:pPr marL="612000" lvl="1" indent="-342900" eaLnBrk="0" latinLnBrk="0" hangingPunct="0">
              <a:spcAft>
                <a:spcPts val="300"/>
              </a:spcAft>
              <a:buClr>
                <a:srgbClr val="007700"/>
              </a:buClr>
              <a:buFont typeface="Wingdings" pitchFamily="2" charset="2"/>
              <a:buChar char="ü"/>
            </a:pPr>
            <a:r>
              <a:rPr lang="en-US" altLang="ko-KR" dirty="0" smtClean="0"/>
              <a:t>December 2008 : Started to be used for making payments at agent banks’ teller counters </a:t>
            </a:r>
            <a:r>
              <a:rPr lang="ko-KR" altLang="en-US" dirty="0" smtClean="0"/>
              <a:t> </a:t>
            </a:r>
            <a:endParaRPr lang="en-US" altLang="ko-KR" dirty="0" smtClean="0"/>
          </a:p>
          <a:p>
            <a:pPr marL="612000" lvl="1" indent="-342900" eaLnBrk="0" latinLnBrk="0" hangingPunct="0">
              <a:spcAft>
                <a:spcPts val="300"/>
              </a:spcAft>
              <a:buClr>
                <a:srgbClr val="007700"/>
              </a:buClr>
              <a:buFont typeface="Wingdings" pitchFamily="2" charset="2"/>
              <a:buChar char="ü"/>
            </a:pPr>
            <a:r>
              <a:rPr lang="en-US" altLang="ko-KR" dirty="0" smtClean="0"/>
              <a:t>January 2009 :  Began online payment services </a:t>
            </a:r>
          </a:p>
          <a:p>
            <a:pPr marL="612000" lvl="1" indent="-342900" eaLnBrk="0" latinLnBrk="0" hangingPunct="0">
              <a:spcAft>
                <a:spcPts val="300"/>
              </a:spcAft>
              <a:buClr>
                <a:srgbClr val="007700"/>
              </a:buClr>
              <a:buFont typeface="Wingdings" pitchFamily="2" charset="2"/>
              <a:buChar char="ü"/>
            </a:pPr>
            <a:r>
              <a:rPr lang="en-US" altLang="ko-KR" dirty="0" smtClean="0"/>
              <a:t>August 2011  :  Enhanced the system to enable the handling of many requests at the same time </a:t>
            </a:r>
          </a:p>
          <a:p>
            <a:pPr marL="612000" lvl="1" indent="-342900" eaLnBrk="0" latinLnBrk="0" hangingPunct="0">
              <a:spcAft>
                <a:spcPts val="300"/>
              </a:spcAft>
              <a:buClr>
                <a:srgbClr val="007700"/>
              </a:buClr>
              <a:buFont typeface="Wingdings" pitchFamily="2" charset="2"/>
              <a:buChar char="ü"/>
            </a:pPr>
            <a:r>
              <a:rPr lang="en-US" altLang="ko-KR" dirty="0" smtClean="0"/>
              <a:t>December 2012 : Improved the functions related to online payment services</a:t>
            </a:r>
          </a:p>
          <a:p>
            <a:pPr marL="800100" lvl="1" indent="-342900" eaLnBrk="0" latinLnBrk="0" hangingPunct="0">
              <a:buClr>
                <a:schemeClr val="accent3">
                  <a:lumMod val="25000"/>
                </a:schemeClr>
              </a:buClr>
            </a:pPr>
            <a:endParaRPr lang="en-US" altLang="ko-KR" sz="1800" b="0" dirty="0" smtClean="0">
              <a:solidFill>
                <a:srgbClr val="000000"/>
              </a:solidFill>
              <a:ea typeface="+mn-ea"/>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직사각형 94"/>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8"/>
          <p:cNvSpPr>
            <a:spLocks noChangeArrowheads="1"/>
          </p:cNvSpPr>
          <p:nvPr/>
        </p:nvSpPr>
        <p:spPr bwMode="auto">
          <a:xfrm>
            <a:off x="92075" y="1276335"/>
            <a:ext cx="2057401" cy="3259630"/>
          </a:xfrm>
          <a:prstGeom prst="rect">
            <a:avLst/>
          </a:prstGeom>
          <a:solidFill>
            <a:srgbClr val="E1EBF7"/>
          </a:solidFill>
          <a:ln w="19050" algn="ctr">
            <a:noFill/>
            <a:miter lim="800000"/>
            <a:headEnd/>
            <a:tailEnd/>
          </a:ln>
        </p:spPr>
        <p:txBody>
          <a:bodyPr lIns="0" tIns="10800" rIns="0" bIns="10800" anchor="ctr"/>
          <a:lstStyle/>
          <a:p>
            <a:pPr algn="ctr">
              <a:spcBef>
                <a:spcPct val="50000"/>
              </a:spcBef>
              <a:buSzPct val="90000"/>
            </a:pPr>
            <a:endParaRPr lang="en-GB" altLang="ko-KR" sz="900" b="0">
              <a:solidFill>
                <a:srgbClr val="000000"/>
              </a:solidFill>
              <a:ea typeface="가는각진제목체" pitchFamily="18" charset="-127"/>
              <a:cs typeface="Arial" pitchFamily="34" charset="0"/>
            </a:endParaRPr>
          </a:p>
        </p:txBody>
      </p:sp>
      <p:sp>
        <p:nvSpPr>
          <p:cNvPr id="2" name="제목 1"/>
          <p:cNvSpPr>
            <a:spLocks noGrp="1"/>
          </p:cNvSpPr>
          <p:nvPr>
            <p:ph type="title"/>
          </p:nvPr>
        </p:nvSpPr>
        <p:spPr>
          <a:xfrm>
            <a:off x="0" y="0"/>
            <a:ext cx="9144000" cy="928670"/>
          </a:xfrm>
        </p:spPr>
        <p:txBody>
          <a:bodyPr>
            <a:noAutofit/>
          </a:bodyPr>
          <a:lstStyle/>
          <a:p>
            <a:r>
              <a:rPr lang="en-US" altLang="ko-KR" b="1" dirty="0" smtClean="0"/>
              <a:t>        Overview of IRIS ; An Overall Map of the System </a:t>
            </a:r>
            <a:endParaRPr lang="ko-KR" altLang="en-US" b="1" dirty="0"/>
          </a:p>
        </p:txBody>
      </p:sp>
      <p:sp>
        <p:nvSpPr>
          <p:cNvPr id="6" name="Rectangle 3"/>
          <p:cNvSpPr>
            <a:spLocks noChangeArrowheads="1"/>
          </p:cNvSpPr>
          <p:nvPr/>
        </p:nvSpPr>
        <p:spPr bwMode="auto">
          <a:xfrm>
            <a:off x="2960688" y="3589100"/>
            <a:ext cx="3303587" cy="243410"/>
          </a:xfrm>
          <a:prstGeom prst="rect">
            <a:avLst/>
          </a:prstGeom>
          <a:solidFill>
            <a:schemeClr val="bg1"/>
          </a:solidFill>
          <a:ln w="9525" algn="ctr">
            <a:solidFill>
              <a:schemeClr val="tx1"/>
            </a:solidFill>
            <a:miter lim="800000"/>
            <a:headEnd/>
            <a:tailEnd/>
          </a:ln>
          <a:effectLst>
            <a:outerShdw dist="53882" dir="2700000" algn="ctr" rotWithShape="0">
              <a:schemeClr val="bg2">
                <a:alpha val="50000"/>
              </a:schemeClr>
            </a:outerShdw>
          </a:effectLst>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defRPr/>
            </a:pPr>
            <a:endParaRPr lang="ko-KR" altLang="en-US"/>
          </a:p>
        </p:txBody>
      </p:sp>
      <p:sp>
        <p:nvSpPr>
          <p:cNvPr id="7" name="AutoShape 4"/>
          <p:cNvSpPr>
            <a:spLocks noChangeArrowheads="1"/>
          </p:cNvSpPr>
          <p:nvPr/>
        </p:nvSpPr>
        <p:spPr bwMode="auto">
          <a:xfrm>
            <a:off x="2406651" y="6398824"/>
            <a:ext cx="4364037" cy="281075"/>
          </a:xfrm>
          <a:prstGeom prst="cube">
            <a:avLst>
              <a:gd name="adj" fmla="val 13569"/>
            </a:avLst>
          </a:prstGeom>
          <a:solidFill>
            <a:srgbClr val="103F6A"/>
          </a:solidFill>
          <a:ln w="9525">
            <a:noFill/>
            <a:miter lim="800000"/>
            <a:headEnd/>
            <a:tailEnd/>
          </a:ln>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8" name="Rectangle 5"/>
          <p:cNvSpPr>
            <a:spLocks noChangeArrowheads="1"/>
          </p:cNvSpPr>
          <p:nvPr/>
        </p:nvSpPr>
        <p:spPr bwMode="auto">
          <a:xfrm>
            <a:off x="7664451" y="1428735"/>
            <a:ext cx="1336705" cy="4948297"/>
          </a:xfrm>
          <a:prstGeom prst="rect">
            <a:avLst/>
          </a:prstGeom>
          <a:solidFill>
            <a:srgbClr val="E1EBF7"/>
          </a:solidFill>
          <a:ln w="19050" algn="ctr">
            <a:noFill/>
            <a:miter lim="800000"/>
            <a:headEnd/>
            <a:tailEnd/>
          </a:ln>
        </p:spPr>
        <p:txBody>
          <a:bodyPr lIns="0" tIns="10800" rIns="0" bIns="10800" anchor="ctr"/>
          <a:lstStyle/>
          <a:p>
            <a:pPr algn="ctr">
              <a:spcBef>
                <a:spcPct val="50000"/>
              </a:spcBef>
              <a:buSzPct val="90000"/>
            </a:pPr>
            <a:endParaRPr lang="en-GB" altLang="ko-KR" sz="900" b="0">
              <a:solidFill>
                <a:srgbClr val="000000"/>
              </a:solidFill>
              <a:ea typeface="가는각진제목체" pitchFamily="18" charset="-127"/>
              <a:cs typeface="Arial" pitchFamily="34" charset="0"/>
            </a:endParaRPr>
          </a:p>
        </p:txBody>
      </p:sp>
      <p:sp>
        <p:nvSpPr>
          <p:cNvPr id="9" name="AutoShape 6"/>
          <p:cNvSpPr>
            <a:spLocks noChangeArrowheads="1"/>
          </p:cNvSpPr>
          <p:nvPr/>
        </p:nvSpPr>
        <p:spPr bwMode="auto">
          <a:xfrm>
            <a:off x="6389688" y="1411936"/>
            <a:ext cx="377825" cy="5062366"/>
          </a:xfrm>
          <a:prstGeom prst="cube">
            <a:avLst>
              <a:gd name="adj" fmla="val 16384"/>
            </a:avLst>
          </a:prstGeom>
          <a:solidFill>
            <a:srgbClr val="103F6A"/>
          </a:solidFill>
          <a:ln w="9525">
            <a:noFill/>
            <a:miter lim="800000"/>
            <a:headEnd/>
            <a:tailEnd/>
          </a:ln>
        </p:spPr>
        <p:txBody>
          <a:bodyPr lIns="18000" tIns="10800" rIns="18000" bIns="10800" anchor="ctr"/>
          <a:lstStyle/>
          <a:p>
            <a:pPr algn="ctr" latinLnBrk="0">
              <a:spcBef>
                <a:spcPct val="50000"/>
              </a:spcBef>
              <a:buSzPct val="90000"/>
            </a:pPr>
            <a:endParaRPr lang="ko-KR" altLang="en-US" sz="1000" b="0">
              <a:solidFill>
                <a:schemeClr val="tx1"/>
              </a:solidFill>
              <a:ea typeface="가는각진제목체" pitchFamily="18" charset="-127"/>
              <a:cs typeface="Arial" pitchFamily="34" charset="0"/>
            </a:endParaRPr>
          </a:p>
        </p:txBody>
      </p:sp>
      <p:sp>
        <p:nvSpPr>
          <p:cNvPr id="10" name="Rectangle 7"/>
          <p:cNvSpPr>
            <a:spLocks noChangeArrowheads="1"/>
          </p:cNvSpPr>
          <p:nvPr/>
        </p:nvSpPr>
        <p:spPr bwMode="auto">
          <a:xfrm>
            <a:off x="92075" y="4976639"/>
            <a:ext cx="2057401" cy="1381320"/>
          </a:xfrm>
          <a:prstGeom prst="rect">
            <a:avLst/>
          </a:prstGeom>
          <a:solidFill>
            <a:srgbClr val="E1EBF7"/>
          </a:solidFill>
          <a:ln w="19050" algn="ctr">
            <a:noFill/>
            <a:miter lim="800000"/>
            <a:headEnd/>
            <a:tailEnd/>
          </a:ln>
        </p:spPr>
        <p:txBody>
          <a:bodyPr lIns="0" tIns="10800" rIns="0" bIns="10800" anchor="ctr"/>
          <a:lstStyle/>
          <a:p>
            <a:pPr algn="ctr">
              <a:spcBef>
                <a:spcPct val="50000"/>
              </a:spcBef>
              <a:buSzPct val="90000"/>
            </a:pPr>
            <a:endParaRPr lang="en-GB" altLang="ko-KR" sz="900" b="0">
              <a:solidFill>
                <a:srgbClr val="000000"/>
              </a:solidFill>
              <a:ea typeface="가는각진제목체" pitchFamily="18" charset="-127"/>
              <a:cs typeface="Arial" pitchFamily="34" charset="0"/>
            </a:endParaRPr>
          </a:p>
        </p:txBody>
      </p:sp>
      <p:sp>
        <p:nvSpPr>
          <p:cNvPr id="12" name="Rectangle 38"/>
          <p:cNvSpPr>
            <a:spLocks noChangeArrowheads="1"/>
          </p:cNvSpPr>
          <p:nvPr/>
        </p:nvSpPr>
        <p:spPr bwMode="auto">
          <a:xfrm>
            <a:off x="500034" y="1584916"/>
            <a:ext cx="1152525" cy="295466"/>
          </a:xfrm>
          <a:prstGeom prst="rect">
            <a:avLst/>
          </a:prstGeom>
          <a:noFill/>
          <a:ln w="9525" algn="ctr">
            <a:noFill/>
            <a:miter lim="800000"/>
            <a:headEnd/>
            <a:tailEnd/>
          </a:ln>
        </p:spPr>
        <p:txBody>
          <a:bodyPr>
            <a:spAutoFit/>
          </a:bodyPr>
          <a:lstStyle/>
          <a:p>
            <a:pPr marL="133350" indent="-133350" latinLnBrk="0">
              <a:lnSpc>
                <a:spcPct val="120000"/>
              </a:lnSpc>
              <a:buClr>
                <a:srgbClr val="777777"/>
              </a:buClr>
            </a:pPr>
            <a:r>
              <a:rPr lang="en-US" altLang="ko-KR" sz="1100" dirty="0" smtClean="0">
                <a:solidFill>
                  <a:srgbClr val="000000"/>
                </a:solidFill>
                <a:ea typeface="Verdana" pitchFamily="34" charset="0"/>
                <a:cs typeface="Verdana" pitchFamily="34" charset="0"/>
              </a:rPr>
              <a:t>Depositor</a:t>
            </a:r>
            <a:endParaRPr lang="ko-KR" altLang="en-US" sz="1100" dirty="0">
              <a:solidFill>
                <a:srgbClr val="000000"/>
              </a:solidFill>
              <a:ea typeface="가는각진제목체" pitchFamily="18" charset="-127"/>
              <a:cs typeface="Verdana" pitchFamily="34" charset="0"/>
            </a:endParaRPr>
          </a:p>
        </p:txBody>
      </p:sp>
      <p:pic>
        <p:nvPicPr>
          <p:cNvPr id="13" name="Picture 10" descr="MCj04162300000[1]"/>
          <p:cNvPicPr>
            <a:picLocks noChangeAspect="1" noChangeArrowheads="1"/>
          </p:cNvPicPr>
          <p:nvPr/>
        </p:nvPicPr>
        <p:blipFill>
          <a:blip r:embed="rId3" cstate="print"/>
          <a:srcRect/>
          <a:stretch>
            <a:fillRect/>
          </a:stretch>
        </p:blipFill>
        <p:spPr bwMode="auto">
          <a:xfrm>
            <a:off x="174625" y="1502253"/>
            <a:ext cx="296863" cy="495980"/>
          </a:xfrm>
          <a:prstGeom prst="rect">
            <a:avLst/>
          </a:prstGeom>
          <a:noFill/>
          <a:ln w="9525">
            <a:noFill/>
            <a:miter lim="800000"/>
            <a:headEnd/>
            <a:tailEnd/>
          </a:ln>
        </p:spPr>
      </p:pic>
      <p:sp>
        <p:nvSpPr>
          <p:cNvPr id="14" name="Rectangle 38"/>
          <p:cNvSpPr>
            <a:spLocks noChangeArrowheads="1"/>
          </p:cNvSpPr>
          <p:nvPr/>
        </p:nvSpPr>
        <p:spPr bwMode="auto">
          <a:xfrm>
            <a:off x="503238" y="3074388"/>
            <a:ext cx="1728788" cy="498598"/>
          </a:xfrm>
          <a:prstGeom prst="rect">
            <a:avLst/>
          </a:prstGeom>
          <a:noFill/>
          <a:ln w="9525" algn="ctr">
            <a:noFill/>
            <a:miter lim="800000"/>
            <a:headEnd/>
            <a:tailEnd/>
          </a:ln>
        </p:spPr>
        <p:txBody>
          <a:bodyPr>
            <a:spAutoFit/>
          </a:bodyPr>
          <a:lstStyle/>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Bridge Bank</a:t>
            </a:r>
            <a:endParaRPr lang="ko-KR" altLang="en-US" sz="1100" dirty="0">
              <a:solidFill>
                <a:srgbClr val="000000"/>
              </a:solidFill>
              <a:ea typeface="가는각진제목체" pitchFamily="18" charset="-127"/>
              <a:cs typeface="Verdana" pitchFamily="34" charset="0"/>
            </a:endParaRPr>
          </a:p>
          <a:p>
            <a:pPr marL="133350" indent="-133350" latinLnBrk="0">
              <a:lnSpc>
                <a:spcPct val="120000"/>
              </a:lnSpc>
              <a:buClr>
                <a:srgbClr val="777777"/>
              </a:buClr>
            </a:pPr>
            <a:r>
              <a:rPr lang="en-US" altLang="ko-KR" sz="1100" dirty="0" smtClean="0">
                <a:solidFill>
                  <a:srgbClr val="000000"/>
                </a:solidFill>
                <a:ea typeface="Verdana" pitchFamily="34" charset="0"/>
                <a:cs typeface="Verdana" pitchFamily="34" charset="0"/>
              </a:rPr>
              <a:t>Agent </a:t>
            </a:r>
            <a:r>
              <a:rPr lang="en-US" altLang="ko-KR" sz="1100" dirty="0">
                <a:solidFill>
                  <a:srgbClr val="000000"/>
                </a:solidFill>
                <a:ea typeface="Verdana" pitchFamily="34" charset="0"/>
                <a:cs typeface="Verdana" pitchFamily="34" charset="0"/>
              </a:rPr>
              <a:t>Bank</a:t>
            </a:r>
            <a:endParaRPr lang="ko-KR" altLang="en-US" sz="1100" dirty="0">
              <a:solidFill>
                <a:srgbClr val="000000"/>
              </a:solidFill>
              <a:ea typeface="가는각진제목체" pitchFamily="18" charset="-127"/>
              <a:cs typeface="Verdana" pitchFamily="34" charset="0"/>
            </a:endParaRPr>
          </a:p>
        </p:txBody>
      </p:sp>
      <p:sp>
        <p:nvSpPr>
          <p:cNvPr id="15" name="Rectangle 38"/>
          <p:cNvSpPr>
            <a:spLocks noChangeArrowheads="1"/>
          </p:cNvSpPr>
          <p:nvPr/>
        </p:nvSpPr>
        <p:spPr bwMode="auto">
          <a:xfrm>
            <a:off x="468293" y="5243018"/>
            <a:ext cx="1317625" cy="278538"/>
          </a:xfrm>
          <a:prstGeom prst="rect">
            <a:avLst/>
          </a:prstGeom>
          <a:noFill/>
          <a:ln w="9525" algn="ctr">
            <a:noFill/>
            <a:miter lim="800000"/>
            <a:headEnd/>
            <a:tailEnd/>
          </a:ln>
        </p:spPr>
        <p:txBody>
          <a:bodyPr>
            <a:spAutoFit/>
          </a:bodyPr>
          <a:lstStyle/>
          <a:p>
            <a:pPr marL="133350" indent="-133350" latinLnBrk="0">
              <a:lnSpc>
                <a:spcPct val="110000"/>
              </a:lnSpc>
              <a:buClr>
                <a:srgbClr val="777777"/>
              </a:buClr>
              <a:buFont typeface="Wingdings" pitchFamily="2" charset="2"/>
              <a:buNone/>
            </a:pPr>
            <a:r>
              <a:rPr lang="en-US" altLang="ko-KR" sz="1100" dirty="0">
                <a:solidFill>
                  <a:srgbClr val="000000"/>
                </a:solidFill>
                <a:ea typeface="가는각진제목체" pitchFamily="18" charset="-127"/>
                <a:cs typeface="Arial" pitchFamily="34" charset="0"/>
              </a:rPr>
              <a:t>Failed </a:t>
            </a:r>
            <a:r>
              <a:rPr lang="en-US" altLang="ko-KR" sz="1100" dirty="0" smtClean="0">
                <a:solidFill>
                  <a:srgbClr val="000000"/>
                </a:solidFill>
                <a:ea typeface="가는각진제목체" pitchFamily="18" charset="-127"/>
                <a:cs typeface="Arial" pitchFamily="34" charset="0"/>
              </a:rPr>
              <a:t>Bank</a:t>
            </a:r>
            <a:endParaRPr lang="ko-KR" altLang="en-US" sz="1100" dirty="0">
              <a:solidFill>
                <a:srgbClr val="000000"/>
              </a:solidFill>
              <a:ea typeface="가는각진제목체" pitchFamily="18" charset="-127"/>
              <a:cs typeface="Arial" pitchFamily="34" charset="0"/>
            </a:endParaRPr>
          </a:p>
        </p:txBody>
      </p:sp>
      <p:sp>
        <p:nvSpPr>
          <p:cNvPr id="16" name="Rectangle 38"/>
          <p:cNvSpPr>
            <a:spLocks noChangeArrowheads="1"/>
          </p:cNvSpPr>
          <p:nvPr/>
        </p:nvSpPr>
        <p:spPr bwMode="auto">
          <a:xfrm>
            <a:off x="455613" y="5833402"/>
            <a:ext cx="1854184" cy="464743"/>
          </a:xfrm>
          <a:prstGeom prst="rect">
            <a:avLst/>
          </a:prstGeom>
          <a:noFill/>
          <a:ln w="9525" algn="ctr">
            <a:noFill/>
            <a:miter lim="800000"/>
            <a:headEnd/>
            <a:tailEnd/>
          </a:ln>
        </p:spPr>
        <p:txBody>
          <a:bodyPr wrap="square">
            <a:spAutoFit/>
          </a:bodyPr>
          <a:lstStyle/>
          <a:p>
            <a:pPr marL="133350" indent="-133350" latinLnBrk="0">
              <a:lnSpc>
                <a:spcPct val="110000"/>
              </a:lnSpc>
              <a:buClr>
                <a:srgbClr val="777777"/>
              </a:buClr>
            </a:pPr>
            <a:r>
              <a:rPr lang="en-US" altLang="ko-KR" sz="1100" dirty="0">
                <a:solidFill>
                  <a:srgbClr val="000000"/>
                </a:solidFill>
                <a:ea typeface="가는각진제목체" pitchFamily="18" charset="-127"/>
                <a:cs typeface="Arial" pitchFamily="34" charset="0"/>
              </a:rPr>
              <a:t>Firm Banking Institution,</a:t>
            </a:r>
          </a:p>
          <a:p>
            <a:pPr marL="133350" indent="-133350" latinLnBrk="0">
              <a:lnSpc>
                <a:spcPct val="110000"/>
              </a:lnSpc>
              <a:buClr>
                <a:srgbClr val="777777"/>
              </a:buClr>
            </a:pPr>
            <a:r>
              <a:rPr lang="en-US" altLang="ko-KR" sz="1100" dirty="0" smtClean="0">
                <a:solidFill>
                  <a:srgbClr val="000000"/>
                </a:solidFill>
                <a:ea typeface="가는각진제목체" pitchFamily="18" charset="-127"/>
                <a:cs typeface="Arial" pitchFamily="34" charset="0"/>
              </a:rPr>
              <a:t>Certification </a:t>
            </a:r>
            <a:r>
              <a:rPr lang="en-US" altLang="ko-KR" sz="1100" dirty="0">
                <a:solidFill>
                  <a:srgbClr val="000000"/>
                </a:solidFill>
                <a:ea typeface="가는각진제목체" pitchFamily="18" charset="-127"/>
                <a:cs typeface="Arial" pitchFamily="34" charset="0"/>
              </a:rPr>
              <a:t>Authority</a:t>
            </a:r>
          </a:p>
        </p:txBody>
      </p:sp>
      <p:sp>
        <p:nvSpPr>
          <p:cNvPr id="18" name="Rectangle 38"/>
          <p:cNvSpPr>
            <a:spLocks noChangeArrowheads="1"/>
          </p:cNvSpPr>
          <p:nvPr/>
        </p:nvSpPr>
        <p:spPr bwMode="auto">
          <a:xfrm>
            <a:off x="503238" y="3901022"/>
            <a:ext cx="1692498" cy="498598"/>
          </a:xfrm>
          <a:prstGeom prst="rect">
            <a:avLst/>
          </a:prstGeom>
          <a:noFill/>
          <a:ln w="9525" algn="ctr">
            <a:noFill/>
            <a:miter lim="800000"/>
            <a:headEnd/>
            <a:tailEnd/>
          </a:ln>
        </p:spPr>
        <p:txBody>
          <a:bodyPr wrap="square">
            <a:spAutoFit/>
          </a:bodyPr>
          <a:lstStyle/>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Accounting </a:t>
            </a:r>
            <a:r>
              <a:rPr lang="en-US" altLang="ko-KR" sz="1100" dirty="0" smtClean="0">
                <a:solidFill>
                  <a:srgbClr val="000000"/>
                </a:solidFill>
                <a:ea typeface="Verdana" pitchFamily="34" charset="0"/>
                <a:cs typeface="Verdana" pitchFamily="34" charset="0"/>
              </a:rPr>
              <a:t>Firm</a:t>
            </a:r>
            <a:endParaRPr lang="en-US" altLang="ko-KR" sz="1100" dirty="0">
              <a:solidFill>
                <a:srgbClr val="000000"/>
              </a:solidFill>
              <a:ea typeface="Verdana" pitchFamily="34" charset="0"/>
              <a:cs typeface="Verdana" pitchFamily="34" charset="0"/>
            </a:endParaRPr>
          </a:p>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M&amp;A </a:t>
            </a:r>
            <a:r>
              <a:rPr lang="en-US" altLang="ko-KR" sz="1100" dirty="0" smtClean="0">
                <a:solidFill>
                  <a:srgbClr val="000000"/>
                </a:solidFill>
                <a:ea typeface="Verdana" pitchFamily="34" charset="0"/>
                <a:cs typeface="Verdana" pitchFamily="34" charset="0"/>
              </a:rPr>
              <a:t>Advisory Firm</a:t>
            </a:r>
            <a:endParaRPr lang="en-US" altLang="ko-KR" sz="1100" dirty="0">
              <a:solidFill>
                <a:srgbClr val="000000"/>
              </a:solidFill>
              <a:ea typeface="Verdana" pitchFamily="34" charset="0"/>
              <a:cs typeface="Verdana" pitchFamily="34" charset="0"/>
            </a:endParaRPr>
          </a:p>
        </p:txBody>
      </p:sp>
      <p:sp>
        <p:nvSpPr>
          <p:cNvPr id="19" name="Rectangle 16"/>
          <p:cNvSpPr>
            <a:spLocks noChangeArrowheads="1"/>
          </p:cNvSpPr>
          <p:nvPr/>
        </p:nvSpPr>
        <p:spPr bwMode="auto">
          <a:xfrm>
            <a:off x="92075" y="1006272"/>
            <a:ext cx="2057401" cy="274014"/>
          </a:xfrm>
          <a:prstGeom prst="rect">
            <a:avLst/>
          </a:prstGeom>
          <a:solidFill>
            <a:srgbClr val="2B63A7"/>
          </a:solidFill>
          <a:ln w="9525" algn="ctr">
            <a:noFill/>
            <a:miter lim="800000"/>
            <a:headEnd/>
            <a:tailEnd/>
          </a:ln>
        </p:spPr>
        <p:txBody>
          <a:bodyPr lIns="18000" tIns="10800" rIns="18000" bIns="10800" anchor="ctr"/>
          <a:lstStyle/>
          <a:p>
            <a:pPr algn="ctr" latinLnBrk="0">
              <a:spcBef>
                <a:spcPct val="50000"/>
              </a:spcBef>
              <a:buSzPct val="90000"/>
            </a:pPr>
            <a:r>
              <a:rPr lang="en-US" altLang="ko-KR" sz="1200" b="1">
                <a:solidFill>
                  <a:schemeClr val="bg1"/>
                </a:solidFill>
                <a:effectLst>
                  <a:outerShdw blurRad="38100" dist="38100" dir="2700000" algn="tl">
                    <a:srgbClr val="000000">
                      <a:alpha val="43137"/>
                    </a:srgbClr>
                  </a:outerShdw>
                </a:effectLst>
                <a:ea typeface="Verdana" pitchFamily="34" charset="0"/>
                <a:cs typeface="Verdana" pitchFamily="34" charset="0"/>
              </a:rPr>
              <a:t>USERS</a:t>
            </a:r>
            <a:endParaRPr lang="ko-KR" altLang="en-US" sz="1200" b="1">
              <a:solidFill>
                <a:schemeClr val="bg1"/>
              </a:solidFill>
              <a:effectLst>
                <a:outerShdw blurRad="38100" dist="38100" dir="2700000" algn="tl">
                  <a:srgbClr val="000000">
                    <a:alpha val="43137"/>
                  </a:srgbClr>
                </a:outerShdw>
              </a:effectLst>
              <a:ea typeface="가는각진제목체" pitchFamily="18" charset="-127"/>
              <a:cs typeface="Verdana" pitchFamily="34" charset="0"/>
            </a:endParaRPr>
          </a:p>
        </p:txBody>
      </p:sp>
      <p:sp>
        <p:nvSpPr>
          <p:cNvPr id="20" name="Rectangle 17"/>
          <p:cNvSpPr>
            <a:spLocks noChangeArrowheads="1"/>
          </p:cNvSpPr>
          <p:nvPr/>
        </p:nvSpPr>
        <p:spPr bwMode="auto">
          <a:xfrm>
            <a:off x="92074" y="4714884"/>
            <a:ext cx="2051033" cy="272483"/>
          </a:xfrm>
          <a:prstGeom prst="rect">
            <a:avLst/>
          </a:prstGeom>
          <a:solidFill>
            <a:srgbClr val="2B63A7"/>
          </a:solidFill>
          <a:ln w="9525" algn="ctr">
            <a:noFill/>
            <a:miter lim="800000"/>
            <a:headEnd/>
            <a:tailEnd/>
          </a:ln>
        </p:spPr>
        <p:txBody>
          <a:bodyPr lIns="18000" tIns="10800" rIns="18000" bIns="10800" anchor="ctr"/>
          <a:lstStyle/>
          <a:p>
            <a:pPr algn="ctr" latinLnBrk="0">
              <a:spcBef>
                <a:spcPct val="50000"/>
              </a:spcBef>
              <a:buSzPct val="90000"/>
            </a:pPr>
            <a:r>
              <a:rPr lang="en-US" altLang="ko-KR" sz="1200" b="1">
                <a:solidFill>
                  <a:schemeClr val="bg1"/>
                </a:solidFill>
                <a:effectLst>
                  <a:outerShdw blurRad="38100" dist="38100" dir="2700000" algn="tl">
                    <a:srgbClr val="000000">
                      <a:alpha val="43137"/>
                    </a:srgbClr>
                  </a:outerShdw>
                </a:effectLst>
                <a:ea typeface="Verdana" pitchFamily="34" charset="0"/>
                <a:cs typeface="Verdana" pitchFamily="34" charset="0"/>
              </a:rPr>
              <a:t>External Systems</a:t>
            </a:r>
            <a:endParaRPr lang="ko-KR" altLang="en-US" sz="1200" b="1">
              <a:solidFill>
                <a:schemeClr val="bg1"/>
              </a:solidFill>
              <a:effectLst>
                <a:outerShdw blurRad="38100" dist="38100" dir="2700000" algn="tl">
                  <a:srgbClr val="000000">
                    <a:alpha val="43137"/>
                  </a:srgbClr>
                </a:outerShdw>
              </a:effectLst>
              <a:ea typeface="가는각진제목체" pitchFamily="18" charset="-127"/>
              <a:cs typeface="Verdana" pitchFamily="34" charset="0"/>
            </a:endParaRPr>
          </a:p>
        </p:txBody>
      </p:sp>
      <p:sp>
        <p:nvSpPr>
          <p:cNvPr id="21" name="AutoShape 18"/>
          <p:cNvSpPr>
            <a:spLocks noChangeArrowheads="1"/>
          </p:cNvSpPr>
          <p:nvPr/>
        </p:nvSpPr>
        <p:spPr bwMode="auto">
          <a:xfrm>
            <a:off x="2408238" y="1410404"/>
            <a:ext cx="377825" cy="4964396"/>
          </a:xfrm>
          <a:prstGeom prst="cube">
            <a:avLst>
              <a:gd name="adj" fmla="val 15968"/>
            </a:avLst>
          </a:prstGeom>
          <a:solidFill>
            <a:srgbClr val="103F6A"/>
          </a:solidFill>
          <a:ln w="9525">
            <a:noFill/>
            <a:miter lim="800000"/>
            <a:headEnd/>
            <a:tailEnd/>
          </a:ln>
        </p:spPr>
        <p:txBody>
          <a:bodyPr lIns="18000" tIns="10800" rIns="18000" bIns="10800" anchor="ctr"/>
          <a:lstStyle/>
          <a:p>
            <a:pPr algn="ctr" latinLnBrk="0">
              <a:spcBef>
                <a:spcPct val="50000"/>
              </a:spcBef>
              <a:buSzPct val="90000"/>
            </a:pPr>
            <a:endParaRPr lang="en-US" altLang="ko-KR" sz="1000" b="0">
              <a:solidFill>
                <a:schemeClr val="tx1"/>
              </a:solidFill>
              <a:ea typeface="가는각진제목체" pitchFamily="18" charset="-127"/>
              <a:cs typeface="Arial" pitchFamily="34" charset="0"/>
            </a:endParaRPr>
          </a:p>
        </p:txBody>
      </p:sp>
      <p:sp>
        <p:nvSpPr>
          <p:cNvPr id="22" name="AutoShape 19"/>
          <p:cNvSpPr>
            <a:spLocks noChangeArrowheads="1"/>
          </p:cNvSpPr>
          <p:nvPr/>
        </p:nvSpPr>
        <p:spPr bwMode="auto">
          <a:xfrm>
            <a:off x="2406651" y="1078261"/>
            <a:ext cx="4364037" cy="281075"/>
          </a:xfrm>
          <a:prstGeom prst="cube">
            <a:avLst>
              <a:gd name="adj" fmla="val 13569"/>
            </a:avLst>
          </a:prstGeom>
          <a:solidFill>
            <a:srgbClr val="103F6A"/>
          </a:solidFill>
          <a:ln w="9525">
            <a:noFill/>
            <a:miter lim="800000"/>
            <a:headEnd/>
            <a:tailEnd/>
          </a:ln>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23" name="AutoShape 21"/>
          <p:cNvSpPr>
            <a:spLocks noChangeArrowheads="1"/>
          </p:cNvSpPr>
          <p:nvPr/>
        </p:nvSpPr>
        <p:spPr bwMode="auto">
          <a:xfrm>
            <a:off x="2782888" y="1109646"/>
            <a:ext cx="3622675" cy="278136"/>
          </a:xfrm>
          <a:prstGeom prst="homePlate">
            <a:avLst>
              <a:gd name="adj" fmla="val 131639"/>
            </a:avLst>
          </a:prstGeom>
          <a:ln>
            <a:headEnd/>
            <a:tailEnd/>
          </a:ln>
        </p:spPr>
        <p:style>
          <a:lnRef idx="1">
            <a:schemeClr val="accent2"/>
          </a:lnRef>
          <a:fillRef idx="2">
            <a:schemeClr val="accent2"/>
          </a:fillRef>
          <a:effectRef idx="1">
            <a:schemeClr val="accent2"/>
          </a:effectRef>
          <a:fontRef idx="minor">
            <a:schemeClr val="dk1"/>
          </a:fontRef>
        </p:style>
        <p:txBody>
          <a:bodyPr lIns="108000" tIns="10800" rIns="36000" bIns="10800" anchor="ctr"/>
          <a:lstStyle/>
          <a:p>
            <a:pPr algn="ctr" latinLnBrk="0">
              <a:spcBef>
                <a:spcPct val="50000"/>
              </a:spcBef>
              <a:buSzPct val="90000"/>
            </a:pPr>
            <a:r>
              <a:rPr lang="en-US" altLang="ko-KR" sz="1600" b="1" dirty="0" smtClean="0">
                <a:solidFill>
                  <a:schemeClr val="accent2">
                    <a:lumMod val="75000"/>
                  </a:schemeClr>
                </a:solidFill>
                <a:ea typeface="가는각진제목체" pitchFamily="18" charset="-127"/>
                <a:cs typeface="Arial" pitchFamily="34" charset="0"/>
              </a:rPr>
              <a:t>IRIS</a:t>
            </a:r>
            <a:endParaRPr lang="en-US" altLang="ko-KR" sz="1600" b="1" dirty="0">
              <a:solidFill>
                <a:schemeClr val="accent2">
                  <a:lumMod val="75000"/>
                </a:schemeClr>
              </a:solidFill>
              <a:ea typeface="가는각진제목체" pitchFamily="18" charset="-127"/>
              <a:cs typeface="Arial" pitchFamily="34" charset="0"/>
            </a:endParaRPr>
          </a:p>
        </p:txBody>
      </p:sp>
      <p:sp>
        <p:nvSpPr>
          <p:cNvPr id="24" name="Line 26"/>
          <p:cNvSpPr>
            <a:spLocks noChangeShapeType="1"/>
          </p:cNvSpPr>
          <p:nvPr/>
        </p:nvSpPr>
        <p:spPr bwMode="auto">
          <a:xfrm>
            <a:off x="2070101" y="2981009"/>
            <a:ext cx="357187" cy="0"/>
          </a:xfrm>
          <a:prstGeom prst="line">
            <a:avLst/>
          </a:prstGeom>
          <a:noFill/>
          <a:ln w="28575">
            <a:solidFill>
              <a:schemeClr val="tx1"/>
            </a:solidFill>
            <a:round/>
            <a:headEnd type="triangle" w="med" len="med"/>
            <a:tailEnd type="triangle" w="med" len="med"/>
          </a:ln>
        </p:spPr>
        <p:txBody>
          <a:bodyPr wrap="none" lIns="18000" tIns="10800" rIns="18000" bIns="10800">
            <a:spAutoFit/>
          </a:bodyPr>
          <a:lstStyle/>
          <a:p>
            <a:endParaRPr lang="ko-KR" altLang="en-US"/>
          </a:p>
        </p:txBody>
      </p:sp>
      <p:sp>
        <p:nvSpPr>
          <p:cNvPr id="25" name="Line 27"/>
          <p:cNvSpPr>
            <a:spLocks noChangeShapeType="1"/>
          </p:cNvSpPr>
          <p:nvPr/>
        </p:nvSpPr>
        <p:spPr bwMode="auto">
          <a:xfrm>
            <a:off x="2058988" y="6143644"/>
            <a:ext cx="358775" cy="0"/>
          </a:xfrm>
          <a:prstGeom prst="line">
            <a:avLst/>
          </a:prstGeom>
          <a:noFill/>
          <a:ln w="28575">
            <a:solidFill>
              <a:schemeClr val="tx1"/>
            </a:solidFill>
            <a:round/>
            <a:headEnd type="triangle" w="med" len="med"/>
            <a:tailEnd type="triangle" w="med" len="med"/>
          </a:ln>
        </p:spPr>
        <p:txBody>
          <a:bodyPr wrap="none" lIns="18000" tIns="10800" rIns="18000" bIns="10800">
            <a:spAutoFit/>
          </a:bodyPr>
          <a:lstStyle/>
          <a:p>
            <a:endParaRPr lang="ko-KR" altLang="en-US"/>
          </a:p>
        </p:txBody>
      </p:sp>
      <p:sp>
        <p:nvSpPr>
          <p:cNvPr id="26" name="Line 28"/>
          <p:cNvSpPr>
            <a:spLocks noChangeShapeType="1"/>
          </p:cNvSpPr>
          <p:nvPr/>
        </p:nvSpPr>
        <p:spPr bwMode="auto">
          <a:xfrm>
            <a:off x="6759576" y="2246223"/>
            <a:ext cx="904875" cy="0"/>
          </a:xfrm>
          <a:prstGeom prst="line">
            <a:avLst/>
          </a:prstGeom>
          <a:noFill/>
          <a:ln w="28575">
            <a:solidFill>
              <a:schemeClr val="tx1"/>
            </a:solidFill>
            <a:round/>
            <a:headEnd type="triangle" w="med" len="med"/>
            <a:tailEnd/>
          </a:ln>
        </p:spPr>
        <p:txBody>
          <a:bodyPr lIns="18000" tIns="10800" rIns="18000" bIns="10800">
            <a:spAutoFit/>
          </a:bodyPr>
          <a:lstStyle/>
          <a:p>
            <a:endParaRPr lang="ko-KR" altLang="en-US"/>
          </a:p>
        </p:txBody>
      </p:sp>
      <p:sp>
        <p:nvSpPr>
          <p:cNvPr id="27" name="Line 29"/>
          <p:cNvSpPr>
            <a:spLocks noChangeShapeType="1"/>
          </p:cNvSpPr>
          <p:nvPr/>
        </p:nvSpPr>
        <p:spPr bwMode="auto">
          <a:xfrm>
            <a:off x="6799263" y="3594861"/>
            <a:ext cx="825500" cy="0"/>
          </a:xfrm>
          <a:prstGeom prst="line">
            <a:avLst/>
          </a:prstGeom>
          <a:noFill/>
          <a:ln w="28575">
            <a:solidFill>
              <a:schemeClr val="tx1"/>
            </a:solidFill>
            <a:round/>
            <a:headEnd type="triangle" w="med" len="med"/>
            <a:tailEnd type="triangle" w="med" len="med"/>
          </a:ln>
        </p:spPr>
        <p:txBody>
          <a:bodyPr lIns="18000" tIns="10800" rIns="18000" bIns="10800">
            <a:spAutoFit/>
          </a:bodyPr>
          <a:lstStyle/>
          <a:p>
            <a:endParaRPr lang="ko-KR" altLang="en-US"/>
          </a:p>
        </p:txBody>
      </p:sp>
      <p:sp>
        <p:nvSpPr>
          <p:cNvPr id="28" name="Line 30"/>
          <p:cNvSpPr>
            <a:spLocks noChangeShapeType="1"/>
          </p:cNvSpPr>
          <p:nvPr/>
        </p:nvSpPr>
        <p:spPr bwMode="auto">
          <a:xfrm>
            <a:off x="6804026" y="5355738"/>
            <a:ext cx="825500" cy="0"/>
          </a:xfrm>
          <a:prstGeom prst="line">
            <a:avLst/>
          </a:prstGeom>
          <a:noFill/>
          <a:ln w="28575">
            <a:solidFill>
              <a:schemeClr val="tx1"/>
            </a:solidFill>
            <a:round/>
            <a:headEnd type="triangle" w="med" len="med"/>
            <a:tailEnd type="triangle" w="med" len="med"/>
          </a:ln>
        </p:spPr>
        <p:txBody>
          <a:bodyPr lIns="18000" tIns="10800" rIns="18000" bIns="10800">
            <a:spAutoFit/>
          </a:bodyPr>
          <a:lstStyle/>
          <a:p>
            <a:endParaRPr lang="ko-KR" altLang="en-US"/>
          </a:p>
        </p:txBody>
      </p:sp>
      <p:sp>
        <p:nvSpPr>
          <p:cNvPr id="30" name="Text Box 32"/>
          <p:cNvSpPr txBox="1">
            <a:spLocks noChangeArrowheads="1"/>
          </p:cNvSpPr>
          <p:nvPr/>
        </p:nvSpPr>
        <p:spPr bwMode="auto">
          <a:xfrm>
            <a:off x="2643188" y="6463587"/>
            <a:ext cx="2635250" cy="247990"/>
          </a:xfrm>
          <a:prstGeom prst="rect">
            <a:avLst/>
          </a:prstGeom>
          <a:noFill/>
          <a:ln w="9525" algn="ctr">
            <a:noFill/>
            <a:miter lim="800000"/>
            <a:headEnd/>
            <a:tailEnd/>
          </a:ln>
        </p:spPr>
        <p:txBody>
          <a:bodyPr lIns="0" tIns="0" rIns="0" bIns="0" anchor="ctr"/>
          <a:lstStyle/>
          <a:p>
            <a:pPr algn="ctr" latinLnBrk="0">
              <a:lnSpc>
                <a:spcPct val="50000"/>
              </a:lnSpc>
              <a:spcBef>
                <a:spcPct val="50000"/>
              </a:spcBef>
              <a:buSzPct val="90000"/>
            </a:pPr>
            <a:r>
              <a:rPr lang="en-US" altLang="ko-KR" sz="1100" dirty="0">
                <a:solidFill>
                  <a:schemeClr val="bg1"/>
                </a:solidFill>
                <a:ea typeface="가는각진제목체" pitchFamily="18" charset="-127"/>
                <a:cs typeface="Arial" pitchFamily="34" charset="0"/>
              </a:rPr>
              <a:t>Common Tech. </a:t>
            </a:r>
            <a:r>
              <a:rPr lang="en-US" altLang="ko-KR" sz="1100" dirty="0">
                <a:solidFill>
                  <a:schemeClr val="bg1"/>
                </a:solidFill>
                <a:ea typeface="Verdana" pitchFamily="34" charset="0"/>
                <a:cs typeface="Verdana" pitchFamily="34" charset="0"/>
              </a:rPr>
              <a:t>Environment</a:t>
            </a:r>
          </a:p>
        </p:txBody>
      </p:sp>
      <p:sp>
        <p:nvSpPr>
          <p:cNvPr id="31" name="Rectangle 33"/>
          <p:cNvSpPr>
            <a:spLocks noChangeArrowheads="1"/>
          </p:cNvSpPr>
          <p:nvPr/>
        </p:nvSpPr>
        <p:spPr bwMode="auto">
          <a:xfrm>
            <a:off x="7747001" y="2184991"/>
            <a:ext cx="1122362" cy="650947"/>
          </a:xfrm>
          <a:prstGeom prst="rect">
            <a:avLst/>
          </a:prstGeom>
          <a:noFill/>
          <a:ln w="9525" algn="ctr">
            <a:noFill/>
            <a:miter lim="800000"/>
            <a:headEnd/>
            <a:tailEnd/>
          </a:ln>
        </p:spPr>
        <p:txBody>
          <a:bodyPr>
            <a:spAutoFit/>
          </a:bodyPr>
          <a:lstStyle/>
          <a:p>
            <a:pPr algn="ctr" latinLnBrk="0">
              <a:lnSpc>
                <a:spcPct val="110000"/>
              </a:lnSpc>
              <a:buClr>
                <a:srgbClr val="777777"/>
              </a:buClr>
            </a:pPr>
            <a:r>
              <a:rPr lang="en-US" altLang="ko-KR" sz="1100" dirty="0">
                <a:solidFill>
                  <a:srgbClr val="000000"/>
                </a:solidFill>
                <a:ea typeface="Verdana" pitchFamily="34" charset="0"/>
                <a:cs typeface="Verdana" pitchFamily="34" charset="0"/>
              </a:rPr>
              <a:t>Financial Information Analysis System</a:t>
            </a:r>
          </a:p>
        </p:txBody>
      </p:sp>
      <p:sp>
        <p:nvSpPr>
          <p:cNvPr id="32" name="Rectangle 34"/>
          <p:cNvSpPr>
            <a:spLocks noChangeArrowheads="1"/>
          </p:cNvSpPr>
          <p:nvPr/>
        </p:nvSpPr>
        <p:spPr bwMode="auto">
          <a:xfrm>
            <a:off x="7747001" y="3755595"/>
            <a:ext cx="1120775" cy="837152"/>
          </a:xfrm>
          <a:prstGeom prst="rect">
            <a:avLst/>
          </a:prstGeom>
          <a:noFill/>
          <a:ln w="9525" algn="ctr">
            <a:noFill/>
            <a:miter lim="800000"/>
            <a:headEnd/>
            <a:tailEnd/>
          </a:ln>
        </p:spPr>
        <p:txBody>
          <a:bodyPr>
            <a:spAutoFit/>
          </a:bodyPr>
          <a:lstStyle/>
          <a:p>
            <a:pPr algn="ctr" latinLnBrk="0">
              <a:lnSpc>
                <a:spcPct val="110000"/>
              </a:lnSpc>
              <a:buClr>
                <a:srgbClr val="777777"/>
              </a:buClr>
            </a:pPr>
            <a:r>
              <a:rPr lang="en-US" altLang="ko-KR" sz="1100" dirty="0">
                <a:solidFill>
                  <a:srgbClr val="000000"/>
                </a:solidFill>
                <a:ea typeface="Verdana" pitchFamily="34" charset="0"/>
                <a:cs typeface="Verdana" pitchFamily="34" charset="0"/>
              </a:rPr>
              <a:t>Failed Banks Asset Management System</a:t>
            </a:r>
            <a:endParaRPr lang="ko-KR" altLang="en-US" sz="1100" dirty="0">
              <a:solidFill>
                <a:srgbClr val="000000"/>
              </a:solidFill>
              <a:ea typeface="가는각진제목체" pitchFamily="18" charset="-127"/>
              <a:cs typeface="Verdana" pitchFamily="34" charset="0"/>
            </a:endParaRPr>
          </a:p>
        </p:txBody>
      </p:sp>
      <p:sp>
        <p:nvSpPr>
          <p:cNvPr id="33" name="Rectangle 35"/>
          <p:cNvSpPr>
            <a:spLocks noChangeArrowheads="1"/>
          </p:cNvSpPr>
          <p:nvPr/>
        </p:nvSpPr>
        <p:spPr bwMode="auto">
          <a:xfrm>
            <a:off x="7747001" y="5453257"/>
            <a:ext cx="1120775" cy="837152"/>
          </a:xfrm>
          <a:prstGeom prst="rect">
            <a:avLst/>
          </a:prstGeom>
          <a:noFill/>
          <a:ln w="9525" algn="ctr">
            <a:noFill/>
            <a:miter lim="800000"/>
            <a:headEnd/>
            <a:tailEnd/>
          </a:ln>
        </p:spPr>
        <p:txBody>
          <a:bodyPr>
            <a:spAutoFit/>
          </a:bodyPr>
          <a:lstStyle/>
          <a:p>
            <a:pPr algn="ctr" latinLnBrk="0">
              <a:lnSpc>
                <a:spcPct val="110000"/>
              </a:lnSpc>
              <a:buClr>
                <a:srgbClr val="777777"/>
              </a:buClr>
            </a:pPr>
            <a:r>
              <a:rPr lang="en-US" altLang="ko-KR" sz="1100" dirty="0" smtClean="0">
                <a:solidFill>
                  <a:srgbClr val="000000"/>
                </a:solidFill>
                <a:ea typeface="Verdana" pitchFamily="34" charset="0"/>
                <a:cs typeface="Verdana" pitchFamily="34" charset="0"/>
              </a:rPr>
              <a:t>Bankruptcy Claims </a:t>
            </a:r>
            <a:r>
              <a:rPr lang="en-US" altLang="ko-KR" sz="1100" dirty="0">
                <a:solidFill>
                  <a:srgbClr val="000000"/>
                </a:solidFill>
                <a:ea typeface="Verdana" pitchFamily="34" charset="0"/>
                <a:cs typeface="Verdana" pitchFamily="34" charset="0"/>
              </a:rPr>
              <a:t>&amp; </a:t>
            </a:r>
            <a:r>
              <a:rPr lang="en-US" altLang="ko-KR" sz="1100" dirty="0" smtClean="0">
                <a:solidFill>
                  <a:srgbClr val="000000"/>
                </a:solidFill>
                <a:ea typeface="Verdana" pitchFamily="34" charset="0"/>
                <a:cs typeface="Verdana" pitchFamily="34" charset="0"/>
              </a:rPr>
              <a:t>Dividends </a:t>
            </a:r>
            <a:endParaRPr lang="en-US" altLang="ko-KR" sz="1100" dirty="0">
              <a:solidFill>
                <a:srgbClr val="000000"/>
              </a:solidFill>
              <a:ea typeface="Verdana" pitchFamily="34" charset="0"/>
              <a:cs typeface="Verdana" pitchFamily="34" charset="0"/>
            </a:endParaRPr>
          </a:p>
          <a:p>
            <a:pPr algn="ctr" latinLnBrk="0">
              <a:lnSpc>
                <a:spcPct val="110000"/>
              </a:lnSpc>
              <a:buClr>
                <a:srgbClr val="777777"/>
              </a:buClr>
            </a:pPr>
            <a:r>
              <a:rPr lang="en-US" altLang="ko-KR" sz="1100" dirty="0">
                <a:solidFill>
                  <a:srgbClr val="000000"/>
                </a:solidFill>
                <a:ea typeface="Verdana" pitchFamily="34" charset="0"/>
                <a:cs typeface="Verdana" pitchFamily="34" charset="0"/>
              </a:rPr>
              <a:t>System</a:t>
            </a:r>
            <a:endParaRPr lang="ko-KR" altLang="en-US" sz="1100" dirty="0">
              <a:solidFill>
                <a:srgbClr val="000000"/>
              </a:solidFill>
              <a:ea typeface="가는각진제목체" pitchFamily="18" charset="-127"/>
              <a:cs typeface="Verdana" pitchFamily="34" charset="0"/>
            </a:endParaRPr>
          </a:p>
        </p:txBody>
      </p:sp>
      <p:sp>
        <p:nvSpPr>
          <p:cNvPr id="34" name="Rectangle 38"/>
          <p:cNvSpPr>
            <a:spLocks noChangeArrowheads="1"/>
          </p:cNvSpPr>
          <p:nvPr/>
        </p:nvSpPr>
        <p:spPr bwMode="auto">
          <a:xfrm>
            <a:off x="7664451" y="1006272"/>
            <a:ext cx="1336705" cy="422464"/>
          </a:xfrm>
          <a:prstGeom prst="rect">
            <a:avLst/>
          </a:prstGeom>
          <a:solidFill>
            <a:srgbClr val="2B63A7"/>
          </a:solidFill>
          <a:ln w="9525" algn="ctr">
            <a:noFill/>
            <a:miter lim="800000"/>
            <a:headEnd/>
            <a:tailEnd/>
          </a:ln>
        </p:spPr>
        <p:txBody>
          <a:bodyPr lIns="18000" tIns="10800" rIns="18000" bIns="10800" anchor="ctr"/>
          <a:lstStyle/>
          <a:p>
            <a:pPr algn="ctr" latinLnBrk="0">
              <a:spcBef>
                <a:spcPct val="50000"/>
              </a:spcBef>
              <a:buSzPct val="90000"/>
            </a:pPr>
            <a:r>
              <a:rPr lang="en-US" altLang="ko-KR" sz="1100" b="1">
                <a:solidFill>
                  <a:schemeClr val="bg1"/>
                </a:solidFill>
                <a:effectLst>
                  <a:outerShdw blurRad="38100" dist="38100" dir="2700000" algn="tl">
                    <a:srgbClr val="000000">
                      <a:alpha val="43137"/>
                    </a:srgbClr>
                  </a:outerShdw>
                </a:effectLst>
                <a:ea typeface="Verdana" pitchFamily="34" charset="0"/>
                <a:cs typeface="Verdana" pitchFamily="34" charset="0"/>
              </a:rPr>
              <a:t>Internal Systems</a:t>
            </a:r>
          </a:p>
        </p:txBody>
      </p:sp>
      <p:sp>
        <p:nvSpPr>
          <p:cNvPr id="35" name="Rectangle 38"/>
          <p:cNvSpPr>
            <a:spLocks noChangeArrowheads="1"/>
          </p:cNvSpPr>
          <p:nvPr/>
        </p:nvSpPr>
        <p:spPr bwMode="auto">
          <a:xfrm>
            <a:off x="471459" y="2138046"/>
            <a:ext cx="1814525" cy="701731"/>
          </a:xfrm>
          <a:prstGeom prst="rect">
            <a:avLst/>
          </a:prstGeom>
          <a:noFill/>
          <a:ln w="9525" algn="ctr">
            <a:noFill/>
            <a:miter lim="800000"/>
            <a:headEnd/>
            <a:tailEnd/>
          </a:ln>
        </p:spPr>
        <p:txBody>
          <a:bodyPr wrap="square">
            <a:spAutoFit/>
          </a:bodyPr>
          <a:lstStyle/>
          <a:p>
            <a:pPr marL="133350" indent="-133350" latinLnBrk="0">
              <a:lnSpc>
                <a:spcPct val="120000"/>
              </a:lnSpc>
              <a:buClr>
                <a:srgbClr val="777777"/>
              </a:buClr>
            </a:pPr>
            <a:r>
              <a:rPr lang="en-US" altLang="ko-KR" sz="1050" dirty="0">
                <a:solidFill>
                  <a:srgbClr val="000000"/>
                </a:solidFill>
                <a:ea typeface="Verdana" pitchFamily="34" charset="0"/>
                <a:cs typeface="Verdana" pitchFamily="34" charset="0"/>
              </a:rPr>
              <a:t>Appointed </a:t>
            </a:r>
            <a:r>
              <a:rPr lang="en-US" altLang="ko-KR" sz="1050" dirty="0" smtClean="0">
                <a:solidFill>
                  <a:srgbClr val="000000"/>
                </a:solidFill>
                <a:ea typeface="Verdana" pitchFamily="34" charset="0"/>
                <a:cs typeface="Verdana" pitchFamily="34" charset="0"/>
              </a:rPr>
              <a:t> Conservator </a:t>
            </a:r>
            <a:endParaRPr lang="en-US" altLang="ko-KR" sz="1050" dirty="0">
              <a:solidFill>
                <a:srgbClr val="000000"/>
              </a:solidFill>
              <a:ea typeface="Verdana" pitchFamily="34" charset="0"/>
              <a:cs typeface="Verdana" pitchFamily="34" charset="0"/>
            </a:endParaRPr>
          </a:p>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Receiver</a:t>
            </a:r>
            <a:endParaRPr lang="ko-KR" altLang="en-US" sz="1100" dirty="0">
              <a:solidFill>
                <a:srgbClr val="000000"/>
              </a:solidFill>
              <a:ea typeface="가는각진제목체" pitchFamily="18" charset="-127"/>
              <a:cs typeface="Verdana" pitchFamily="34" charset="0"/>
            </a:endParaRPr>
          </a:p>
          <a:p>
            <a:pPr marL="133350" indent="-133350" latinLnBrk="0">
              <a:lnSpc>
                <a:spcPct val="120000"/>
              </a:lnSpc>
              <a:buClr>
                <a:srgbClr val="777777"/>
              </a:buClr>
            </a:pPr>
            <a:r>
              <a:rPr lang="en-US" altLang="ko-KR" sz="1100" dirty="0">
                <a:solidFill>
                  <a:srgbClr val="000000"/>
                </a:solidFill>
                <a:ea typeface="Verdana" pitchFamily="34" charset="0"/>
                <a:cs typeface="Verdana" pitchFamily="34" charset="0"/>
              </a:rPr>
              <a:t>KR &amp; C</a:t>
            </a:r>
            <a:endParaRPr lang="ko-KR" altLang="en-US" sz="1100" dirty="0">
              <a:solidFill>
                <a:srgbClr val="000000"/>
              </a:solidFill>
              <a:ea typeface="가는각진제목체" pitchFamily="18" charset="-127"/>
              <a:cs typeface="Verdana" pitchFamily="34" charset="0"/>
            </a:endParaRPr>
          </a:p>
        </p:txBody>
      </p:sp>
      <p:sp>
        <p:nvSpPr>
          <p:cNvPr id="36" name="Text Box 41"/>
          <p:cNvSpPr txBox="1">
            <a:spLocks noChangeArrowheads="1"/>
          </p:cNvSpPr>
          <p:nvPr/>
        </p:nvSpPr>
        <p:spPr bwMode="auto">
          <a:xfrm>
            <a:off x="5113338" y="6420724"/>
            <a:ext cx="1341438" cy="294424"/>
          </a:xfrm>
          <a:prstGeom prst="rect">
            <a:avLst/>
          </a:prstGeom>
          <a:noFill/>
          <a:ln w="9525" algn="ctr">
            <a:noFill/>
            <a:miter lim="800000"/>
            <a:headEnd/>
            <a:tailEnd/>
          </a:ln>
        </p:spPr>
        <p:txBody>
          <a:bodyPr lIns="0" tIns="0" rIns="0" bIns="0" anchor="ctr"/>
          <a:lstStyle/>
          <a:p>
            <a:pPr algn="ctr" latinLnBrk="0">
              <a:lnSpc>
                <a:spcPct val="50000"/>
              </a:lnSpc>
              <a:spcBef>
                <a:spcPct val="50000"/>
              </a:spcBef>
              <a:buSzPct val="90000"/>
            </a:pPr>
            <a:r>
              <a:rPr lang="en-US" altLang="ko-KR" sz="1100" dirty="0">
                <a:solidFill>
                  <a:schemeClr val="bg1"/>
                </a:solidFill>
                <a:ea typeface="Verdana" pitchFamily="34" charset="0"/>
                <a:cs typeface="Verdana" pitchFamily="34" charset="0"/>
              </a:rPr>
              <a:t>Security</a:t>
            </a:r>
            <a:endParaRPr lang="ko-KR" altLang="en-US" sz="1100" dirty="0">
              <a:solidFill>
                <a:schemeClr val="bg1"/>
              </a:solidFill>
              <a:ea typeface="가는각진제목체" pitchFamily="18" charset="-127"/>
              <a:cs typeface="Verdana" pitchFamily="34" charset="0"/>
            </a:endParaRPr>
          </a:p>
        </p:txBody>
      </p:sp>
      <p:pic>
        <p:nvPicPr>
          <p:cNvPr id="37" name="Picture 42"/>
          <p:cNvPicPr preferRelativeResize="0">
            <a:picLocks noChangeAspect="1" noChangeArrowheads="1"/>
          </p:cNvPicPr>
          <p:nvPr/>
        </p:nvPicPr>
        <p:blipFill>
          <a:blip r:embed="rId4" cstate="print"/>
          <a:srcRect/>
          <a:stretch>
            <a:fillRect/>
          </a:stretch>
        </p:blipFill>
        <p:spPr bwMode="auto">
          <a:xfrm>
            <a:off x="8159751" y="1714488"/>
            <a:ext cx="301625" cy="471487"/>
          </a:xfrm>
          <a:prstGeom prst="rect">
            <a:avLst/>
          </a:prstGeom>
          <a:noFill/>
          <a:ln w="9525">
            <a:noFill/>
            <a:miter lim="800000"/>
            <a:headEnd/>
            <a:tailEnd/>
          </a:ln>
        </p:spPr>
      </p:pic>
      <p:pic>
        <p:nvPicPr>
          <p:cNvPr id="38" name="Picture 43"/>
          <p:cNvPicPr preferRelativeResize="0">
            <a:picLocks noChangeAspect="1" noChangeArrowheads="1"/>
          </p:cNvPicPr>
          <p:nvPr/>
        </p:nvPicPr>
        <p:blipFill>
          <a:blip r:embed="rId4" cstate="print"/>
          <a:srcRect/>
          <a:stretch>
            <a:fillRect/>
          </a:stretch>
        </p:blipFill>
        <p:spPr bwMode="auto">
          <a:xfrm>
            <a:off x="8159751" y="3273393"/>
            <a:ext cx="301625" cy="471487"/>
          </a:xfrm>
          <a:prstGeom prst="rect">
            <a:avLst/>
          </a:prstGeom>
          <a:noFill/>
          <a:ln w="9525">
            <a:noFill/>
            <a:miter lim="800000"/>
            <a:headEnd/>
            <a:tailEnd/>
          </a:ln>
        </p:spPr>
      </p:pic>
      <p:pic>
        <p:nvPicPr>
          <p:cNvPr id="39" name="Picture 44"/>
          <p:cNvPicPr preferRelativeResize="0">
            <a:picLocks noChangeAspect="1" noChangeArrowheads="1"/>
          </p:cNvPicPr>
          <p:nvPr/>
        </p:nvPicPr>
        <p:blipFill>
          <a:blip r:embed="rId4" cstate="print"/>
          <a:srcRect/>
          <a:stretch>
            <a:fillRect/>
          </a:stretch>
        </p:blipFill>
        <p:spPr bwMode="auto">
          <a:xfrm>
            <a:off x="8159751" y="4957276"/>
            <a:ext cx="301625" cy="471487"/>
          </a:xfrm>
          <a:prstGeom prst="rect">
            <a:avLst/>
          </a:prstGeom>
          <a:noFill/>
          <a:ln w="9525">
            <a:noFill/>
            <a:miter lim="800000"/>
            <a:headEnd/>
            <a:tailEnd/>
          </a:ln>
        </p:spPr>
      </p:pic>
      <p:pic>
        <p:nvPicPr>
          <p:cNvPr id="40" name="Picture 46" descr="EndUser"/>
          <p:cNvPicPr>
            <a:picLocks noChangeAspect="1" noChangeArrowheads="1"/>
          </p:cNvPicPr>
          <p:nvPr/>
        </p:nvPicPr>
        <p:blipFill>
          <a:blip r:embed="rId5" cstate="print"/>
          <a:srcRect/>
          <a:stretch>
            <a:fillRect/>
          </a:stretch>
        </p:blipFill>
        <p:spPr bwMode="auto">
          <a:xfrm>
            <a:off x="174625" y="2246223"/>
            <a:ext cx="330201" cy="517412"/>
          </a:xfrm>
          <a:prstGeom prst="rect">
            <a:avLst/>
          </a:prstGeom>
          <a:noFill/>
          <a:ln w="9525">
            <a:noFill/>
            <a:miter lim="800000"/>
            <a:headEnd/>
            <a:tailEnd/>
          </a:ln>
        </p:spPr>
      </p:pic>
      <p:pic>
        <p:nvPicPr>
          <p:cNvPr id="41" name="Picture 47" descr="EndUser"/>
          <p:cNvPicPr>
            <a:picLocks noChangeAspect="1" noChangeArrowheads="1"/>
          </p:cNvPicPr>
          <p:nvPr/>
        </p:nvPicPr>
        <p:blipFill>
          <a:blip r:embed="rId5" cstate="print"/>
          <a:srcRect/>
          <a:stretch>
            <a:fillRect/>
          </a:stretch>
        </p:blipFill>
        <p:spPr bwMode="auto">
          <a:xfrm>
            <a:off x="174625" y="3074388"/>
            <a:ext cx="330201" cy="515880"/>
          </a:xfrm>
          <a:prstGeom prst="rect">
            <a:avLst/>
          </a:prstGeom>
          <a:noFill/>
          <a:ln w="9525">
            <a:noFill/>
            <a:miter lim="800000"/>
            <a:headEnd/>
            <a:tailEnd/>
          </a:ln>
        </p:spPr>
      </p:pic>
      <p:pic>
        <p:nvPicPr>
          <p:cNvPr id="42" name="Picture 48"/>
          <p:cNvPicPr>
            <a:picLocks noChangeAspect="1" noChangeArrowheads="1"/>
          </p:cNvPicPr>
          <p:nvPr/>
        </p:nvPicPr>
        <p:blipFill>
          <a:blip r:embed="rId6" cstate="print"/>
          <a:srcRect/>
          <a:stretch>
            <a:fillRect/>
          </a:stretch>
        </p:blipFill>
        <p:spPr bwMode="auto">
          <a:xfrm>
            <a:off x="174625" y="5072074"/>
            <a:ext cx="306388" cy="511288"/>
          </a:xfrm>
          <a:prstGeom prst="rect">
            <a:avLst/>
          </a:prstGeom>
          <a:noFill/>
          <a:ln w="9525">
            <a:noFill/>
            <a:miter lim="800000"/>
            <a:headEnd/>
            <a:tailEnd/>
          </a:ln>
        </p:spPr>
      </p:pic>
      <p:pic>
        <p:nvPicPr>
          <p:cNvPr id="43" name="Picture 49"/>
          <p:cNvPicPr>
            <a:picLocks noChangeAspect="1" noChangeArrowheads="1"/>
          </p:cNvPicPr>
          <p:nvPr/>
        </p:nvPicPr>
        <p:blipFill>
          <a:blip r:embed="rId6" cstate="print"/>
          <a:srcRect/>
          <a:stretch>
            <a:fillRect/>
          </a:stretch>
        </p:blipFill>
        <p:spPr bwMode="auto">
          <a:xfrm>
            <a:off x="174625" y="5773700"/>
            <a:ext cx="306388" cy="512820"/>
          </a:xfrm>
          <a:prstGeom prst="rect">
            <a:avLst/>
          </a:prstGeom>
          <a:noFill/>
          <a:ln w="9525">
            <a:noFill/>
            <a:miter lim="800000"/>
            <a:headEnd/>
            <a:tailEnd/>
          </a:ln>
        </p:spPr>
      </p:pic>
      <p:sp>
        <p:nvSpPr>
          <p:cNvPr id="44" name="Rectangle 50"/>
          <p:cNvSpPr>
            <a:spLocks noChangeArrowheads="1"/>
          </p:cNvSpPr>
          <p:nvPr/>
        </p:nvSpPr>
        <p:spPr bwMode="auto">
          <a:xfrm>
            <a:off x="6778626" y="2016433"/>
            <a:ext cx="873125" cy="153888"/>
          </a:xfrm>
          <a:prstGeom prst="rect">
            <a:avLst/>
          </a:prstGeom>
          <a:noFill/>
          <a:ln w="9525" algn="ctr">
            <a:noFill/>
            <a:miter lim="800000"/>
            <a:headEnd/>
            <a:tailEnd/>
          </a:ln>
        </p:spPr>
        <p:txBody>
          <a:bodyPr lIns="0" tIns="0" rIns="0" bIns="0" anchor="ctr">
            <a:spAutoFit/>
          </a:bodyPr>
          <a:lstStyle/>
          <a:p>
            <a:pPr algn="ctr" latinLnBrk="0">
              <a:spcBef>
                <a:spcPct val="50000"/>
              </a:spcBef>
              <a:buSzPct val="90000"/>
            </a:pPr>
            <a:r>
              <a:rPr lang="en-US" altLang="ko-KR" sz="1000" dirty="0">
                <a:solidFill>
                  <a:srgbClr val="000000"/>
                </a:solidFill>
                <a:ea typeface="Verdana" pitchFamily="34" charset="0"/>
                <a:cs typeface="Verdana" pitchFamily="34" charset="0"/>
              </a:rPr>
              <a:t>Profile of FI</a:t>
            </a:r>
            <a:endParaRPr lang="ko-KR" altLang="en-US" sz="1000" dirty="0">
              <a:solidFill>
                <a:srgbClr val="000000"/>
              </a:solidFill>
              <a:ea typeface="가는각진제목체" pitchFamily="18" charset="-127"/>
              <a:cs typeface="Verdana" pitchFamily="34" charset="0"/>
            </a:endParaRPr>
          </a:p>
        </p:txBody>
      </p:sp>
      <p:sp>
        <p:nvSpPr>
          <p:cNvPr id="45" name="Rectangle 51"/>
          <p:cNvSpPr>
            <a:spLocks noChangeArrowheads="1"/>
          </p:cNvSpPr>
          <p:nvPr/>
        </p:nvSpPr>
        <p:spPr bwMode="auto">
          <a:xfrm>
            <a:off x="6759576" y="3176983"/>
            <a:ext cx="871537" cy="307777"/>
          </a:xfrm>
          <a:prstGeom prst="rect">
            <a:avLst/>
          </a:prstGeom>
          <a:noFill/>
          <a:ln w="9525" algn="ctr">
            <a:noFill/>
            <a:miter lim="800000"/>
            <a:headEnd/>
            <a:tailEnd/>
          </a:ln>
        </p:spPr>
        <p:txBody>
          <a:bodyPr lIns="18000" tIns="0" rIns="18000" bIns="0" anchor="ctr">
            <a:spAutoFit/>
          </a:bodyPr>
          <a:lstStyle/>
          <a:p>
            <a:pPr algn="ctr" latinLnBrk="0">
              <a:spcBef>
                <a:spcPct val="50000"/>
              </a:spcBef>
              <a:buSzPct val="90000"/>
            </a:pPr>
            <a:r>
              <a:rPr lang="en-US" altLang="ko-KR" sz="1000" dirty="0" smtClean="0">
                <a:solidFill>
                  <a:srgbClr val="000000"/>
                </a:solidFill>
                <a:ea typeface="Verdana" pitchFamily="34" charset="0"/>
                <a:cs typeface="Verdana" pitchFamily="34" charset="0"/>
              </a:rPr>
              <a:t>Recovered Assets</a:t>
            </a:r>
            <a:r>
              <a:rPr lang="en-US" altLang="ko-KR" sz="1000" b="0" dirty="0" smtClean="0">
                <a:solidFill>
                  <a:srgbClr val="000000"/>
                </a:solidFill>
                <a:ea typeface="Verdana" pitchFamily="34" charset="0"/>
                <a:cs typeface="Verdana" pitchFamily="34" charset="0"/>
              </a:rPr>
              <a:t> </a:t>
            </a:r>
            <a:endParaRPr lang="en-US" altLang="ko-KR" sz="1000" b="0" dirty="0">
              <a:solidFill>
                <a:schemeClr val="tx1"/>
              </a:solidFill>
              <a:ea typeface="Verdana" pitchFamily="34" charset="0"/>
              <a:cs typeface="Verdana" pitchFamily="34" charset="0"/>
            </a:endParaRPr>
          </a:p>
        </p:txBody>
      </p:sp>
      <p:sp>
        <p:nvSpPr>
          <p:cNvPr id="46" name="Rectangle 53"/>
          <p:cNvSpPr>
            <a:spLocks noChangeArrowheads="1"/>
          </p:cNvSpPr>
          <p:nvPr/>
        </p:nvSpPr>
        <p:spPr bwMode="auto">
          <a:xfrm>
            <a:off x="6759576" y="4937521"/>
            <a:ext cx="915987" cy="307777"/>
          </a:xfrm>
          <a:prstGeom prst="rect">
            <a:avLst/>
          </a:prstGeom>
          <a:noFill/>
          <a:ln w="9525" algn="ctr">
            <a:noFill/>
            <a:miter lim="800000"/>
            <a:headEnd/>
            <a:tailEnd/>
          </a:ln>
        </p:spPr>
        <p:txBody>
          <a:bodyPr lIns="18000" tIns="0" rIns="18000" bIns="0" anchor="ctr">
            <a:spAutoFit/>
          </a:bodyPr>
          <a:lstStyle/>
          <a:p>
            <a:pPr algn="ctr" latinLnBrk="0">
              <a:spcBef>
                <a:spcPct val="50000"/>
              </a:spcBef>
              <a:buSzPct val="90000"/>
            </a:pPr>
            <a:r>
              <a:rPr lang="en-US" altLang="ko-KR" sz="1000" dirty="0" smtClean="0">
                <a:solidFill>
                  <a:srgbClr val="000000"/>
                </a:solidFill>
                <a:ea typeface="Verdana" pitchFamily="34" charset="0"/>
                <a:cs typeface="Verdana" pitchFamily="34" charset="0"/>
              </a:rPr>
              <a:t>Deposit</a:t>
            </a:r>
            <a:br>
              <a:rPr lang="en-US" altLang="ko-KR" sz="1000" dirty="0" smtClean="0">
                <a:solidFill>
                  <a:srgbClr val="000000"/>
                </a:solidFill>
                <a:ea typeface="Verdana" pitchFamily="34" charset="0"/>
                <a:cs typeface="Verdana" pitchFamily="34" charset="0"/>
              </a:rPr>
            </a:br>
            <a:r>
              <a:rPr lang="en-US" altLang="ko-KR" sz="1000" dirty="0" smtClean="0">
                <a:solidFill>
                  <a:srgbClr val="000000"/>
                </a:solidFill>
                <a:ea typeface="Verdana" pitchFamily="34" charset="0"/>
                <a:cs typeface="Verdana" pitchFamily="34" charset="0"/>
              </a:rPr>
              <a:t>Schedules</a:t>
            </a:r>
            <a:endParaRPr lang="ko-KR" altLang="en-US" sz="1000" dirty="0">
              <a:solidFill>
                <a:schemeClr val="tx1"/>
              </a:solidFill>
              <a:ea typeface="가는각진제목체" pitchFamily="18" charset="-127"/>
              <a:cs typeface="Verdana" pitchFamily="34" charset="0"/>
            </a:endParaRPr>
          </a:p>
        </p:txBody>
      </p:sp>
      <p:sp>
        <p:nvSpPr>
          <p:cNvPr id="47" name="Rectangle 54"/>
          <p:cNvSpPr>
            <a:spLocks noChangeArrowheads="1"/>
          </p:cNvSpPr>
          <p:nvPr/>
        </p:nvSpPr>
        <p:spPr bwMode="auto">
          <a:xfrm>
            <a:off x="6778626" y="5459015"/>
            <a:ext cx="873125" cy="307777"/>
          </a:xfrm>
          <a:prstGeom prst="rect">
            <a:avLst/>
          </a:prstGeom>
          <a:noFill/>
          <a:ln w="9525" algn="ctr">
            <a:noFill/>
            <a:miter lim="800000"/>
            <a:headEnd/>
            <a:tailEnd/>
          </a:ln>
        </p:spPr>
        <p:txBody>
          <a:bodyPr lIns="0" tIns="0" rIns="0" bIns="0" anchor="ctr">
            <a:spAutoFit/>
          </a:bodyPr>
          <a:lstStyle/>
          <a:p>
            <a:pPr algn="ctr" latinLnBrk="0">
              <a:spcBef>
                <a:spcPct val="50000"/>
              </a:spcBef>
              <a:buSzPct val="90000"/>
            </a:pPr>
            <a:r>
              <a:rPr lang="en-US" altLang="ko-KR" sz="1000" dirty="0" smtClean="0">
                <a:solidFill>
                  <a:schemeClr val="tx1"/>
                </a:solidFill>
                <a:ea typeface="Verdana" pitchFamily="34" charset="0"/>
                <a:cs typeface="Verdana" pitchFamily="34" charset="0"/>
              </a:rPr>
              <a:t>Dividend</a:t>
            </a:r>
            <a:br>
              <a:rPr lang="en-US" altLang="ko-KR" sz="1000" dirty="0" smtClean="0">
                <a:solidFill>
                  <a:schemeClr val="tx1"/>
                </a:solidFill>
                <a:ea typeface="Verdana" pitchFamily="34" charset="0"/>
                <a:cs typeface="Verdana" pitchFamily="34" charset="0"/>
              </a:rPr>
            </a:br>
            <a:r>
              <a:rPr lang="en-US" altLang="ko-KR" sz="1000" dirty="0" smtClean="0">
                <a:ea typeface="Verdana" pitchFamily="34" charset="0"/>
                <a:cs typeface="Verdana" pitchFamily="34" charset="0"/>
              </a:rPr>
              <a:t>Payment Ratio</a:t>
            </a:r>
            <a:r>
              <a:rPr lang="en-US" altLang="ko-KR" sz="1000" b="0" dirty="0" smtClean="0">
                <a:solidFill>
                  <a:schemeClr val="tx1"/>
                </a:solidFill>
                <a:ea typeface="Verdana" pitchFamily="34" charset="0"/>
                <a:cs typeface="Verdana" pitchFamily="34" charset="0"/>
              </a:rPr>
              <a:t> </a:t>
            </a:r>
            <a:endParaRPr lang="ko-KR" altLang="en-US" sz="800" b="0" dirty="0">
              <a:solidFill>
                <a:srgbClr val="000000"/>
              </a:solidFill>
              <a:ea typeface="가는각진제목체" pitchFamily="18" charset="-127"/>
              <a:cs typeface="Verdana" pitchFamily="34" charset="0"/>
            </a:endParaRPr>
          </a:p>
        </p:txBody>
      </p:sp>
      <p:grpSp>
        <p:nvGrpSpPr>
          <p:cNvPr id="3" name="그룹 94"/>
          <p:cNvGrpSpPr/>
          <p:nvPr/>
        </p:nvGrpSpPr>
        <p:grpSpPr>
          <a:xfrm>
            <a:off x="3138488" y="3443142"/>
            <a:ext cx="890588" cy="678145"/>
            <a:chOff x="3138488" y="3443142"/>
            <a:chExt cx="890588" cy="678145"/>
          </a:xfrm>
        </p:grpSpPr>
        <p:grpSp>
          <p:nvGrpSpPr>
            <p:cNvPr id="5" name="Group 56"/>
            <p:cNvGrpSpPr>
              <a:grpSpLocks/>
            </p:cNvGrpSpPr>
            <p:nvPr/>
          </p:nvGrpSpPr>
          <p:grpSpPr bwMode="auto">
            <a:xfrm>
              <a:off x="3138488" y="3443142"/>
              <a:ext cx="890588" cy="678145"/>
              <a:chOff x="2040" y="1814"/>
              <a:chExt cx="517" cy="364"/>
            </a:xfrm>
          </p:grpSpPr>
          <p:sp>
            <p:nvSpPr>
              <p:cNvPr id="92" name="Freeform 57"/>
              <p:cNvSpPr>
                <a:spLocks/>
              </p:cNvSpPr>
              <p:nvPr/>
            </p:nvSpPr>
            <p:spPr bwMode="auto">
              <a:xfrm>
                <a:off x="2081" y="1861"/>
                <a:ext cx="476" cy="317"/>
              </a:xfrm>
              <a:custGeom>
                <a:avLst/>
                <a:gdLst>
                  <a:gd name="T0" fmla="*/ 1 w 781"/>
                  <a:gd name="T1" fmla="*/ 1 h 478"/>
                  <a:gd name="T2" fmla="*/ 1 w 781"/>
                  <a:gd name="T3" fmla="*/ 1 h 478"/>
                  <a:gd name="T4" fmla="*/ 1 w 781"/>
                  <a:gd name="T5" fmla="*/ 1 h 478"/>
                  <a:gd name="T6" fmla="*/ 1 w 781"/>
                  <a:gd name="T7" fmla="*/ 1 h 478"/>
                  <a:gd name="T8" fmla="*/ 1 w 781"/>
                  <a:gd name="T9" fmla="*/ 1 h 478"/>
                  <a:gd name="T10" fmla="*/ 1 w 781"/>
                  <a:gd name="T11" fmla="*/ 1 h 478"/>
                  <a:gd name="T12" fmla="*/ 1 w 781"/>
                  <a:gd name="T13" fmla="*/ 1 h 478"/>
                  <a:gd name="T14" fmla="*/ 1 w 781"/>
                  <a:gd name="T15" fmla="*/ 1 h 478"/>
                  <a:gd name="T16" fmla="*/ 1 w 781"/>
                  <a:gd name="T17" fmla="*/ 1 h 478"/>
                  <a:gd name="T18" fmla="*/ 1 w 781"/>
                  <a:gd name="T19" fmla="*/ 1 h 478"/>
                  <a:gd name="T20" fmla="*/ 1 w 781"/>
                  <a:gd name="T21" fmla="*/ 1 h 478"/>
                  <a:gd name="T22" fmla="*/ 1 w 781"/>
                  <a:gd name="T23" fmla="*/ 1 h 478"/>
                  <a:gd name="T24" fmla="*/ 1 w 781"/>
                  <a:gd name="T25" fmla="*/ 1 h 478"/>
                  <a:gd name="T26" fmla="*/ 1 w 781"/>
                  <a:gd name="T27" fmla="*/ 1 h 478"/>
                  <a:gd name="T28" fmla="*/ 1 w 781"/>
                  <a:gd name="T29" fmla="*/ 1 h 478"/>
                  <a:gd name="T30" fmla="*/ 1 w 781"/>
                  <a:gd name="T31" fmla="*/ 1 h 478"/>
                  <a:gd name="T32" fmla="*/ 1 w 781"/>
                  <a:gd name="T33" fmla="*/ 1 h 478"/>
                  <a:gd name="T34" fmla="*/ 1 w 781"/>
                  <a:gd name="T35" fmla="*/ 1 h 478"/>
                  <a:gd name="T36" fmla="*/ 1 w 781"/>
                  <a:gd name="T37" fmla="*/ 1 h 478"/>
                  <a:gd name="T38" fmla="*/ 1 w 781"/>
                  <a:gd name="T39" fmla="*/ 1 h 478"/>
                  <a:gd name="T40" fmla="*/ 1 w 781"/>
                  <a:gd name="T41" fmla="*/ 1 h 478"/>
                  <a:gd name="T42" fmla="*/ 1 w 781"/>
                  <a:gd name="T43" fmla="*/ 1 h 478"/>
                  <a:gd name="T44" fmla="*/ 1 w 781"/>
                  <a:gd name="T45" fmla="*/ 1 h 478"/>
                  <a:gd name="T46" fmla="*/ 1 w 781"/>
                  <a:gd name="T47" fmla="*/ 0 h 478"/>
                  <a:gd name="T48" fmla="*/ 1 w 781"/>
                  <a:gd name="T49" fmla="*/ 0 h 478"/>
                  <a:gd name="T50" fmla="*/ 1 w 781"/>
                  <a:gd name="T51" fmla="*/ 0 h 478"/>
                  <a:gd name="T52" fmla="*/ 1 w 781"/>
                  <a:gd name="T53" fmla="*/ 0 h 478"/>
                  <a:gd name="T54" fmla="*/ 1 w 781"/>
                  <a:gd name="T55" fmla="*/ 0 h 478"/>
                  <a:gd name="T56" fmla="*/ 1 w 781"/>
                  <a:gd name="T57" fmla="*/ 0 h 478"/>
                  <a:gd name="T58" fmla="*/ 1 w 781"/>
                  <a:gd name="T59" fmla="*/ 0 h 478"/>
                  <a:gd name="T60" fmla="*/ 1 w 781"/>
                  <a:gd name="T61" fmla="*/ 0 h 478"/>
                  <a:gd name="T62" fmla="*/ 1 w 781"/>
                  <a:gd name="T63" fmla="*/ 0 h 478"/>
                  <a:gd name="T64" fmla="*/ 1 w 781"/>
                  <a:gd name="T65" fmla="*/ 0 h 478"/>
                  <a:gd name="T66" fmla="*/ 1 w 781"/>
                  <a:gd name="T67" fmla="*/ 0 h 478"/>
                  <a:gd name="T68" fmla="*/ 1 w 781"/>
                  <a:gd name="T69" fmla="*/ 1 h 478"/>
                  <a:gd name="T70" fmla="*/ 1 w 781"/>
                  <a:gd name="T71" fmla="*/ 1 h 478"/>
                  <a:gd name="T72" fmla="*/ 1 w 781"/>
                  <a:gd name="T73" fmla="*/ 1 h 478"/>
                  <a:gd name="T74" fmla="*/ 1 w 781"/>
                  <a:gd name="T75" fmla="*/ 1 h 478"/>
                  <a:gd name="T76" fmla="*/ 1 w 781"/>
                  <a:gd name="T77" fmla="*/ 1 h 478"/>
                  <a:gd name="T78" fmla="*/ 1 w 781"/>
                  <a:gd name="T79" fmla="*/ 1 h 478"/>
                  <a:gd name="T80" fmla="*/ 1 w 781"/>
                  <a:gd name="T81" fmla="*/ 1 h 478"/>
                  <a:gd name="T82" fmla="*/ 1 w 781"/>
                  <a:gd name="T83" fmla="*/ 1 h 478"/>
                  <a:gd name="T84" fmla="*/ 1 w 781"/>
                  <a:gd name="T85" fmla="*/ 1 h 478"/>
                  <a:gd name="T86" fmla="*/ 1 w 781"/>
                  <a:gd name="T87" fmla="*/ 1 h 478"/>
                  <a:gd name="T88" fmla="*/ 1 w 781"/>
                  <a:gd name="T89" fmla="*/ 1 h 478"/>
                  <a:gd name="T90" fmla="*/ 1 w 781"/>
                  <a:gd name="T91" fmla="*/ 1 h 478"/>
                  <a:gd name="T92" fmla="*/ 0 w 781"/>
                  <a:gd name="T93" fmla="*/ 1 h 478"/>
                  <a:gd name="T94" fmla="*/ 0 w 781"/>
                  <a:gd name="T95" fmla="*/ 1 h 478"/>
                  <a:gd name="T96" fmla="*/ 1 w 781"/>
                  <a:gd name="T97" fmla="*/ 1 h 478"/>
                  <a:gd name="T98" fmla="*/ 1 w 781"/>
                  <a:gd name="T99" fmla="*/ 1 h 478"/>
                  <a:gd name="T100" fmla="*/ 1 w 781"/>
                  <a:gd name="T101" fmla="*/ 1 h 478"/>
                  <a:gd name="T102" fmla="*/ 1 w 781"/>
                  <a:gd name="T103" fmla="*/ 1 h 478"/>
                  <a:gd name="T104" fmla="*/ 1 w 781"/>
                  <a:gd name="T105" fmla="*/ 1 h 478"/>
                  <a:gd name="T106" fmla="*/ 1 w 781"/>
                  <a:gd name="T107" fmla="*/ 1 h 478"/>
                  <a:gd name="T108" fmla="*/ 1 w 781"/>
                  <a:gd name="T109" fmla="*/ 1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8"/>
                  <a:gd name="T167" fmla="*/ 781 w 781"/>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8">
                    <a:moveTo>
                      <a:pt x="714" y="71"/>
                    </a:moveTo>
                    <a:lnTo>
                      <a:pt x="685" y="71"/>
                    </a:lnTo>
                    <a:lnTo>
                      <a:pt x="657" y="71"/>
                    </a:lnTo>
                    <a:lnTo>
                      <a:pt x="631" y="71"/>
                    </a:lnTo>
                    <a:lnTo>
                      <a:pt x="606" y="71"/>
                    </a:lnTo>
                    <a:lnTo>
                      <a:pt x="584" y="71"/>
                    </a:lnTo>
                    <a:lnTo>
                      <a:pt x="562" y="71"/>
                    </a:lnTo>
                    <a:lnTo>
                      <a:pt x="539" y="71"/>
                    </a:lnTo>
                    <a:lnTo>
                      <a:pt x="521" y="71"/>
                    </a:lnTo>
                    <a:lnTo>
                      <a:pt x="503" y="71"/>
                    </a:lnTo>
                    <a:lnTo>
                      <a:pt x="485" y="71"/>
                    </a:lnTo>
                    <a:lnTo>
                      <a:pt x="468" y="71"/>
                    </a:lnTo>
                    <a:lnTo>
                      <a:pt x="454" y="71"/>
                    </a:lnTo>
                    <a:lnTo>
                      <a:pt x="440" y="71"/>
                    </a:lnTo>
                    <a:lnTo>
                      <a:pt x="426" y="71"/>
                    </a:lnTo>
                    <a:lnTo>
                      <a:pt x="414" y="71"/>
                    </a:lnTo>
                    <a:lnTo>
                      <a:pt x="403" y="71"/>
                    </a:lnTo>
                    <a:lnTo>
                      <a:pt x="393" y="71"/>
                    </a:lnTo>
                    <a:lnTo>
                      <a:pt x="383" y="71"/>
                    </a:lnTo>
                    <a:lnTo>
                      <a:pt x="375" y="71"/>
                    </a:lnTo>
                    <a:lnTo>
                      <a:pt x="367" y="71"/>
                    </a:lnTo>
                    <a:lnTo>
                      <a:pt x="361" y="71"/>
                    </a:lnTo>
                    <a:lnTo>
                      <a:pt x="355" y="71"/>
                    </a:lnTo>
                    <a:lnTo>
                      <a:pt x="349" y="69"/>
                    </a:lnTo>
                    <a:lnTo>
                      <a:pt x="345" y="69"/>
                    </a:lnTo>
                    <a:lnTo>
                      <a:pt x="341" y="69"/>
                    </a:lnTo>
                    <a:lnTo>
                      <a:pt x="337" y="69"/>
                    </a:lnTo>
                    <a:lnTo>
                      <a:pt x="334" y="69"/>
                    </a:lnTo>
                    <a:lnTo>
                      <a:pt x="332" y="69"/>
                    </a:lnTo>
                    <a:lnTo>
                      <a:pt x="328" y="69"/>
                    </a:lnTo>
                    <a:lnTo>
                      <a:pt x="326" y="67"/>
                    </a:lnTo>
                    <a:lnTo>
                      <a:pt x="326" y="64"/>
                    </a:lnTo>
                    <a:lnTo>
                      <a:pt x="324" y="62"/>
                    </a:lnTo>
                    <a:lnTo>
                      <a:pt x="322" y="58"/>
                    </a:lnTo>
                    <a:lnTo>
                      <a:pt x="322" y="54"/>
                    </a:lnTo>
                    <a:lnTo>
                      <a:pt x="322" y="48"/>
                    </a:lnTo>
                    <a:lnTo>
                      <a:pt x="320" y="42"/>
                    </a:lnTo>
                    <a:lnTo>
                      <a:pt x="316" y="36"/>
                    </a:lnTo>
                    <a:lnTo>
                      <a:pt x="314" y="30"/>
                    </a:lnTo>
                    <a:lnTo>
                      <a:pt x="310" y="24"/>
                    </a:lnTo>
                    <a:lnTo>
                      <a:pt x="304" y="20"/>
                    </a:lnTo>
                    <a:lnTo>
                      <a:pt x="298" y="14"/>
                    </a:lnTo>
                    <a:lnTo>
                      <a:pt x="292" y="10"/>
                    </a:lnTo>
                    <a:lnTo>
                      <a:pt x="282" y="6"/>
                    </a:lnTo>
                    <a:lnTo>
                      <a:pt x="278" y="4"/>
                    </a:lnTo>
                    <a:lnTo>
                      <a:pt x="274" y="2"/>
                    </a:lnTo>
                    <a:lnTo>
                      <a:pt x="272" y="0"/>
                    </a:lnTo>
                    <a:lnTo>
                      <a:pt x="268" y="0"/>
                    </a:lnTo>
                    <a:lnTo>
                      <a:pt x="266" y="0"/>
                    </a:lnTo>
                    <a:lnTo>
                      <a:pt x="263" y="0"/>
                    </a:lnTo>
                    <a:lnTo>
                      <a:pt x="261" y="0"/>
                    </a:lnTo>
                    <a:lnTo>
                      <a:pt x="257" y="0"/>
                    </a:lnTo>
                    <a:lnTo>
                      <a:pt x="253" y="0"/>
                    </a:lnTo>
                    <a:lnTo>
                      <a:pt x="249" y="0"/>
                    </a:lnTo>
                    <a:lnTo>
                      <a:pt x="243" y="0"/>
                    </a:lnTo>
                    <a:lnTo>
                      <a:pt x="237" y="0"/>
                    </a:lnTo>
                    <a:lnTo>
                      <a:pt x="231" y="0"/>
                    </a:lnTo>
                    <a:lnTo>
                      <a:pt x="223" y="0"/>
                    </a:lnTo>
                    <a:lnTo>
                      <a:pt x="207" y="0"/>
                    </a:lnTo>
                    <a:lnTo>
                      <a:pt x="190" y="0"/>
                    </a:lnTo>
                    <a:lnTo>
                      <a:pt x="174" y="0"/>
                    </a:lnTo>
                    <a:lnTo>
                      <a:pt x="156" y="0"/>
                    </a:lnTo>
                    <a:lnTo>
                      <a:pt x="138" y="0"/>
                    </a:lnTo>
                    <a:lnTo>
                      <a:pt x="121" y="0"/>
                    </a:lnTo>
                    <a:lnTo>
                      <a:pt x="107" y="0"/>
                    </a:lnTo>
                    <a:lnTo>
                      <a:pt x="101" y="0"/>
                    </a:lnTo>
                    <a:lnTo>
                      <a:pt x="95" y="2"/>
                    </a:lnTo>
                    <a:lnTo>
                      <a:pt x="89" y="2"/>
                    </a:lnTo>
                    <a:lnTo>
                      <a:pt x="85" y="2"/>
                    </a:lnTo>
                    <a:lnTo>
                      <a:pt x="81" y="2"/>
                    </a:lnTo>
                    <a:lnTo>
                      <a:pt x="77" y="2"/>
                    </a:lnTo>
                    <a:lnTo>
                      <a:pt x="75" y="2"/>
                    </a:lnTo>
                    <a:lnTo>
                      <a:pt x="65" y="6"/>
                    </a:lnTo>
                    <a:lnTo>
                      <a:pt x="59" y="8"/>
                    </a:lnTo>
                    <a:lnTo>
                      <a:pt x="52" y="12"/>
                    </a:lnTo>
                    <a:lnTo>
                      <a:pt x="48" y="16"/>
                    </a:lnTo>
                    <a:lnTo>
                      <a:pt x="34" y="36"/>
                    </a:lnTo>
                    <a:lnTo>
                      <a:pt x="34" y="40"/>
                    </a:lnTo>
                    <a:lnTo>
                      <a:pt x="32" y="42"/>
                    </a:lnTo>
                    <a:lnTo>
                      <a:pt x="28" y="48"/>
                    </a:lnTo>
                    <a:lnTo>
                      <a:pt x="26" y="50"/>
                    </a:lnTo>
                    <a:lnTo>
                      <a:pt x="26" y="54"/>
                    </a:lnTo>
                    <a:lnTo>
                      <a:pt x="24" y="56"/>
                    </a:lnTo>
                    <a:lnTo>
                      <a:pt x="22" y="58"/>
                    </a:lnTo>
                    <a:lnTo>
                      <a:pt x="20" y="60"/>
                    </a:lnTo>
                    <a:lnTo>
                      <a:pt x="18" y="64"/>
                    </a:lnTo>
                    <a:lnTo>
                      <a:pt x="16" y="67"/>
                    </a:lnTo>
                    <a:lnTo>
                      <a:pt x="14" y="69"/>
                    </a:lnTo>
                    <a:lnTo>
                      <a:pt x="12" y="71"/>
                    </a:lnTo>
                    <a:lnTo>
                      <a:pt x="8" y="71"/>
                    </a:lnTo>
                    <a:lnTo>
                      <a:pt x="0" y="75"/>
                    </a:lnTo>
                    <a:lnTo>
                      <a:pt x="0" y="81"/>
                    </a:lnTo>
                    <a:lnTo>
                      <a:pt x="0" y="239"/>
                    </a:lnTo>
                    <a:lnTo>
                      <a:pt x="0" y="478"/>
                    </a:lnTo>
                    <a:lnTo>
                      <a:pt x="397" y="478"/>
                    </a:lnTo>
                    <a:lnTo>
                      <a:pt x="781" y="478"/>
                    </a:lnTo>
                    <a:lnTo>
                      <a:pt x="781" y="239"/>
                    </a:lnTo>
                    <a:lnTo>
                      <a:pt x="781" y="115"/>
                    </a:lnTo>
                    <a:lnTo>
                      <a:pt x="781" y="105"/>
                    </a:lnTo>
                    <a:lnTo>
                      <a:pt x="777" y="97"/>
                    </a:lnTo>
                    <a:lnTo>
                      <a:pt x="773" y="91"/>
                    </a:lnTo>
                    <a:lnTo>
                      <a:pt x="769" y="87"/>
                    </a:lnTo>
                    <a:lnTo>
                      <a:pt x="763" y="81"/>
                    </a:lnTo>
                    <a:lnTo>
                      <a:pt x="754" y="79"/>
                    </a:lnTo>
                    <a:lnTo>
                      <a:pt x="746" y="77"/>
                    </a:lnTo>
                    <a:lnTo>
                      <a:pt x="738" y="73"/>
                    </a:lnTo>
                    <a:lnTo>
                      <a:pt x="728"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sp>
            <p:nvSpPr>
              <p:cNvPr id="93" name="Freeform 58"/>
              <p:cNvSpPr>
                <a:spLocks/>
              </p:cNvSpPr>
              <p:nvPr/>
            </p:nvSpPr>
            <p:spPr bwMode="auto">
              <a:xfrm>
                <a:off x="2040" y="1814"/>
                <a:ext cx="476" cy="319"/>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grpSp>
        <p:sp>
          <p:nvSpPr>
            <p:cNvPr id="52" name="Text Box 86"/>
            <p:cNvSpPr txBox="1">
              <a:spLocks noChangeArrowheads="1"/>
            </p:cNvSpPr>
            <p:nvPr/>
          </p:nvSpPr>
          <p:spPr bwMode="auto">
            <a:xfrm>
              <a:off x="3148013" y="3700657"/>
              <a:ext cx="833438" cy="123377"/>
            </a:xfrm>
            <a:prstGeom prst="rect">
              <a:avLst/>
            </a:prstGeom>
            <a:noFill/>
            <a:ln w="9525" algn="ctr">
              <a:noFill/>
              <a:miter lim="800000"/>
              <a:headEnd/>
              <a:tailEnd/>
            </a:ln>
          </p:spPr>
          <p:txBody>
            <a:bodyPr lIns="18000" tIns="10800" rIns="18000" bIns="10800">
              <a:spAutoFit/>
            </a:bodyPr>
            <a:lstStyle/>
            <a:p>
              <a:pPr algn="ctr" latinLnBrk="0">
                <a:lnSpc>
                  <a:spcPct val="60000"/>
                </a:lnSpc>
                <a:spcBef>
                  <a:spcPct val="50000"/>
                </a:spcBef>
                <a:buSzPct val="90000"/>
              </a:pPr>
              <a:r>
                <a:rPr lang="en-US" altLang="ko-KR" sz="1100" dirty="0">
                  <a:solidFill>
                    <a:schemeClr val="tx1"/>
                  </a:solidFill>
                  <a:ea typeface="Verdana" pitchFamily="34" charset="0"/>
                  <a:cs typeface="Verdana" pitchFamily="34" charset="0"/>
                </a:rPr>
                <a:t>Case files</a:t>
              </a:r>
              <a:endParaRPr lang="ko-KR" altLang="en-US" sz="1000" dirty="0">
                <a:solidFill>
                  <a:schemeClr val="tx1"/>
                </a:solidFill>
                <a:ea typeface="가는각진제목체" pitchFamily="18" charset="-127"/>
                <a:cs typeface="Verdana" pitchFamily="34" charset="0"/>
              </a:endParaRPr>
            </a:p>
          </p:txBody>
        </p:sp>
      </p:grpSp>
      <p:grpSp>
        <p:nvGrpSpPr>
          <p:cNvPr id="29" name="그룹 93"/>
          <p:cNvGrpSpPr/>
          <p:nvPr/>
        </p:nvGrpSpPr>
        <p:grpSpPr>
          <a:xfrm>
            <a:off x="4186238" y="3424601"/>
            <a:ext cx="890588" cy="679677"/>
            <a:chOff x="4186238" y="3424601"/>
            <a:chExt cx="890588" cy="679677"/>
          </a:xfrm>
        </p:grpSpPr>
        <p:grpSp>
          <p:nvGrpSpPr>
            <p:cNvPr id="48" name="Group 80"/>
            <p:cNvGrpSpPr>
              <a:grpSpLocks/>
            </p:cNvGrpSpPr>
            <p:nvPr/>
          </p:nvGrpSpPr>
          <p:grpSpPr bwMode="auto">
            <a:xfrm>
              <a:off x="4186238" y="3424601"/>
              <a:ext cx="890588" cy="679677"/>
              <a:chOff x="2626" y="1817"/>
              <a:chExt cx="517" cy="364"/>
            </a:xfrm>
          </p:grpSpPr>
          <p:sp>
            <p:nvSpPr>
              <p:cNvPr id="90" name="Freeform 81"/>
              <p:cNvSpPr>
                <a:spLocks/>
              </p:cNvSpPr>
              <p:nvPr/>
            </p:nvSpPr>
            <p:spPr bwMode="auto">
              <a:xfrm>
                <a:off x="2667" y="1864"/>
                <a:ext cx="476" cy="317"/>
              </a:xfrm>
              <a:custGeom>
                <a:avLst/>
                <a:gdLst>
                  <a:gd name="T0" fmla="*/ 1 w 781"/>
                  <a:gd name="T1" fmla="*/ 1 h 478"/>
                  <a:gd name="T2" fmla="*/ 1 w 781"/>
                  <a:gd name="T3" fmla="*/ 1 h 478"/>
                  <a:gd name="T4" fmla="*/ 1 w 781"/>
                  <a:gd name="T5" fmla="*/ 1 h 478"/>
                  <a:gd name="T6" fmla="*/ 1 w 781"/>
                  <a:gd name="T7" fmla="*/ 1 h 478"/>
                  <a:gd name="T8" fmla="*/ 1 w 781"/>
                  <a:gd name="T9" fmla="*/ 1 h 478"/>
                  <a:gd name="T10" fmla="*/ 1 w 781"/>
                  <a:gd name="T11" fmla="*/ 1 h 478"/>
                  <a:gd name="T12" fmla="*/ 1 w 781"/>
                  <a:gd name="T13" fmla="*/ 1 h 478"/>
                  <a:gd name="T14" fmla="*/ 1 w 781"/>
                  <a:gd name="T15" fmla="*/ 1 h 478"/>
                  <a:gd name="T16" fmla="*/ 1 w 781"/>
                  <a:gd name="T17" fmla="*/ 1 h 478"/>
                  <a:gd name="T18" fmla="*/ 1 w 781"/>
                  <a:gd name="T19" fmla="*/ 1 h 478"/>
                  <a:gd name="T20" fmla="*/ 1 w 781"/>
                  <a:gd name="T21" fmla="*/ 1 h 478"/>
                  <a:gd name="T22" fmla="*/ 1 w 781"/>
                  <a:gd name="T23" fmla="*/ 1 h 478"/>
                  <a:gd name="T24" fmla="*/ 1 w 781"/>
                  <a:gd name="T25" fmla="*/ 1 h 478"/>
                  <a:gd name="T26" fmla="*/ 1 w 781"/>
                  <a:gd name="T27" fmla="*/ 1 h 478"/>
                  <a:gd name="T28" fmla="*/ 1 w 781"/>
                  <a:gd name="T29" fmla="*/ 1 h 478"/>
                  <a:gd name="T30" fmla="*/ 1 w 781"/>
                  <a:gd name="T31" fmla="*/ 1 h 478"/>
                  <a:gd name="T32" fmla="*/ 1 w 781"/>
                  <a:gd name="T33" fmla="*/ 1 h 478"/>
                  <a:gd name="T34" fmla="*/ 1 w 781"/>
                  <a:gd name="T35" fmla="*/ 1 h 478"/>
                  <a:gd name="T36" fmla="*/ 1 w 781"/>
                  <a:gd name="T37" fmla="*/ 1 h 478"/>
                  <a:gd name="T38" fmla="*/ 1 w 781"/>
                  <a:gd name="T39" fmla="*/ 1 h 478"/>
                  <a:gd name="T40" fmla="*/ 1 w 781"/>
                  <a:gd name="T41" fmla="*/ 1 h 478"/>
                  <a:gd name="T42" fmla="*/ 1 w 781"/>
                  <a:gd name="T43" fmla="*/ 1 h 478"/>
                  <a:gd name="T44" fmla="*/ 1 w 781"/>
                  <a:gd name="T45" fmla="*/ 1 h 478"/>
                  <a:gd name="T46" fmla="*/ 1 w 781"/>
                  <a:gd name="T47" fmla="*/ 0 h 478"/>
                  <a:gd name="T48" fmla="*/ 1 w 781"/>
                  <a:gd name="T49" fmla="*/ 0 h 478"/>
                  <a:gd name="T50" fmla="*/ 1 w 781"/>
                  <a:gd name="T51" fmla="*/ 0 h 478"/>
                  <a:gd name="T52" fmla="*/ 1 w 781"/>
                  <a:gd name="T53" fmla="*/ 0 h 478"/>
                  <a:gd name="T54" fmla="*/ 1 w 781"/>
                  <a:gd name="T55" fmla="*/ 0 h 478"/>
                  <a:gd name="T56" fmla="*/ 1 w 781"/>
                  <a:gd name="T57" fmla="*/ 0 h 478"/>
                  <a:gd name="T58" fmla="*/ 1 w 781"/>
                  <a:gd name="T59" fmla="*/ 0 h 478"/>
                  <a:gd name="T60" fmla="*/ 1 w 781"/>
                  <a:gd name="T61" fmla="*/ 0 h 478"/>
                  <a:gd name="T62" fmla="*/ 1 w 781"/>
                  <a:gd name="T63" fmla="*/ 0 h 478"/>
                  <a:gd name="T64" fmla="*/ 1 w 781"/>
                  <a:gd name="T65" fmla="*/ 0 h 478"/>
                  <a:gd name="T66" fmla="*/ 1 w 781"/>
                  <a:gd name="T67" fmla="*/ 0 h 478"/>
                  <a:gd name="T68" fmla="*/ 1 w 781"/>
                  <a:gd name="T69" fmla="*/ 1 h 478"/>
                  <a:gd name="T70" fmla="*/ 1 w 781"/>
                  <a:gd name="T71" fmla="*/ 1 h 478"/>
                  <a:gd name="T72" fmla="*/ 1 w 781"/>
                  <a:gd name="T73" fmla="*/ 1 h 478"/>
                  <a:gd name="T74" fmla="*/ 1 w 781"/>
                  <a:gd name="T75" fmla="*/ 1 h 478"/>
                  <a:gd name="T76" fmla="*/ 1 w 781"/>
                  <a:gd name="T77" fmla="*/ 1 h 478"/>
                  <a:gd name="T78" fmla="*/ 1 w 781"/>
                  <a:gd name="T79" fmla="*/ 1 h 478"/>
                  <a:gd name="T80" fmla="*/ 1 w 781"/>
                  <a:gd name="T81" fmla="*/ 1 h 478"/>
                  <a:gd name="T82" fmla="*/ 1 w 781"/>
                  <a:gd name="T83" fmla="*/ 1 h 478"/>
                  <a:gd name="T84" fmla="*/ 1 w 781"/>
                  <a:gd name="T85" fmla="*/ 1 h 478"/>
                  <a:gd name="T86" fmla="*/ 1 w 781"/>
                  <a:gd name="T87" fmla="*/ 1 h 478"/>
                  <a:gd name="T88" fmla="*/ 1 w 781"/>
                  <a:gd name="T89" fmla="*/ 1 h 478"/>
                  <a:gd name="T90" fmla="*/ 1 w 781"/>
                  <a:gd name="T91" fmla="*/ 1 h 478"/>
                  <a:gd name="T92" fmla="*/ 0 w 781"/>
                  <a:gd name="T93" fmla="*/ 1 h 478"/>
                  <a:gd name="T94" fmla="*/ 0 w 781"/>
                  <a:gd name="T95" fmla="*/ 1 h 478"/>
                  <a:gd name="T96" fmla="*/ 1 w 781"/>
                  <a:gd name="T97" fmla="*/ 1 h 478"/>
                  <a:gd name="T98" fmla="*/ 1 w 781"/>
                  <a:gd name="T99" fmla="*/ 1 h 478"/>
                  <a:gd name="T100" fmla="*/ 1 w 781"/>
                  <a:gd name="T101" fmla="*/ 1 h 478"/>
                  <a:gd name="T102" fmla="*/ 1 w 781"/>
                  <a:gd name="T103" fmla="*/ 1 h 478"/>
                  <a:gd name="T104" fmla="*/ 1 w 781"/>
                  <a:gd name="T105" fmla="*/ 1 h 478"/>
                  <a:gd name="T106" fmla="*/ 1 w 781"/>
                  <a:gd name="T107" fmla="*/ 1 h 478"/>
                  <a:gd name="T108" fmla="*/ 1 w 781"/>
                  <a:gd name="T109" fmla="*/ 1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8"/>
                  <a:gd name="T167" fmla="*/ 781 w 781"/>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8">
                    <a:moveTo>
                      <a:pt x="714" y="71"/>
                    </a:moveTo>
                    <a:lnTo>
                      <a:pt x="685" y="71"/>
                    </a:lnTo>
                    <a:lnTo>
                      <a:pt x="657" y="71"/>
                    </a:lnTo>
                    <a:lnTo>
                      <a:pt x="631" y="71"/>
                    </a:lnTo>
                    <a:lnTo>
                      <a:pt x="606" y="71"/>
                    </a:lnTo>
                    <a:lnTo>
                      <a:pt x="584" y="71"/>
                    </a:lnTo>
                    <a:lnTo>
                      <a:pt x="562" y="71"/>
                    </a:lnTo>
                    <a:lnTo>
                      <a:pt x="539" y="71"/>
                    </a:lnTo>
                    <a:lnTo>
                      <a:pt x="521" y="71"/>
                    </a:lnTo>
                    <a:lnTo>
                      <a:pt x="503" y="71"/>
                    </a:lnTo>
                    <a:lnTo>
                      <a:pt x="485" y="71"/>
                    </a:lnTo>
                    <a:lnTo>
                      <a:pt x="468" y="71"/>
                    </a:lnTo>
                    <a:lnTo>
                      <a:pt x="454" y="71"/>
                    </a:lnTo>
                    <a:lnTo>
                      <a:pt x="440" y="71"/>
                    </a:lnTo>
                    <a:lnTo>
                      <a:pt x="426" y="71"/>
                    </a:lnTo>
                    <a:lnTo>
                      <a:pt x="414" y="71"/>
                    </a:lnTo>
                    <a:lnTo>
                      <a:pt x="403" y="71"/>
                    </a:lnTo>
                    <a:lnTo>
                      <a:pt x="393" y="71"/>
                    </a:lnTo>
                    <a:lnTo>
                      <a:pt x="383" y="71"/>
                    </a:lnTo>
                    <a:lnTo>
                      <a:pt x="375" y="71"/>
                    </a:lnTo>
                    <a:lnTo>
                      <a:pt x="367" y="71"/>
                    </a:lnTo>
                    <a:lnTo>
                      <a:pt x="361" y="71"/>
                    </a:lnTo>
                    <a:lnTo>
                      <a:pt x="355" y="71"/>
                    </a:lnTo>
                    <a:lnTo>
                      <a:pt x="349" y="69"/>
                    </a:lnTo>
                    <a:lnTo>
                      <a:pt x="345" y="69"/>
                    </a:lnTo>
                    <a:lnTo>
                      <a:pt x="341" y="69"/>
                    </a:lnTo>
                    <a:lnTo>
                      <a:pt x="337" y="69"/>
                    </a:lnTo>
                    <a:lnTo>
                      <a:pt x="334" y="69"/>
                    </a:lnTo>
                    <a:lnTo>
                      <a:pt x="332" y="69"/>
                    </a:lnTo>
                    <a:lnTo>
                      <a:pt x="328" y="69"/>
                    </a:lnTo>
                    <a:lnTo>
                      <a:pt x="326" y="67"/>
                    </a:lnTo>
                    <a:lnTo>
                      <a:pt x="326" y="64"/>
                    </a:lnTo>
                    <a:lnTo>
                      <a:pt x="324" y="62"/>
                    </a:lnTo>
                    <a:lnTo>
                      <a:pt x="322" y="58"/>
                    </a:lnTo>
                    <a:lnTo>
                      <a:pt x="322" y="54"/>
                    </a:lnTo>
                    <a:lnTo>
                      <a:pt x="322" y="48"/>
                    </a:lnTo>
                    <a:lnTo>
                      <a:pt x="320" y="42"/>
                    </a:lnTo>
                    <a:lnTo>
                      <a:pt x="316" y="36"/>
                    </a:lnTo>
                    <a:lnTo>
                      <a:pt x="314" y="30"/>
                    </a:lnTo>
                    <a:lnTo>
                      <a:pt x="310" y="24"/>
                    </a:lnTo>
                    <a:lnTo>
                      <a:pt x="304" y="20"/>
                    </a:lnTo>
                    <a:lnTo>
                      <a:pt x="298" y="14"/>
                    </a:lnTo>
                    <a:lnTo>
                      <a:pt x="292" y="10"/>
                    </a:lnTo>
                    <a:lnTo>
                      <a:pt x="282" y="6"/>
                    </a:lnTo>
                    <a:lnTo>
                      <a:pt x="278" y="4"/>
                    </a:lnTo>
                    <a:lnTo>
                      <a:pt x="274" y="2"/>
                    </a:lnTo>
                    <a:lnTo>
                      <a:pt x="272" y="0"/>
                    </a:lnTo>
                    <a:lnTo>
                      <a:pt x="268" y="0"/>
                    </a:lnTo>
                    <a:lnTo>
                      <a:pt x="266" y="0"/>
                    </a:lnTo>
                    <a:lnTo>
                      <a:pt x="263" y="0"/>
                    </a:lnTo>
                    <a:lnTo>
                      <a:pt x="261" y="0"/>
                    </a:lnTo>
                    <a:lnTo>
                      <a:pt x="257" y="0"/>
                    </a:lnTo>
                    <a:lnTo>
                      <a:pt x="253" y="0"/>
                    </a:lnTo>
                    <a:lnTo>
                      <a:pt x="249" y="0"/>
                    </a:lnTo>
                    <a:lnTo>
                      <a:pt x="243" y="0"/>
                    </a:lnTo>
                    <a:lnTo>
                      <a:pt x="237" y="0"/>
                    </a:lnTo>
                    <a:lnTo>
                      <a:pt x="231" y="0"/>
                    </a:lnTo>
                    <a:lnTo>
                      <a:pt x="223" y="0"/>
                    </a:lnTo>
                    <a:lnTo>
                      <a:pt x="207" y="0"/>
                    </a:lnTo>
                    <a:lnTo>
                      <a:pt x="190" y="0"/>
                    </a:lnTo>
                    <a:lnTo>
                      <a:pt x="174" y="0"/>
                    </a:lnTo>
                    <a:lnTo>
                      <a:pt x="156" y="0"/>
                    </a:lnTo>
                    <a:lnTo>
                      <a:pt x="138" y="0"/>
                    </a:lnTo>
                    <a:lnTo>
                      <a:pt x="121" y="0"/>
                    </a:lnTo>
                    <a:lnTo>
                      <a:pt x="107" y="0"/>
                    </a:lnTo>
                    <a:lnTo>
                      <a:pt x="101" y="0"/>
                    </a:lnTo>
                    <a:lnTo>
                      <a:pt x="95" y="2"/>
                    </a:lnTo>
                    <a:lnTo>
                      <a:pt x="89" y="2"/>
                    </a:lnTo>
                    <a:lnTo>
                      <a:pt x="85" y="2"/>
                    </a:lnTo>
                    <a:lnTo>
                      <a:pt x="81" y="2"/>
                    </a:lnTo>
                    <a:lnTo>
                      <a:pt x="77" y="2"/>
                    </a:lnTo>
                    <a:lnTo>
                      <a:pt x="75" y="2"/>
                    </a:lnTo>
                    <a:lnTo>
                      <a:pt x="65" y="6"/>
                    </a:lnTo>
                    <a:lnTo>
                      <a:pt x="59" y="8"/>
                    </a:lnTo>
                    <a:lnTo>
                      <a:pt x="52" y="12"/>
                    </a:lnTo>
                    <a:lnTo>
                      <a:pt x="48" y="16"/>
                    </a:lnTo>
                    <a:lnTo>
                      <a:pt x="34" y="36"/>
                    </a:lnTo>
                    <a:lnTo>
                      <a:pt x="34" y="40"/>
                    </a:lnTo>
                    <a:lnTo>
                      <a:pt x="32" y="42"/>
                    </a:lnTo>
                    <a:lnTo>
                      <a:pt x="28" y="48"/>
                    </a:lnTo>
                    <a:lnTo>
                      <a:pt x="26" y="50"/>
                    </a:lnTo>
                    <a:lnTo>
                      <a:pt x="26" y="54"/>
                    </a:lnTo>
                    <a:lnTo>
                      <a:pt x="24" y="56"/>
                    </a:lnTo>
                    <a:lnTo>
                      <a:pt x="22" y="58"/>
                    </a:lnTo>
                    <a:lnTo>
                      <a:pt x="20" y="60"/>
                    </a:lnTo>
                    <a:lnTo>
                      <a:pt x="18" y="64"/>
                    </a:lnTo>
                    <a:lnTo>
                      <a:pt x="16" y="67"/>
                    </a:lnTo>
                    <a:lnTo>
                      <a:pt x="14" y="69"/>
                    </a:lnTo>
                    <a:lnTo>
                      <a:pt x="12" y="71"/>
                    </a:lnTo>
                    <a:lnTo>
                      <a:pt x="8" y="71"/>
                    </a:lnTo>
                    <a:lnTo>
                      <a:pt x="0" y="75"/>
                    </a:lnTo>
                    <a:lnTo>
                      <a:pt x="0" y="81"/>
                    </a:lnTo>
                    <a:lnTo>
                      <a:pt x="0" y="239"/>
                    </a:lnTo>
                    <a:lnTo>
                      <a:pt x="0" y="478"/>
                    </a:lnTo>
                    <a:lnTo>
                      <a:pt x="397" y="478"/>
                    </a:lnTo>
                    <a:lnTo>
                      <a:pt x="781" y="478"/>
                    </a:lnTo>
                    <a:lnTo>
                      <a:pt x="781" y="239"/>
                    </a:lnTo>
                    <a:lnTo>
                      <a:pt x="781" y="115"/>
                    </a:lnTo>
                    <a:lnTo>
                      <a:pt x="781" y="105"/>
                    </a:lnTo>
                    <a:lnTo>
                      <a:pt x="777" y="97"/>
                    </a:lnTo>
                    <a:lnTo>
                      <a:pt x="773" y="91"/>
                    </a:lnTo>
                    <a:lnTo>
                      <a:pt x="769" y="87"/>
                    </a:lnTo>
                    <a:lnTo>
                      <a:pt x="763" y="81"/>
                    </a:lnTo>
                    <a:lnTo>
                      <a:pt x="754" y="79"/>
                    </a:lnTo>
                    <a:lnTo>
                      <a:pt x="746" y="77"/>
                    </a:lnTo>
                    <a:lnTo>
                      <a:pt x="738" y="73"/>
                    </a:lnTo>
                    <a:lnTo>
                      <a:pt x="728"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sp>
            <p:nvSpPr>
              <p:cNvPr id="91" name="Freeform 82"/>
              <p:cNvSpPr>
                <a:spLocks/>
              </p:cNvSpPr>
              <p:nvPr/>
            </p:nvSpPr>
            <p:spPr bwMode="auto">
              <a:xfrm>
                <a:off x="2626" y="1817"/>
                <a:ext cx="476" cy="319"/>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grpSp>
        <p:sp>
          <p:nvSpPr>
            <p:cNvPr id="53" name="Text Box 87"/>
            <p:cNvSpPr txBox="1">
              <a:spLocks noChangeArrowheads="1"/>
            </p:cNvSpPr>
            <p:nvPr/>
          </p:nvSpPr>
          <p:spPr bwMode="auto">
            <a:xfrm>
              <a:off x="4256088" y="3700657"/>
              <a:ext cx="685800" cy="123377"/>
            </a:xfrm>
            <a:prstGeom prst="rect">
              <a:avLst/>
            </a:prstGeom>
            <a:noFill/>
            <a:ln w="9525" algn="ctr">
              <a:noFill/>
              <a:miter lim="800000"/>
              <a:headEnd/>
              <a:tailEnd/>
            </a:ln>
          </p:spPr>
          <p:txBody>
            <a:bodyPr lIns="18000" tIns="10800" rIns="18000" bIns="10800">
              <a:spAutoFit/>
            </a:bodyPr>
            <a:lstStyle/>
            <a:p>
              <a:pPr algn="ctr" latinLnBrk="0">
                <a:lnSpc>
                  <a:spcPct val="60000"/>
                </a:lnSpc>
                <a:spcBef>
                  <a:spcPct val="50000"/>
                </a:spcBef>
                <a:buSzPct val="90000"/>
              </a:pPr>
              <a:r>
                <a:rPr lang="en-US" altLang="ko-KR" sz="1100" dirty="0">
                  <a:solidFill>
                    <a:schemeClr val="tx1"/>
                  </a:solidFill>
                  <a:ea typeface="Verdana" pitchFamily="34" charset="0"/>
                  <a:cs typeface="Verdana" pitchFamily="34" charset="0"/>
                </a:rPr>
                <a:t>5W1H</a:t>
              </a:r>
              <a:endParaRPr lang="en-US" altLang="ko-KR" sz="1000" dirty="0">
                <a:solidFill>
                  <a:schemeClr val="tx1"/>
                </a:solidFill>
                <a:ea typeface="Verdana" pitchFamily="34" charset="0"/>
                <a:cs typeface="Verdana" pitchFamily="34" charset="0"/>
              </a:endParaRPr>
            </a:p>
          </p:txBody>
        </p:sp>
      </p:grpSp>
      <p:grpSp>
        <p:nvGrpSpPr>
          <p:cNvPr id="49" name="그룹 95"/>
          <p:cNvGrpSpPr/>
          <p:nvPr/>
        </p:nvGrpSpPr>
        <p:grpSpPr>
          <a:xfrm>
            <a:off x="5195888" y="3427663"/>
            <a:ext cx="987425" cy="678146"/>
            <a:chOff x="5195888" y="3427663"/>
            <a:chExt cx="987425" cy="678146"/>
          </a:xfrm>
        </p:grpSpPr>
        <p:grpSp>
          <p:nvGrpSpPr>
            <p:cNvPr id="50" name="Group 83"/>
            <p:cNvGrpSpPr>
              <a:grpSpLocks/>
            </p:cNvGrpSpPr>
            <p:nvPr/>
          </p:nvGrpSpPr>
          <p:grpSpPr bwMode="auto">
            <a:xfrm>
              <a:off x="5195888" y="3427663"/>
              <a:ext cx="987425" cy="678146"/>
              <a:chOff x="3215" y="1818"/>
              <a:chExt cx="517" cy="364"/>
            </a:xfrm>
          </p:grpSpPr>
          <p:sp>
            <p:nvSpPr>
              <p:cNvPr id="88" name="Freeform 84"/>
              <p:cNvSpPr>
                <a:spLocks/>
              </p:cNvSpPr>
              <p:nvPr/>
            </p:nvSpPr>
            <p:spPr bwMode="auto">
              <a:xfrm>
                <a:off x="3256" y="1865"/>
                <a:ext cx="476" cy="317"/>
              </a:xfrm>
              <a:custGeom>
                <a:avLst/>
                <a:gdLst>
                  <a:gd name="T0" fmla="*/ 1 w 781"/>
                  <a:gd name="T1" fmla="*/ 1 h 478"/>
                  <a:gd name="T2" fmla="*/ 1 w 781"/>
                  <a:gd name="T3" fmla="*/ 1 h 478"/>
                  <a:gd name="T4" fmla="*/ 1 w 781"/>
                  <a:gd name="T5" fmla="*/ 1 h 478"/>
                  <a:gd name="T6" fmla="*/ 1 w 781"/>
                  <a:gd name="T7" fmla="*/ 1 h 478"/>
                  <a:gd name="T8" fmla="*/ 1 w 781"/>
                  <a:gd name="T9" fmla="*/ 1 h 478"/>
                  <a:gd name="T10" fmla="*/ 1 w 781"/>
                  <a:gd name="T11" fmla="*/ 1 h 478"/>
                  <a:gd name="T12" fmla="*/ 1 w 781"/>
                  <a:gd name="T13" fmla="*/ 1 h 478"/>
                  <a:gd name="T14" fmla="*/ 1 w 781"/>
                  <a:gd name="T15" fmla="*/ 1 h 478"/>
                  <a:gd name="T16" fmla="*/ 1 w 781"/>
                  <a:gd name="T17" fmla="*/ 1 h 478"/>
                  <a:gd name="T18" fmla="*/ 1 w 781"/>
                  <a:gd name="T19" fmla="*/ 1 h 478"/>
                  <a:gd name="T20" fmla="*/ 1 w 781"/>
                  <a:gd name="T21" fmla="*/ 1 h 478"/>
                  <a:gd name="T22" fmla="*/ 1 w 781"/>
                  <a:gd name="T23" fmla="*/ 1 h 478"/>
                  <a:gd name="T24" fmla="*/ 1 w 781"/>
                  <a:gd name="T25" fmla="*/ 1 h 478"/>
                  <a:gd name="T26" fmla="*/ 1 w 781"/>
                  <a:gd name="T27" fmla="*/ 1 h 478"/>
                  <a:gd name="T28" fmla="*/ 1 w 781"/>
                  <a:gd name="T29" fmla="*/ 1 h 478"/>
                  <a:gd name="T30" fmla="*/ 1 w 781"/>
                  <a:gd name="T31" fmla="*/ 1 h 478"/>
                  <a:gd name="T32" fmla="*/ 1 w 781"/>
                  <a:gd name="T33" fmla="*/ 1 h 478"/>
                  <a:gd name="T34" fmla="*/ 1 w 781"/>
                  <a:gd name="T35" fmla="*/ 1 h 478"/>
                  <a:gd name="T36" fmla="*/ 1 w 781"/>
                  <a:gd name="T37" fmla="*/ 1 h 478"/>
                  <a:gd name="T38" fmla="*/ 1 w 781"/>
                  <a:gd name="T39" fmla="*/ 1 h 478"/>
                  <a:gd name="T40" fmla="*/ 1 w 781"/>
                  <a:gd name="T41" fmla="*/ 1 h 478"/>
                  <a:gd name="T42" fmla="*/ 1 w 781"/>
                  <a:gd name="T43" fmla="*/ 1 h 478"/>
                  <a:gd name="T44" fmla="*/ 1 w 781"/>
                  <a:gd name="T45" fmla="*/ 1 h 478"/>
                  <a:gd name="T46" fmla="*/ 1 w 781"/>
                  <a:gd name="T47" fmla="*/ 0 h 478"/>
                  <a:gd name="T48" fmla="*/ 1 w 781"/>
                  <a:gd name="T49" fmla="*/ 0 h 478"/>
                  <a:gd name="T50" fmla="*/ 1 w 781"/>
                  <a:gd name="T51" fmla="*/ 0 h 478"/>
                  <a:gd name="T52" fmla="*/ 1 w 781"/>
                  <a:gd name="T53" fmla="*/ 0 h 478"/>
                  <a:gd name="T54" fmla="*/ 1 w 781"/>
                  <a:gd name="T55" fmla="*/ 0 h 478"/>
                  <a:gd name="T56" fmla="*/ 1 w 781"/>
                  <a:gd name="T57" fmla="*/ 0 h 478"/>
                  <a:gd name="T58" fmla="*/ 1 w 781"/>
                  <a:gd name="T59" fmla="*/ 0 h 478"/>
                  <a:gd name="T60" fmla="*/ 1 w 781"/>
                  <a:gd name="T61" fmla="*/ 0 h 478"/>
                  <a:gd name="T62" fmla="*/ 1 w 781"/>
                  <a:gd name="T63" fmla="*/ 0 h 478"/>
                  <a:gd name="T64" fmla="*/ 1 w 781"/>
                  <a:gd name="T65" fmla="*/ 0 h 478"/>
                  <a:gd name="T66" fmla="*/ 1 w 781"/>
                  <a:gd name="T67" fmla="*/ 0 h 478"/>
                  <a:gd name="T68" fmla="*/ 1 w 781"/>
                  <a:gd name="T69" fmla="*/ 1 h 478"/>
                  <a:gd name="T70" fmla="*/ 1 w 781"/>
                  <a:gd name="T71" fmla="*/ 1 h 478"/>
                  <a:gd name="T72" fmla="*/ 1 w 781"/>
                  <a:gd name="T73" fmla="*/ 1 h 478"/>
                  <a:gd name="T74" fmla="*/ 1 w 781"/>
                  <a:gd name="T75" fmla="*/ 1 h 478"/>
                  <a:gd name="T76" fmla="*/ 1 w 781"/>
                  <a:gd name="T77" fmla="*/ 1 h 478"/>
                  <a:gd name="T78" fmla="*/ 1 w 781"/>
                  <a:gd name="T79" fmla="*/ 1 h 478"/>
                  <a:gd name="T80" fmla="*/ 1 w 781"/>
                  <a:gd name="T81" fmla="*/ 1 h 478"/>
                  <a:gd name="T82" fmla="*/ 1 w 781"/>
                  <a:gd name="T83" fmla="*/ 1 h 478"/>
                  <a:gd name="T84" fmla="*/ 1 w 781"/>
                  <a:gd name="T85" fmla="*/ 1 h 478"/>
                  <a:gd name="T86" fmla="*/ 1 w 781"/>
                  <a:gd name="T87" fmla="*/ 1 h 478"/>
                  <a:gd name="T88" fmla="*/ 1 w 781"/>
                  <a:gd name="T89" fmla="*/ 1 h 478"/>
                  <a:gd name="T90" fmla="*/ 1 w 781"/>
                  <a:gd name="T91" fmla="*/ 1 h 478"/>
                  <a:gd name="T92" fmla="*/ 0 w 781"/>
                  <a:gd name="T93" fmla="*/ 1 h 478"/>
                  <a:gd name="T94" fmla="*/ 0 w 781"/>
                  <a:gd name="T95" fmla="*/ 1 h 478"/>
                  <a:gd name="T96" fmla="*/ 1 w 781"/>
                  <a:gd name="T97" fmla="*/ 1 h 478"/>
                  <a:gd name="T98" fmla="*/ 1 w 781"/>
                  <a:gd name="T99" fmla="*/ 1 h 478"/>
                  <a:gd name="T100" fmla="*/ 1 w 781"/>
                  <a:gd name="T101" fmla="*/ 1 h 478"/>
                  <a:gd name="T102" fmla="*/ 1 w 781"/>
                  <a:gd name="T103" fmla="*/ 1 h 478"/>
                  <a:gd name="T104" fmla="*/ 1 w 781"/>
                  <a:gd name="T105" fmla="*/ 1 h 478"/>
                  <a:gd name="T106" fmla="*/ 1 w 781"/>
                  <a:gd name="T107" fmla="*/ 1 h 478"/>
                  <a:gd name="T108" fmla="*/ 1 w 781"/>
                  <a:gd name="T109" fmla="*/ 1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8"/>
                  <a:gd name="T167" fmla="*/ 781 w 781"/>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8">
                    <a:moveTo>
                      <a:pt x="714" y="71"/>
                    </a:moveTo>
                    <a:lnTo>
                      <a:pt x="685" y="71"/>
                    </a:lnTo>
                    <a:lnTo>
                      <a:pt x="657" y="71"/>
                    </a:lnTo>
                    <a:lnTo>
                      <a:pt x="631" y="71"/>
                    </a:lnTo>
                    <a:lnTo>
                      <a:pt x="606" y="71"/>
                    </a:lnTo>
                    <a:lnTo>
                      <a:pt x="584" y="71"/>
                    </a:lnTo>
                    <a:lnTo>
                      <a:pt x="562" y="71"/>
                    </a:lnTo>
                    <a:lnTo>
                      <a:pt x="539" y="71"/>
                    </a:lnTo>
                    <a:lnTo>
                      <a:pt x="521" y="71"/>
                    </a:lnTo>
                    <a:lnTo>
                      <a:pt x="503" y="71"/>
                    </a:lnTo>
                    <a:lnTo>
                      <a:pt x="485" y="71"/>
                    </a:lnTo>
                    <a:lnTo>
                      <a:pt x="468" y="71"/>
                    </a:lnTo>
                    <a:lnTo>
                      <a:pt x="454" y="71"/>
                    </a:lnTo>
                    <a:lnTo>
                      <a:pt x="440" y="71"/>
                    </a:lnTo>
                    <a:lnTo>
                      <a:pt x="426" y="71"/>
                    </a:lnTo>
                    <a:lnTo>
                      <a:pt x="414" y="71"/>
                    </a:lnTo>
                    <a:lnTo>
                      <a:pt x="403" y="71"/>
                    </a:lnTo>
                    <a:lnTo>
                      <a:pt x="393" y="71"/>
                    </a:lnTo>
                    <a:lnTo>
                      <a:pt x="383" y="71"/>
                    </a:lnTo>
                    <a:lnTo>
                      <a:pt x="375" y="71"/>
                    </a:lnTo>
                    <a:lnTo>
                      <a:pt x="367" y="71"/>
                    </a:lnTo>
                    <a:lnTo>
                      <a:pt x="361" y="71"/>
                    </a:lnTo>
                    <a:lnTo>
                      <a:pt x="355" y="71"/>
                    </a:lnTo>
                    <a:lnTo>
                      <a:pt x="349" y="69"/>
                    </a:lnTo>
                    <a:lnTo>
                      <a:pt x="345" y="69"/>
                    </a:lnTo>
                    <a:lnTo>
                      <a:pt x="341" y="69"/>
                    </a:lnTo>
                    <a:lnTo>
                      <a:pt x="337" y="69"/>
                    </a:lnTo>
                    <a:lnTo>
                      <a:pt x="334" y="69"/>
                    </a:lnTo>
                    <a:lnTo>
                      <a:pt x="332" y="69"/>
                    </a:lnTo>
                    <a:lnTo>
                      <a:pt x="328" y="69"/>
                    </a:lnTo>
                    <a:lnTo>
                      <a:pt x="326" y="67"/>
                    </a:lnTo>
                    <a:lnTo>
                      <a:pt x="326" y="64"/>
                    </a:lnTo>
                    <a:lnTo>
                      <a:pt x="324" y="62"/>
                    </a:lnTo>
                    <a:lnTo>
                      <a:pt x="322" y="58"/>
                    </a:lnTo>
                    <a:lnTo>
                      <a:pt x="322" y="54"/>
                    </a:lnTo>
                    <a:lnTo>
                      <a:pt x="322" y="48"/>
                    </a:lnTo>
                    <a:lnTo>
                      <a:pt x="320" y="42"/>
                    </a:lnTo>
                    <a:lnTo>
                      <a:pt x="316" y="36"/>
                    </a:lnTo>
                    <a:lnTo>
                      <a:pt x="314" y="30"/>
                    </a:lnTo>
                    <a:lnTo>
                      <a:pt x="310" y="24"/>
                    </a:lnTo>
                    <a:lnTo>
                      <a:pt x="304" y="20"/>
                    </a:lnTo>
                    <a:lnTo>
                      <a:pt x="298" y="14"/>
                    </a:lnTo>
                    <a:lnTo>
                      <a:pt x="292" y="10"/>
                    </a:lnTo>
                    <a:lnTo>
                      <a:pt x="282" y="6"/>
                    </a:lnTo>
                    <a:lnTo>
                      <a:pt x="278" y="4"/>
                    </a:lnTo>
                    <a:lnTo>
                      <a:pt x="274" y="2"/>
                    </a:lnTo>
                    <a:lnTo>
                      <a:pt x="272" y="0"/>
                    </a:lnTo>
                    <a:lnTo>
                      <a:pt x="268" y="0"/>
                    </a:lnTo>
                    <a:lnTo>
                      <a:pt x="266" y="0"/>
                    </a:lnTo>
                    <a:lnTo>
                      <a:pt x="263" y="0"/>
                    </a:lnTo>
                    <a:lnTo>
                      <a:pt x="261" y="0"/>
                    </a:lnTo>
                    <a:lnTo>
                      <a:pt x="257" y="0"/>
                    </a:lnTo>
                    <a:lnTo>
                      <a:pt x="253" y="0"/>
                    </a:lnTo>
                    <a:lnTo>
                      <a:pt x="249" y="0"/>
                    </a:lnTo>
                    <a:lnTo>
                      <a:pt x="243" y="0"/>
                    </a:lnTo>
                    <a:lnTo>
                      <a:pt x="237" y="0"/>
                    </a:lnTo>
                    <a:lnTo>
                      <a:pt x="231" y="0"/>
                    </a:lnTo>
                    <a:lnTo>
                      <a:pt x="223" y="0"/>
                    </a:lnTo>
                    <a:lnTo>
                      <a:pt x="207" y="0"/>
                    </a:lnTo>
                    <a:lnTo>
                      <a:pt x="190" y="0"/>
                    </a:lnTo>
                    <a:lnTo>
                      <a:pt x="174" y="0"/>
                    </a:lnTo>
                    <a:lnTo>
                      <a:pt x="156" y="0"/>
                    </a:lnTo>
                    <a:lnTo>
                      <a:pt x="138" y="0"/>
                    </a:lnTo>
                    <a:lnTo>
                      <a:pt x="121" y="0"/>
                    </a:lnTo>
                    <a:lnTo>
                      <a:pt x="107" y="0"/>
                    </a:lnTo>
                    <a:lnTo>
                      <a:pt x="101" y="0"/>
                    </a:lnTo>
                    <a:lnTo>
                      <a:pt x="95" y="2"/>
                    </a:lnTo>
                    <a:lnTo>
                      <a:pt x="89" y="2"/>
                    </a:lnTo>
                    <a:lnTo>
                      <a:pt x="85" y="2"/>
                    </a:lnTo>
                    <a:lnTo>
                      <a:pt x="81" y="2"/>
                    </a:lnTo>
                    <a:lnTo>
                      <a:pt x="77" y="2"/>
                    </a:lnTo>
                    <a:lnTo>
                      <a:pt x="75" y="2"/>
                    </a:lnTo>
                    <a:lnTo>
                      <a:pt x="65" y="6"/>
                    </a:lnTo>
                    <a:lnTo>
                      <a:pt x="59" y="8"/>
                    </a:lnTo>
                    <a:lnTo>
                      <a:pt x="52" y="12"/>
                    </a:lnTo>
                    <a:lnTo>
                      <a:pt x="48" y="16"/>
                    </a:lnTo>
                    <a:lnTo>
                      <a:pt x="34" y="36"/>
                    </a:lnTo>
                    <a:lnTo>
                      <a:pt x="34" y="40"/>
                    </a:lnTo>
                    <a:lnTo>
                      <a:pt x="32" y="42"/>
                    </a:lnTo>
                    <a:lnTo>
                      <a:pt x="28" y="48"/>
                    </a:lnTo>
                    <a:lnTo>
                      <a:pt x="26" y="50"/>
                    </a:lnTo>
                    <a:lnTo>
                      <a:pt x="26" y="54"/>
                    </a:lnTo>
                    <a:lnTo>
                      <a:pt x="24" y="56"/>
                    </a:lnTo>
                    <a:lnTo>
                      <a:pt x="22" y="58"/>
                    </a:lnTo>
                    <a:lnTo>
                      <a:pt x="20" y="60"/>
                    </a:lnTo>
                    <a:lnTo>
                      <a:pt x="18" y="64"/>
                    </a:lnTo>
                    <a:lnTo>
                      <a:pt x="16" y="67"/>
                    </a:lnTo>
                    <a:lnTo>
                      <a:pt x="14" y="69"/>
                    </a:lnTo>
                    <a:lnTo>
                      <a:pt x="12" y="71"/>
                    </a:lnTo>
                    <a:lnTo>
                      <a:pt x="8" y="71"/>
                    </a:lnTo>
                    <a:lnTo>
                      <a:pt x="0" y="75"/>
                    </a:lnTo>
                    <a:lnTo>
                      <a:pt x="0" y="81"/>
                    </a:lnTo>
                    <a:lnTo>
                      <a:pt x="0" y="239"/>
                    </a:lnTo>
                    <a:lnTo>
                      <a:pt x="0" y="478"/>
                    </a:lnTo>
                    <a:lnTo>
                      <a:pt x="397" y="478"/>
                    </a:lnTo>
                    <a:lnTo>
                      <a:pt x="781" y="478"/>
                    </a:lnTo>
                    <a:lnTo>
                      <a:pt x="781" y="239"/>
                    </a:lnTo>
                    <a:lnTo>
                      <a:pt x="781" y="115"/>
                    </a:lnTo>
                    <a:lnTo>
                      <a:pt x="781" y="105"/>
                    </a:lnTo>
                    <a:lnTo>
                      <a:pt x="777" y="97"/>
                    </a:lnTo>
                    <a:lnTo>
                      <a:pt x="773" y="91"/>
                    </a:lnTo>
                    <a:lnTo>
                      <a:pt x="769" y="87"/>
                    </a:lnTo>
                    <a:lnTo>
                      <a:pt x="763" y="81"/>
                    </a:lnTo>
                    <a:lnTo>
                      <a:pt x="754" y="79"/>
                    </a:lnTo>
                    <a:lnTo>
                      <a:pt x="746" y="77"/>
                    </a:lnTo>
                    <a:lnTo>
                      <a:pt x="738" y="73"/>
                    </a:lnTo>
                    <a:lnTo>
                      <a:pt x="728"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sp>
            <p:nvSpPr>
              <p:cNvPr id="89" name="Freeform 85"/>
              <p:cNvSpPr>
                <a:spLocks/>
              </p:cNvSpPr>
              <p:nvPr/>
            </p:nvSpPr>
            <p:spPr bwMode="auto">
              <a:xfrm>
                <a:off x="3215" y="1818"/>
                <a:ext cx="476" cy="319"/>
              </a:xfrm>
              <a:custGeom>
                <a:avLst/>
                <a:gdLst>
                  <a:gd name="T0" fmla="*/ 1 w 781"/>
                  <a:gd name="T1" fmla="*/ 1 h 479"/>
                  <a:gd name="T2" fmla="*/ 1 w 781"/>
                  <a:gd name="T3" fmla="*/ 1 h 479"/>
                  <a:gd name="T4" fmla="*/ 1 w 781"/>
                  <a:gd name="T5" fmla="*/ 1 h 479"/>
                  <a:gd name="T6" fmla="*/ 1 w 781"/>
                  <a:gd name="T7" fmla="*/ 1 h 479"/>
                  <a:gd name="T8" fmla="*/ 1 w 781"/>
                  <a:gd name="T9" fmla="*/ 1 h 479"/>
                  <a:gd name="T10" fmla="*/ 1 w 781"/>
                  <a:gd name="T11" fmla="*/ 1 h 479"/>
                  <a:gd name="T12" fmla="*/ 1 w 781"/>
                  <a:gd name="T13" fmla="*/ 1 h 479"/>
                  <a:gd name="T14" fmla="*/ 1 w 781"/>
                  <a:gd name="T15" fmla="*/ 1 h 479"/>
                  <a:gd name="T16" fmla="*/ 1 w 781"/>
                  <a:gd name="T17" fmla="*/ 1 h 479"/>
                  <a:gd name="T18" fmla="*/ 1 w 781"/>
                  <a:gd name="T19" fmla="*/ 1 h 479"/>
                  <a:gd name="T20" fmla="*/ 1 w 781"/>
                  <a:gd name="T21" fmla="*/ 1 h 479"/>
                  <a:gd name="T22" fmla="*/ 1 w 781"/>
                  <a:gd name="T23" fmla="*/ 1 h 479"/>
                  <a:gd name="T24" fmla="*/ 1 w 781"/>
                  <a:gd name="T25" fmla="*/ 1 h 479"/>
                  <a:gd name="T26" fmla="*/ 1 w 781"/>
                  <a:gd name="T27" fmla="*/ 1 h 479"/>
                  <a:gd name="T28" fmla="*/ 1 w 781"/>
                  <a:gd name="T29" fmla="*/ 1 h 479"/>
                  <a:gd name="T30" fmla="*/ 1 w 781"/>
                  <a:gd name="T31" fmla="*/ 1 h 479"/>
                  <a:gd name="T32" fmla="*/ 1 w 781"/>
                  <a:gd name="T33" fmla="*/ 1 h 479"/>
                  <a:gd name="T34" fmla="*/ 1 w 781"/>
                  <a:gd name="T35" fmla="*/ 1 h 479"/>
                  <a:gd name="T36" fmla="*/ 1 w 781"/>
                  <a:gd name="T37" fmla="*/ 1 h 479"/>
                  <a:gd name="T38" fmla="*/ 1 w 781"/>
                  <a:gd name="T39" fmla="*/ 1 h 479"/>
                  <a:gd name="T40" fmla="*/ 1 w 781"/>
                  <a:gd name="T41" fmla="*/ 1 h 479"/>
                  <a:gd name="T42" fmla="*/ 1 w 781"/>
                  <a:gd name="T43" fmla="*/ 1 h 479"/>
                  <a:gd name="T44" fmla="*/ 1 w 781"/>
                  <a:gd name="T45" fmla="*/ 1 h 479"/>
                  <a:gd name="T46" fmla="*/ 1 w 781"/>
                  <a:gd name="T47" fmla="*/ 0 h 479"/>
                  <a:gd name="T48" fmla="*/ 1 w 781"/>
                  <a:gd name="T49" fmla="*/ 0 h 479"/>
                  <a:gd name="T50" fmla="*/ 1 w 781"/>
                  <a:gd name="T51" fmla="*/ 0 h 479"/>
                  <a:gd name="T52" fmla="*/ 1 w 781"/>
                  <a:gd name="T53" fmla="*/ 0 h 479"/>
                  <a:gd name="T54" fmla="*/ 1 w 781"/>
                  <a:gd name="T55" fmla="*/ 0 h 479"/>
                  <a:gd name="T56" fmla="*/ 1 w 781"/>
                  <a:gd name="T57" fmla="*/ 0 h 479"/>
                  <a:gd name="T58" fmla="*/ 1 w 781"/>
                  <a:gd name="T59" fmla="*/ 0 h 479"/>
                  <a:gd name="T60" fmla="*/ 1 w 781"/>
                  <a:gd name="T61" fmla="*/ 0 h 479"/>
                  <a:gd name="T62" fmla="*/ 1 w 781"/>
                  <a:gd name="T63" fmla="*/ 0 h 479"/>
                  <a:gd name="T64" fmla="*/ 1 w 781"/>
                  <a:gd name="T65" fmla="*/ 0 h 479"/>
                  <a:gd name="T66" fmla="*/ 1 w 781"/>
                  <a:gd name="T67" fmla="*/ 0 h 479"/>
                  <a:gd name="T68" fmla="*/ 1 w 781"/>
                  <a:gd name="T69" fmla="*/ 1 h 479"/>
                  <a:gd name="T70" fmla="*/ 1 w 781"/>
                  <a:gd name="T71" fmla="*/ 1 h 479"/>
                  <a:gd name="T72" fmla="*/ 1 w 781"/>
                  <a:gd name="T73" fmla="*/ 1 h 479"/>
                  <a:gd name="T74" fmla="*/ 1 w 781"/>
                  <a:gd name="T75" fmla="*/ 1 h 479"/>
                  <a:gd name="T76" fmla="*/ 1 w 781"/>
                  <a:gd name="T77" fmla="*/ 1 h 479"/>
                  <a:gd name="T78" fmla="*/ 1 w 781"/>
                  <a:gd name="T79" fmla="*/ 1 h 479"/>
                  <a:gd name="T80" fmla="*/ 1 w 781"/>
                  <a:gd name="T81" fmla="*/ 1 h 479"/>
                  <a:gd name="T82" fmla="*/ 1 w 781"/>
                  <a:gd name="T83" fmla="*/ 1 h 479"/>
                  <a:gd name="T84" fmla="*/ 1 w 781"/>
                  <a:gd name="T85" fmla="*/ 1 h 479"/>
                  <a:gd name="T86" fmla="*/ 1 w 781"/>
                  <a:gd name="T87" fmla="*/ 1 h 479"/>
                  <a:gd name="T88" fmla="*/ 1 w 781"/>
                  <a:gd name="T89" fmla="*/ 1 h 479"/>
                  <a:gd name="T90" fmla="*/ 1 w 781"/>
                  <a:gd name="T91" fmla="*/ 1 h 479"/>
                  <a:gd name="T92" fmla="*/ 0 w 781"/>
                  <a:gd name="T93" fmla="*/ 1 h 479"/>
                  <a:gd name="T94" fmla="*/ 0 w 781"/>
                  <a:gd name="T95" fmla="*/ 1 h 479"/>
                  <a:gd name="T96" fmla="*/ 1 w 781"/>
                  <a:gd name="T97" fmla="*/ 2 h 479"/>
                  <a:gd name="T98" fmla="*/ 1 w 781"/>
                  <a:gd name="T99" fmla="*/ 1 h 479"/>
                  <a:gd name="T100" fmla="*/ 1 w 781"/>
                  <a:gd name="T101" fmla="*/ 1 h 479"/>
                  <a:gd name="T102" fmla="*/ 1 w 781"/>
                  <a:gd name="T103" fmla="*/ 1 h 479"/>
                  <a:gd name="T104" fmla="*/ 1 w 781"/>
                  <a:gd name="T105" fmla="*/ 1 h 479"/>
                  <a:gd name="T106" fmla="*/ 1 w 781"/>
                  <a:gd name="T107" fmla="*/ 1 h 479"/>
                  <a:gd name="T108" fmla="*/ 1 w 781"/>
                  <a:gd name="T109" fmla="*/ 1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479"/>
                  <a:gd name="T167" fmla="*/ 781 w 781"/>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479">
                    <a:moveTo>
                      <a:pt x="714" y="71"/>
                    </a:moveTo>
                    <a:lnTo>
                      <a:pt x="686" y="71"/>
                    </a:lnTo>
                    <a:lnTo>
                      <a:pt x="658" y="71"/>
                    </a:lnTo>
                    <a:lnTo>
                      <a:pt x="631" y="71"/>
                    </a:lnTo>
                    <a:lnTo>
                      <a:pt x="607" y="71"/>
                    </a:lnTo>
                    <a:lnTo>
                      <a:pt x="585" y="71"/>
                    </a:lnTo>
                    <a:lnTo>
                      <a:pt x="562" y="71"/>
                    </a:lnTo>
                    <a:lnTo>
                      <a:pt x="540" y="71"/>
                    </a:lnTo>
                    <a:lnTo>
                      <a:pt x="522" y="71"/>
                    </a:lnTo>
                    <a:lnTo>
                      <a:pt x="503" y="71"/>
                    </a:lnTo>
                    <a:lnTo>
                      <a:pt x="485" y="71"/>
                    </a:lnTo>
                    <a:lnTo>
                      <a:pt x="469" y="71"/>
                    </a:lnTo>
                    <a:lnTo>
                      <a:pt x="455" y="71"/>
                    </a:lnTo>
                    <a:lnTo>
                      <a:pt x="441" y="71"/>
                    </a:lnTo>
                    <a:lnTo>
                      <a:pt x="426" y="71"/>
                    </a:lnTo>
                    <a:lnTo>
                      <a:pt x="414" y="71"/>
                    </a:lnTo>
                    <a:lnTo>
                      <a:pt x="404" y="71"/>
                    </a:lnTo>
                    <a:lnTo>
                      <a:pt x="394" y="71"/>
                    </a:lnTo>
                    <a:lnTo>
                      <a:pt x="384" y="71"/>
                    </a:lnTo>
                    <a:lnTo>
                      <a:pt x="376" y="71"/>
                    </a:lnTo>
                    <a:lnTo>
                      <a:pt x="368" y="71"/>
                    </a:lnTo>
                    <a:lnTo>
                      <a:pt x="361" y="71"/>
                    </a:lnTo>
                    <a:lnTo>
                      <a:pt x="355" y="71"/>
                    </a:lnTo>
                    <a:lnTo>
                      <a:pt x="349" y="69"/>
                    </a:lnTo>
                    <a:lnTo>
                      <a:pt x="345" y="69"/>
                    </a:lnTo>
                    <a:lnTo>
                      <a:pt x="341" y="69"/>
                    </a:lnTo>
                    <a:lnTo>
                      <a:pt x="337" y="69"/>
                    </a:lnTo>
                    <a:lnTo>
                      <a:pt x="335" y="69"/>
                    </a:lnTo>
                    <a:lnTo>
                      <a:pt x="333" y="69"/>
                    </a:lnTo>
                    <a:lnTo>
                      <a:pt x="329" y="69"/>
                    </a:lnTo>
                    <a:lnTo>
                      <a:pt x="327" y="67"/>
                    </a:lnTo>
                    <a:lnTo>
                      <a:pt x="327" y="65"/>
                    </a:lnTo>
                    <a:lnTo>
                      <a:pt x="325" y="63"/>
                    </a:lnTo>
                    <a:lnTo>
                      <a:pt x="323" y="59"/>
                    </a:lnTo>
                    <a:lnTo>
                      <a:pt x="323" y="55"/>
                    </a:lnTo>
                    <a:lnTo>
                      <a:pt x="323" y="49"/>
                    </a:lnTo>
                    <a:lnTo>
                      <a:pt x="321" y="43"/>
                    </a:lnTo>
                    <a:lnTo>
                      <a:pt x="317" y="37"/>
                    </a:lnTo>
                    <a:lnTo>
                      <a:pt x="315" y="31"/>
                    </a:lnTo>
                    <a:lnTo>
                      <a:pt x="311" y="24"/>
                    </a:lnTo>
                    <a:lnTo>
                      <a:pt x="305" y="20"/>
                    </a:lnTo>
                    <a:lnTo>
                      <a:pt x="299" y="14"/>
                    </a:lnTo>
                    <a:lnTo>
                      <a:pt x="292" y="10"/>
                    </a:lnTo>
                    <a:lnTo>
                      <a:pt x="282" y="6"/>
                    </a:lnTo>
                    <a:lnTo>
                      <a:pt x="278" y="4"/>
                    </a:lnTo>
                    <a:lnTo>
                      <a:pt x="274" y="2"/>
                    </a:lnTo>
                    <a:lnTo>
                      <a:pt x="272" y="0"/>
                    </a:lnTo>
                    <a:lnTo>
                      <a:pt x="268" y="0"/>
                    </a:lnTo>
                    <a:lnTo>
                      <a:pt x="266" y="0"/>
                    </a:lnTo>
                    <a:lnTo>
                      <a:pt x="264" y="0"/>
                    </a:lnTo>
                    <a:lnTo>
                      <a:pt x="262" y="0"/>
                    </a:lnTo>
                    <a:lnTo>
                      <a:pt x="258" y="0"/>
                    </a:lnTo>
                    <a:lnTo>
                      <a:pt x="254" y="0"/>
                    </a:lnTo>
                    <a:lnTo>
                      <a:pt x="250" y="0"/>
                    </a:lnTo>
                    <a:lnTo>
                      <a:pt x="244" y="0"/>
                    </a:lnTo>
                    <a:lnTo>
                      <a:pt x="238" y="0"/>
                    </a:lnTo>
                    <a:lnTo>
                      <a:pt x="232" y="0"/>
                    </a:lnTo>
                    <a:lnTo>
                      <a:pt x="223" y="0"/>
                    </a:lnTo>
                    <a:lnTo>
                      <a:pt x="207" y="0"/>
                    </a:lnTo>
                    <a:lnTo>
                      <a:pt x="191" y="0"/>
                    </a:lnTo>
                    <a:lnTo>
                      <a:pt x="175" y="0"/>
                    </a:lnTo>
                    <a:lnTo>
                      <a:pt x="157" y="0"/>
                    </a:lnTo>
                    <a:lnTo>
                      <a:pt x="138" y="0"/>
                    </a:lnTo>
                    <a:lnTo>
                      <a:pt x="122" y="0"/>
                    </a:lnTo>
                    <a:lnTo>
                      <a:pt x="108" y="0"/>
                    </a:lnTo>
                    <a:lnTo>
                      <a:pt x="102" y="0"/>
                    </a:lnTo>
                    <a:lnTo>
                      <a:pt x="96" y="2"/>
                    </a:lnTo>
                    <a:lnTo>
                      <a:pt x="90" y="2"/>
                    </a:lnTo>
                    <a:lnTo>
                      <a:pt x="85" y="2"/>
                    </a:lnTo>
                    <a:lnTo>
                      <a:pt x="81" y="2"/>
                    </a:lnTo>
                    <a:lnTo>
                      <a:pt x="77" y="2"/>
                    </a:lnTo>
                    <a:lnTo>
                      <a:pt x="75" y="2"/>
                    </a:lnTo>
                    <a:lnTo>
                      <a:pt x="65" y="6"/>
                    </a:lnTo>
                    <a:lnTo>
                      <a:pt x="59" y="8"/>
                    </a:lnTo>
                    <a:lnTo>
                      <a:pt x="53" y="12"/>
                    </a:lnTo>
                    <a:lnTo>
                      <a:pt x="49" y="16"/>
                    </a:lnTo>
                    <a:lnTo>
                      <a:pt x="35" y="37"/>
                    </a:lnTo>
                    <a:lnTo>
                      <a:pt x="35" y="41"/>
                    </a:lnTo>
                    <a:lnTo>
                      <a:pt x="33" y="43"/>
                    </a:lnTo>
                    <a:lnTo>
                      <a:pt x="29" y="49"/>
                    </a:lnTo>
                    <a:lnTo>
                      <a:pt x="27" y="51"/>
                    </a:lnTo>
                    <a:lnTo>
                      <a:pt x="27" y="55"/>
                    </a:lnTo>
                    <a:lnTo>
                      <a:pt x="25" y="57"/>
                    </a:lnTo>
                    <a:lnTo>
                      <a:pt x="23" y="59"/>
                    </a:lnTo>
                    <a:lnTo>
                      <a:pt x="21" y="61"/>
                    </a:lnTo>
                    <a:lnTo>
                      <a:pt x="19" y="65"/>
                    </a:lnTo>
                    <a:lnTo>
                      <a:pt x="17" y="67"/>
                    </a:lnTo>
                    <a:lnTo>
                      <a:pt x="14" y="69"/>
                    </a:lnTo>
                    <a:lnTo>
                      <a:pt x="12" y="71"/>
                    </a:lnTo>
                    <a:lnTo>
                      <a:pt x="8" y="71"/>
                    </a:lnTo>
                    <a:lnTo>
                      <a:pt x="0" y="75"/>
                    </a:lnTo>
                    <a:lnTo>
                      <a:pt x="0" y="81"/>
                    </a:lnTo>
                    <a:lnTo>
                      <a:pt x="0" y="240"/>
                    </a:lnTo>
                    <a:lnTo>
                      <a:pt x="0" y="479"/>
                    </a:lnTo>
                    <a:lnTo>
                      <a:pt x="398" y="479"/>
                    </a:lnTo>
                    <a:lnTo>
                      <a:pt x="781" y="479"/>
                    </a:lnTo>
                    <a:lnTo>
                      <a:pt x="781" y="240"/>
                    </a:lnTo>
                    <a:lnTo>
                      <a:pt x="781" y="116"/>
                    </a:lnTo>
                    <a:lnTo>
                      <a:pt x="781" y="106"/>
                    </a:lnTo>
                    <a:lnTo>
                      <a:pt x="777" y="97"/>
                    </a:lnTo>
                    <a:lnTo>
                      <a:pt x="773" y="91"/>
                    </a:lnTo>
                    <a:lnTo>
                      <a:pt x="769" y="87"/>
                    </a:lnTo>
                    <a:lnTo>
                      <a:pt x="763" y="81"/>
                    </a:lnTo>
                    <a:lnTo>
                      <a:pt x="755" y="79"/>
                    </a:lnTo>
                    <a:lnTo>
                      <a:pt x="747" y="77"/>
                    </a:lnTo>
                    <a:lnTo>
                      <a:pt x="739" y="73"/>
                    </a:lnTo>
                    <a:lnTo>
                      <a:pt x="729" y="71"/>
                    </a:lnTo>
                    <a:lnTo>
                      <a:pt x="714" y="7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ko-KR" altLang="en-US"/>
              </a:p>
            </p:txBody>
          </p:sp>
        </p:grpSp>
        <p:sp>
          <p:nvSpPr>
            <p:cNvPr id="54" name="Text Box 88"/>
            <p:cNvSpPr txBox="1">
              <a:spLocks noChangeArrowheads="1"/>
            </p:cNvSpPr>
            <p:nvPr/>
          </p:nvSpPr>
          <p:spPr bwMode="auto">
            <a:xfrm>
              <a:off x="5205413" y="3700657"/>
              <a:ext cx="958850" cy="123377"/>
            </a:xfrm>
            <a:prstGeom prst="rect">
              <a:avLst/>
            </a:prstGeom>
            <a:noFill/>
            <a:ln w="9525" algn="ctr">
              <a:noFill/>
              <a:miter lim="800000"/>
              <a:headEnd/>
              <a:tailEnd/>
            </a:ln>
          </p:spPr>
          <p:txBody>
            <a:bodyPr lIns="18000" tIns="10800" rIns="18000" bIns="10800">
              <a:spAutoFit/>
            </a:bodyPr>
            <a:lstStyle/>
            <a:p>
              <a:pPr algn="ctr" latinLnBrk="0">
                <a:lnSpc>
                  <a:spcPct val="60000"/>
                </a:lnSpc>
                <a:spcBef>
                  <a:spcPct val="50000"/>
                </a:spcBef>
                <a:buSzPct val="90000"/>
              </a:pPr>
              <a:r>
                <a:rPr lang="en-US" altLang="ko-KR" sz="1100" dirty="0">
                  <a:solidFill>
                    <a:schemeClr val="tx1"/>
                  </a:solidFill>
                  <a:ea typeface="Verdana" pitchFamily="34" charset="0"/>
                  <a:cs typeface="Verdana" pitchFamily="34" charset="0"/>
                </a:rPr>
                <a:t>Documents</a:t>
              </a:r>
              <a:endParaRPr lang="en-US" altLang="ko-KR" sz="1000" dirty="0">
                <a:solidFill>
                  <a:schemeClr val="tx1"/>
                </a:solidFill>
                <a:ea typeface="Verdana" pitchFamily="34" charset="0"/>
                <a:cs typeface="Verdana" pitchFamily="34" charset="0"/>
              </a:endParaRPr>
            </a:p>
          </p:txBody>
        </p:sp>
      </p:grpSp>
      <p:sp>
        <p:nvSpPr>
          <p:cNvPr id="55" name="AutoShape 89"/>
          <p:cNvSpPr>
            <a:spLocks noChangeArrowheads="1"/>
          </p:cNvSpPr>
          <p:nvPr/>
        </p:nvSpPr>
        <p:spPr bwMode="auto">
          <a:xfrm>
            <a:off x="2949576" y="5047593"/>
            <a:ext cx="965200" cy="1282813"/>
          </a:xfrm>
          <a:prstGeom prst="can">
            <a:avLst>
              <a:gd name="adj" fmla="val 19149"/>
            </a:avLst>
          </a:prstGeom>
          <a:ln>
            <a:headEnd/>
            <a:tailEnd/>
          </a:ln>
        </p:spPr>
        <p:style>
          <a:lnRef idx="0">
            <a:schemeClr val="accent3"/>
          </a:lnRef>
          <a:fillRef idx="3">
            <a:schemeClr val="accent3"/>
          </a:fillRef>
          <a:effectRef idx="3">
            <a:schemeClr val="accent3"/>
          </a:effectRef>
          <a:fontRef idx="minor">
            <a:schemeClr val="lt1"/>
          </a:fontRef>
        </p:style>
        <p:txBody>
          <a:bodyPr lIns="18000" tIns="36000" rIns="18000" bIns="10800" anchor="ctr"/>
          <a:lstStyle/>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Valuation</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Bid info.</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Recovery</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 information</a:t>
            </a:r>
          </a:p>
        </p:txBody>
      </p:sp>
      <p:sp>
        <p:nvSpPr>
          <p:cNvPr id="56" name="AutoShape 90"/>
          <p:cNvSpPr>
            <a:spLocks noChangeArrowheads="1"/>
          </p:cNvSpPr>
          <p:nvPr/>
        </p:nvSpPr>
        <p:spPr bwMode="auto">
          <a:xfrm>
            <a:off x="4117976" y="5050655"/>
            <a:ext cx="912812" cy="1279752"/>
          </a:xfrm>
          <a:prstGeom prst="can">
            <a:avLst>
              <a:gd name="adj" fmla="val 20335"/>
            </a:avLst>
          </a:prstGeom>
          <a:ln>
            <a:headEnd/>
            <a:tailEnd/>
          </a:ln>
        </p:spPr>
        <p:style>
          <a:lnRef idx="0">
            <a:schemeClr val="accent3"/>
          </a:lnRef>
          <a:fillRef idx="3">
            <a:schemeClr val="accent3"/>
          </a:fillRef>
          <a:effectRef idx="3">
            <a:schemeClr val="accent3"/>
          </a:effectRef>
          <a:fontRef idx="minor">
            <a:schemeClr val="lt1"/>
          </a:fontRef>
        </p:style>
        <p:txBody>
          <a:bodyPr lIns="18000" tIns="36000" rIns="18000" bIns="10800" anchor="ctr"/>
          <a:lstStyle/>
          <a:p>
            <a:pPr algn="ctr" latinLnBrk="0">
              <a:spcBef>
                <a:spcPct val="50000"/>
              </a:spcBef>
              <a:buSzPct val="90000"/>
            </a:pPr>
            <a:r>
              <a:rPr lang="en-US" altLang="ko-KR" sz="1100" dirty="0" smtClean="0">
                <a:solidFill>
                  <a:schemeClr val="bg1"/>
                </a:solidFill>
                <a:ea typeface="Verdana" pitchFamily="34" charset="0"/>
                <a:cs typeface="Verdana" pitchFamily="34" charset="0"/>
              </a:rPr>
              <a:t>Mgmt of Payment Data</a:t>
            </a:r>
            <a:endParaRPr lang="en-US" altLang="ko-KR" sz="1100" dirty="0">
              <a:solidFill>
                <a:schemeClr val="bg1"/>
              </a:solidFill>
              <a:ea typeface="Verdana" pitchFamily="34" charset="0"/>
              <a:cs typeface="Verdana" pitchFamily="34" charset="0"/>
            </a:endParaRPr>
          </a:p>
          <a:p>
            <a:pPr algn="ctr" latinLnBrk="0">
              <a:lnSpc>
                <a:spcPct val="80000"/>
              </a:lnSpc>
              <a:spcBef>
                <a:spcPct val="50000"/>
              </a:spcBef>
              <a:buSzPct val="90000"/>
            </a:pPr>
            <a:r>
              <a:rPr lang="en-US" altLang="ko-KR" sz="1100" dirty="0" smtClean="0">
                <a:solidFill>
                  <a:schemeClr val="bg1"/>
                </a:solidFill>
                <a:ea typeface="Verdana" pitchFamily="34" charset="0"/>
                <a:cs typeface="Verdana" pitchFamily="34" charset="0"/>
              </a:rPr>
              <a:t>(Interim, DI, Advance Dividends)</a:t>
            </a:r>
            <a:endParaRPr lang="ko-KR" altLang="en-US" sz="1100" dirty="0">
              <a:solidFill>
                <a:schemeClr val="bg1"/>
              </a:solidFill>
              <a:ea typeface="가는각진제목체" pitchFamily="18" charset="-127"/>
              <a:cs typeface="Verdana" pitchFamily="34" charset="0"/>
            </a:endParaRPr>
          </a:p>
        </p:txBody>
      </p:sp>
      <p:sp>
        <p:nvSpPr>
          <p:cNvPr id="57" name="AutoShape 91"/>
          <p:cNvSpPr>
            <a:spLocks noChangeArrowheads="1"/>
          </p:cNvSpPr>
          <p:nvPr/>
        </p:nvSpPr>
        <p:spPr bwMode="auto">
          <a:xfrm>
            <a:off x="5278438" y="5072074"/>
            <a:ext cx="965200" cy="1258333"/>
          </a:xfrm>
          <a:prstGeom prst="can">
            <a:avLst>
              <a:gd name="adj" fmla="val 20621"/>
            </a:avLst>
          </a:prstGeom>
          <a:ln>
            <a:headEnd/>
            <a:tailEnd/>
          </a:ln>
        </p:spPr>
        <p:style>
          <a:lnRef idx="0">
            <a:schemeClr val="accent3"/>
          </a:lnRef>
          <a:fillRef idx="3">
            <a:schemeClr val="accent3"/>
          </a:fillRef>
          <a:effectRef idx="3">
            <a:schemeClr val="accent3"/>
          </a:effectRef>
          <a:fontRef idx="minor">
            <a:schemeClr val="lt1"/>
          </a:fontRef>
        </p:style>
        <p:txBody>
          <a:bodyPr lIns="18000" tIns="36000" rIns="18000" bIns="10800" anchor="ctr"/>
          <a:lstStyle/>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Resolution</a:t>
            </a:r>
          </a:p>
          <a:p>
            <a:pPr algn="ctr" latinLnBrk="0">
              <a:lnSpc>
                <a:spcPct val="60000"/>
              </a:lnSpc>
              <a:spcBef>
                <a:spcPct val="50000"/>
              </a:spcBef>
              <a:buSzPct val="90000"/>
            </a:pPr>
            <a:r>
              <a:rPr lang="en-US" altLang="ko-KR" sz="1100" dirty="0">
                <a:solidFill>
                  <a:schemeClr val="bg1"/>
                </a:solidFill>
                <a:ea typeface="Verdana" pitchFamily="34" charset="0"/>
                <a:cs typeface="Verdana" pitchFamily="34" charset="0"/>
              </a:rPr>
              <a:t> </a:t>
            </a:r>
            <a:r>
              <a:rPr lang="en-US" altLang="ko-KR" sz="1100" dirty="0" smtClean="0">
                <a:solidFill>
                  <a:schemeClr val="bg1"/>
                </a:solidFill>
                <a:ea typeface="Verdana" pitchFamily="34" charset="0"/>
                <a:cs typeface="Verdana" pitchFamily="34" charset="0"/>
              </a:rPr>
              <a:t>planning, </a:t>
            </a:r>
            <a:endParaRPr lang="en-US" altLang="ko-KR" sz="1100" dirty="0">
              <a:solidFill>
                <a:schemeClr val="bg1"/>
              </a:solidFill>
              <a:ea typeface="Verdana" pitchFamily="34" charset="0"/>
              <a:cs typeface="Verdana" pitchFamily="34" charset="0"/>
            </a:endParaRP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Mgmt of</a:t>
            </a: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 bridge</a:t>
            </a: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 bank’s legal </a:t>
            </a: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affairs</a:t>
            </a:r>
            <a:endParaRPr lang="en-US" altLang="ko-KR" sz="1100" dirty="0">
              <a:solidFill>
                <a:schemeClr val="bg1"/>
              </a:solidFill>
              <a:ea typeface="Verdana" pitchFamily="34" charset="0"/>
              <a:cs typeface="Verdana" pitchFamily="34" charset="0"/>
            </a:endParaRPr>
          </a:p>
          <a:p>
            <a:pPr algn="ctr" latinLnBrk="0">
              <a:lnSpc>
                <a:spcPct val="60000"/>
              </a:lnSpc>
              <a:spcBef>
                <a:spcPct val="50000"/>
              </a:spcBef>
              <a:buSzPct val="90000"/>
            </a:pPr>
            <a:r>
              <a:rPr lang="en-US" altLang="ko-KR" sz="1100" dirty="0" smtClean="0">
                <a:solidFill>
                  <a:schemeClr val="bg1"/>
                </a:solidFill>
                <a:ea typeface="Verdana" pitchFamily="34" charset="0"/>
                <a:cs typeface="Verdana" pitchFamily="34" charset="0"/>
              </a:rPr>
              <a:t> </a:t>
            </a:r>
            <a:endParaRPr lang="ko-KR" altLang="en-US" sz="1100" dirty="0">
              <a:solidFill>
                <a:schemeClr val="bg1"/>
              </a:solidFill>
              <a:ea typeface="가는각진제목체" pitchFamily="18" charset="-127"/>
              <a:cs typeface="Verdana" pitchFamily="34" charset="0"/>
            </a:endParaRPr>
          </a:p>
        </p:txBody>
      </p:sp>
      <p:sp>
        <p:nvSpPr>
          <p:cNvPr id="58" name="Text Box 31"/>
          <p:cNvSpPr txBox="1">
            <a:spLocks noChangeArrowheads="1"/>
          </p:cNvSpPr>
          <p:nvPr/>
        </p:nvSpPr>
        <p:spPr bwMode="auto">
          <a:xfrm>
            <a:off x="2992438" y="4749087"/>
            <a:ext cx="968375"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dirty="0">
                <a:solidFill>
                  <a:srgbClr val="000000"/>
                </a:solidFill>
                <a:ea typeface="Verdana" pitchFamily="34" charset="0"/>
                <a:cs typeface="Verdana" pitchFamily="34" charset="0"/>
              </a:rPr>
              <a:t>Resolution</a:t>
            </a:r>
          </a:p>
        </p:txBody>
      </p:sp>
      <p:sp>
        <p:nvSpPr>
          <p:cNvPr id="59" name="Text Box 31"/>
          <p:cNvSpPr txBox="1">
            <a:spLocks noChangeArrowheads="1"/>
          </p:cNvSpPr>
          <p:nvPr/>
        </p:nvSpPr>
        <p:spPr bwMode="auto">
          <a:xfrm>
            <a:off x="4067176" y="4744494"/>
            <a:ext cx="1036637"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a:solidFill>
                  <a:srgbClr val="000000"/>
                </a:solidFill>
                <a:ea typeface="Verdana" pitchFamily="34" charset="0"/>
                <a:cs typeface="Verdana" pitchFamily="34" charset="0"/>
              </a:rPr>
              <a:t>Payment</a:t>
            </a:r>
            <a:endParaRPr lang="ko-KR" altLang="en-US" sz="1300">
              <a:solidFill>
                <a:srgbClr val="000000"/>
              </a:solidFill>
              <a:ea typeface="가는각진제목체" pitchFamily="18" charset="-127"/>
              <a:cs typeface="Verdana" pitchFamily="34" charset="0"/>
            </a:endParaRPr>
          </a:p>
        </p:txBody>
      </p:sp>
      <p:sp>
        <p:nvSpPr>
          <p:cNvPr id="60" name="Text Box 31"/>
          <p:cNvSpPr txBox="1">
            <a:spLocks noChangeArrowheads="1"/>
          </p:cNvSpPr>
          <p:nvPr/>
        </p:nvSpPr>
        <p:spPr bwMode="auto">
          <a:xfrm>
            <a:off x="5313363" y="4736841"/>
            <a:ext cx="881063"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a:solidFill>
                  <a:srgbClr val="000000"/>
                </a:solidFill>
                <a:ea typeface="Verdana" pitchFamily="34" charset="0"/>
                <a:cs typeface="Verdana" pitchFamily="34" charset="0"/>
              </a:rPr>
              <a:t>Planning</a:t>
            </a:r>
          </a:p>
        </p:txBody>
      </p:sp>
      <p:sp>
        <p:nvSpPr>
          <p:cNvPr id="61" name="AutoShape 95"/>
          <p:cNvSpPr>
            <a:spLocks noChangeArrowheads="1"/>
          </p:cNvSpPr>
          <p:nvPr/>
        </p:nvSpPr>
        <p:spPr bwMode="auto">
          <a:xfrm>
            <a:off x="3400426" y="4279715"/>
            <a:ext cx="72339" cy="434089"/>
          </a:xfrm>
          <a:prstGeom prst="upDownArrow">
            <a:avLst>
              <a:gd name="adj1" fmla="val 50000"/>
              <a:gd name="adj2" fmla="val 265423"/>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2" name="AutoShape 96"/>
          <p:cNvSpPr>
            <a:spLocks noChangeArrowheads="1"/>
          </p:cNvSpPr>
          <p:nvPr/>
        </p:nvSpPr>
        <p:spPr bwMode="auto">
          <a:xfrm>
            <a:off x="4564063" y="4308555"/>
            <a:ext cx="72339" cy="391716"/>
          </a:xfrm>
          <a:prstGeom prst="upDownArrow">
            <a:avLst>
              <a:gd name="adj1" fmla="val 50000"/>
              <a:gd name="adj2" fmla="val 254359"/>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3" name="AutoShape 97"/>
          <p:cNvSpPr>
            <a:spLocks noChangeArrowheads="1"/>
          </p:cNvSpPr>
          <p:nvPr/>
        </p:nvSpPr>
        <p:spPr bwMode="auto">
          <a:xfrm>
            <a:off x="5708651" y="4292726"/>
            <a:ext cx="72339" cy="434089"/>
          </a:xfrm>
          <a:prstGeom prst="upDownArrow">
            <a:avLst>
              <a:gd name="adj1" fmla="val 50000"/>
              <a:gd name="adj2" fmla="val 266187"/>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4" name="AutoShape 98"/>
          <p:cNvSpPr>
            <a:spLocks noChangeArrowheads="1"/>
          </p:cNvSpPr>
          <p:nvPr/>
        </p:nvSpPr>
        <p:spPr bwMode="auto">
          <a:xfrm>
            <a:off x="4516438" y="2625181"/>
            <a:ext cx="72339" cy="391716"/>
          </a:xfrm>
          <a:prstGeom prst="upDownArrow">
            <a:avLst>
              <a:gd name="adj1" fmla="val 50000"/>
              <a:gd name="adj2" fmla="val 254360"/>
            </a:avLst>
          </a:prstGeom>
          <a:solidFill>
            <a:schemeClr val="tx1"/>
          </a:solidFill>
          <a:ln w="9525" algn="ctr">
            <a:noFill/>
            <a:miter lim="800000"/>
            <a:headEnd/>
            <a:tailEnd/>
          </a:ln>
        </p:spPr>
        <p:txBody>
          <a:bodyPr wrap="none"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5" name="Text Box 31"/>
          <p:cNvSpPr txBox="1">
            <a:spLocks noChangeArrowheads="1"/>
          </p:cNvSpPr>
          <p:nvPr/>
        </p:nvSpPr>
        <p:spPr bwMode="auto">
          <a:xfrm>
            <a:off x="3657601" y="2991725"/>
            <a:ext cx="1758950"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dirty="0">
                <a:solidFill>
                  <a:srgbClr val="000000"/>
                </a:solidFill>
                <a:ea typeface="Verdana" pitchFamily="34" charset="0"/>
                <a:cs typeface="Verdana" pitchFamily="34" charset="0"/>
              </a:rPr>
              <a:t>Resolution Cases</a:t>
            </a:r>
          </a:p>
        </p:txBody>
      </p:sp>
      <p:sp>
        <p:nvSpPr>
          <p:cNvPr id="66" name="AutoShape 100"/>
          <p:cNvSpPr>
            <a:spLocks noChangeArrowheads="1"/>
          </p:cNvSpPr>
          <p:nvPr/>
        </p:nvSpPr>
        <p:spPr bwMode="auto">
          <a:xfrm>
            <a:off x="2976563" y="2115398"/>
            <a:ext cx="3255963" cy="269305"/>
          </a:xfrm>
          <a:prstGeom prst="roundRect">
            <a:avLst>
              <a:gd name="adj" fmla="val 16667"/>
            </a:avLst>
          </a:prstGeom>
          <a:noFill/>
          <a:ln w="9525" algn="ctr">
            <a:solidFill>
              <a:schemeClr val="tx1"/>
            </a:solidFill>
            <a:round/>
            <a:headEnd/>
            <a:tailEnd/>
          </a:ln>
        </p:spPr>
        <p:txBody>
          <a:bodyPr lIns="18000" tIns="10800" rIns="18000" bIns="10800" anchor="ctr">
            <a:spAutoFit/>
          </a:bodyPr>
          <a:lstStyle/>
          <a:p>
            <a:pPr latinLnBrk="0">
              <a:lnSpc>
                <a:spcPct val="80000"/>
              </a:lnSpc>
              <a:spcBef>
                <a:spcPct val="20000"/>
              </a:spcBef>
              <a:buClr>
                <a:schemeClr val="folHlink"/>
              </a:buClr>
              <a:buSzPct val="90000"/>
              <a:buFont typeface="Wingdings" pitchFamily="2" charset="2"/>
              <a:buNone/>
            </a:pPr>
            <a:endParaRPr lang="ko-KR" altLang="en-US"/>
          </a:p>
        </p:txBody>
      </p:sp>
      <p:sp>
        <p:nvSpPr>
          <p:cNvPr id="67" name="Text Box 23"/>
          <p:cNvSpPr txBox="1">
            <a:spLocks noChangeArrowheads="1"/>
          </p:cNvSpPr>
          <p:nvPr/>
        </p:nvSpPr>
        <p:spPr bwMode="auto">
          <a:xfrm>
            <a:off x="3467101" y="1750243"/>
            <a:ext cx="2305050" cy="240066"/>
          </a:xfrm>
          <a:prstGeom prst="rect">
            <a:avLst/>
          </a:prstGeom>
          <a:solidFill>
            <a:schemeClr val="bg1"/>
          </a:solidFill>
          <a:ln w="9525" algn="ctr">
            <a:noFill/>
            <a:miter lim="800000"/>
            <a:headEnd/>
            <a:tailEnd/>
          </a:ln>
        </p:spPr>
        <p:txBody>
          <a:bodyPr lIns="0" tIns="0" rIns="0" bIns="0">
            <a:spAutoFit/>
          </a:bodyPr>
          <a:lstStyle/>
          <a:p>
            <a:pPr marL="133350" indent="-133350" algn="ctr" latinLnBrk="0">
              <a:lnSpc>
                <a:spcPct val="120000"/>
              </a:lnSpc>
              <a:buClr>
                <a:srgbClr val="777777"/>
              </a:buClr>
            </a:pPr>
            <a:r>
              <a:rPr lang="en-US" altLang="ko-KR" sz="1300" dirty="0">
                <a:solidFill>
                  <a:srgbClr val="000000"/>
                </a:solidFill>
                <a:ea typeface="Verdana" pitchFamily="34" charset="0"/>
                <a:cs typeface="Verdana" pitchFamily="34" charset="0"/>
              </a:rPr>
              <a:t>Standard Business Manual</a:t>
            </a:r>
            <a:endParaRPr lang="ko-KR" altLang="en-US" sz="1300" dirty="0">
              <a:solidFill>
                <a:srgbClr val="000000"/>
              </a:solidFill>
              <a:ea typeface="가는각진제목체" pitchFamily="18" charset="-127"/>
              <a:cs typeface="Verdana" pitchFamily="34" charset="0"/>
            </a:endParaRPr>
          </a:p>
        </p:txBody>
      </p:sp>
      <p:sp>
        <p:nvSpPr>
          <p:cNvPr id="68" name="Line 102"/>
          <p:cNvSpPr>
            <a:spLocks noChangeShapeType="1"/>
          </p:cNvSpPr>
          <p:nvPr/>
        </p:nvSpPr>
        <p:spPr bwMode="auto">
          <a:xfrm>
            <a:off x="2058988" y="5357826"/>
            <a:ext cx="360363" cy="0"/>
          </a:xfrm>
          <a:prstGeom prst="line">
            <a:avLst/>
          </a:prstGeom>
          <a:noFill/>
          <a:ln w="28575">
            <a:solidFill>
              <a:schemeClr val="tx1"/>
            </a:solidFill>
            <a:prstDash val="sysDot"/>
            <a:round/>
            <a:headEnd type="triangle" w="med" len="med"/>
            <a:tailEnd type="triangle" w="med" len="med"/>
          </a:ln>
        </p:spPr>
        <p:txBody>
          <a:bodyPr wrap="none" lIns="18000" tIns="10800" rIns="18000" bIns="10800">
            <a:spAutoFit/>
          </a:bodyPr>
          <a:lstStyle/>
          <a:p>
            <a:endParaRPr lang="ko-KR" altLang="en-US"/>
          </a:p>
        </p:txBody>
      </p:sp>
      <p:sp>
        <p:nvSpPr>
          <p:cNvPr id="69" name="타원 68"/>
          <p:cNvSpPr/>
          <p:nvPr/>
        </p:nvSpPr>
        <p:spPr bwMode="auto">
          <a:xfrm>
            <a:off x="3090863" y="2200299"/>
            <a:ext cx="128587" cy="136525"/>
          </a:xfrm>
          <a:prstGeom prst="ellipse">
            <a:avLst/>
          </a:prstGeom>
          <a:solidFill>
            <a:srgbClr val="FF9900"/>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sp>
        <p:nvSpPr>
          <p:cNvPr id="70" name="타원 69"/>
          <p:cNvSpPr/>
          <p:nvPr/>
        </p:nvSpPr>
        <p:spPr bwMode="auto">
          <a:xfrm>
            <a:off x="5924550" y="2200299"/>
            <a:ext cx="128588" cy="136525"/>
          </a:xfrm>
          <a:prstGeom prst="ellipse">
            <a:avLst/>
          </a:prstGeom>
          <a:solidFill>
            <a:srgbClr val="FF9900"/>
          </a:solidFill>
          <a:ln w="3810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sp>
        <p:nvSpPr>
          <p:cNvPr id="71" name="모서리가 둥근 직사각형 70"/>
          <p:cNvSpPr/>
          <p:nvPr/>
        </p:nvSpPr>
        <p:spPr bwMode="auto">
          <a:xfrm>
            <a:off x="3352800" y="2181249"/>
            <a:ext cx="284163" cy="171450"/>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2" name="다이아몬드 71"/>
          <p:cNvSpPr/>
          <p:nvPr/>
        </p:nvSpPr>
        <p:spPr bwMode="auto">
          <a:xfrm>
            <a:off x="3762375" y="2200299"/>
            <a:ext cx="130175" cy="136525"/>
          </a:xfrm>
          <a:prstGeom prst="diamond">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sp>
        <p:nvSpPr>
          <p:cNvPr id="73" name="모서리가 둥근 직사각형 72"/>
          <p:cNvSpPr/>
          <p:nvPr/>
        </p:nvSpPr>
        <p:spPr bwMode="auto">
          <a:xfrm>
            <a:off x="4025900" y="2181249"/>
            <a:ext cx="268288" cy="171450"/>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4" name="모서리가 둥근 직사각형 73"/>
          <p:cNvSpPr/>
          <p:nvPr/>
        </p:nvSpPr>
        <p:spPr bwMode="auto">
          <a:xfrm>
            <a:off x="4433888" y="2181249"/>
            <a:ext cx="269875" cy="171450"/>
          </a:xfrm>
          <a:prstGeom prst="roundRect">
            <a:avLst/>
          </a:prstGeom>
          <a:solidFill>
            <a:srgbClr val="F7DE25"/>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5" name="모서리가 둥근 직사각형 74"/>
          <p:cNvSpPr/>
          <p:nvPr/>
        </p:nvSpPr>
        <p:spPr bwMode="auto">
          <a:xfrm>
            <a:off x="5514975" y="2181249"/>
            <a:ext cx="282575" cy="17145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6" name="모서리가 둥근 직사각형 75"/>
          <p:cNvSpPr/>
          <p:nvPr/>
        </p:nvSpPr>
        <p:spPr bwMode="auto">
          <a:xfrm>
            <a:off x="5105400" y="2181249"/>
            <a:ext cx="279400" cy="17145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ko-KR" altLang="en-US" sz="500" b="0">
              <a:solidFill>
                <a:srgbClr val="000000"/>
              </a:solidFill>
              <a:ea typeface="산돌고딕B" pitchFamily="50" charset="-127"/>
              <a:cs typeface="Arial" charset="0"/>
            </a:endParaRPr>
          </a:p>
        </p:txBody>
      </p:sp>
      <p:sp>
        <p:nvSpPr>
          <p:cNvPr id="77" name="다이아몬드 76"/>
          <p:cNvSpPr/>
          <p:nvPr/>
        </p:nvSpPr>
        <p:spPr bwMode="auto">
          <a:xfrm>
            <a:off x="4843463" y="2200299"/>
            <a:ext cx="128587" cy="136525"/>
          </a:xfrm>
          <a:prstGeom prst="diamond">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ko-KR" sz="1800">
              <a:solidFill>
                <a:srgbClr val="FFFFFF"/>
              </a:solidFill>
              <a:ea typeface="산돌고딕B" pitchFamily="50" charset="-127"/>
              <a:cs typeface="Arial" charset="0"/>
            </a:endParaRPr>
          </a:p>
        </p:txBody>
      </p:sp>
      <p:cxnSp>
        <p:nvCxnSpPr>
          <p:cNvPr id="78" name="꺾인 연결선 77"/>
          <p:cNvCxnSpPr>
            <a:stCxn id="69" idx="6"/>
            <a:endCxn id="71" idx="1"/>
          </p:cNvCxnSpPr>
          <p:nvPr/>
        </p:nvCxnSpPr>
        <p:spPr bwMode="auto">
          <a:xfrm>
            <a:off x="3219450" y="2268561"/>
            <a:ext cx="128588"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꺾인 연결선 78"/>
          <p:cNvCxnSpPr>
            <a:stCxn id="71" idx="3"/>
            <a:endCxn id="72" idx="1"/>
          </p:cNvCxnSpPr>
          <p:nvPr/>
        </p:nvCxnSpPr>
        <p:spPr bwMode="auto">
          <a:xfrm>
            <a:off x="3624263" y="2268561"/>
            <a:ext cx="1428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꺾인 연결선 79"/>
          <p:cNvCxnSpPr>
            <a:stCxn id="72" idx="3"/>
            <a:endCxn id="73" idx="1"/>
          </p:cNvCxnSpPr>
          <p:nvPr/>
        </p:nvCxnSpPr>
        <p:spPr bwMode="auto">
          <a:xfrm>
            <a:off x="3895725" y="2268561"/>
            <a:ext cx="1301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꺾인 연결선 80"/>
          <p:cNvCxnSpPr>
            <a:stCxn id="72" idx="0"/>
            <a:endCxn id="74" idx="0"/>
          </p:cNvCxnSpPr>
          <p:nvPr/>
        </p:nvCxnSpPr>
        <p:spPr bwMode="auto">
          <a:xfrm rot="5400000" flipH="1" flipV="1">
            <a:off x="4197350" y="1816124"/>
            <a:ext cx="19050" cy="749300"/>
          </a:xfrm>
          <a:prstGeom prst="bentConnector3">
            <a:avLst>
              <a:gd name="adj1" fmla="val 73999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꺾인 연결선 81"/>
          <p:cNvCxnSpPr>
            <a:stCxn id="73" idx="3"/>
            <a:endCxn id="74" idx="1"/>
          </p:cNvCxnSpPr>
          <p:nvPr/>
        </p:nvCxnSpPr>
        <p:spPr bwMode="auto">
          <a:xfrm>
            <a:off x="4300538" y="2268561"/>
            <a:ext cx="1428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꺾인 연결선 82"/>
          <p:cNvCxnSpPr>
            <a:stCxn id="74" idx="3"/>
            <a:endCxn id="77" idx="1"/>
          </p:cNvCxnSpPr>
          <p:nvPr/>
        </p:nvCxnSpPr>
        <p:spPr bwMode="auto">
          <a:xfrm>
            <a:off x="4718050" y="2268561"/>
            <a:ext cx="14287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꺾인 연결선 83"/>
          <p:cNvCxnSpPr>
            <a:stCxn id="77" idx="3"/>
            <a:endCxn id="76" idx="1"/>
          </p:cNvCxnSpPr>
          <p:nvPr/>
        </p:nvCxnSpPr>
        <p:spPr bwMode="auto">
          <a:xfrm>
            <a:off x="4972050" y="2268561"/>
            <a:ext cx="123825"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꺾인 연결선 84"/>
          <p:cNvCxnSpPr>
            <a:stCxn id="77" idx="0"/>
            <a:endCxn id="75" idx="0"/>
          </p:cNvCxnSpPr>
          <p:nvPr/>
        </p:nvCxnSpPr>
        <p:spPr bwMode="auto">
          <a:xfrm rot="5400000" flipH="1" flipV="1">
            <a:off x="5272088" y="1819299"/>
            <a:ext cx="19050" cy="742950"/>
          </a:xfrm>
          <a:prstGeom prst="bentConnector3">
            <a:avLst>
              <a:gd name="adj1" fmla="val 73999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꺾인 연결선 85"/>
          <p:cNvCxnSpPr>
            <a:stCxn id="76" idx="3"/>
            <a:endCxn id="75" idx="1"/>
          </p:cNvCxnSpPr>
          <p:nvPr/>
        </p:nvCxnSpPr>
        <p:spPr bwMode="auto">
          <a:xfrm>
            <a:off x="5381625" y="2268561"/>
            <a:ext cx="125413"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꺾인 연결선 86"/>
          <p:cNvCxnSpPr/>
          <p:nvPr/>
        </p:nvCxnSpPr>
        <p:spPr bwMode="auto">
          <a:xfrm>
            <a:off x="5792788" y="2284436"/>
            <a:ext cx="125412" cy="0"/>
          </a:xfrm>
          <a:prstGeom prst="bentConnector3">
            <a:avLst>
              <a:gd name="adj1" fmla="val 1044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236">
            <a:hlinkClick r:id="" action="ppaction://ole?verb=0"/>
          </p:cNvPr>
          <p:cNvGraphicFramePr>
            <a:graphicFrameLocks noChangeAspect="1"/>
          </p:cNvGraphicFramePr>
          <p:nvPr/>
        </p:nvGraphicFramePr>
        <p:xfrm>
          <a:off x="257175" y="3817938"/>
          <a:ext cx="184150" cy="611187"/>
        </p:xfrm>
        <a:graphic>
          <a:graphicData uri="http://schemas.openxmlformats.org/presentationml/2006/ole">
            <p:oleObj spid="_x0000_s178178" name="클립" r:id="rId7" imgW="0" imgH="0" progId="">
              <p:embed/>
            </p:oleObj>
          </a:graphicData>
        </a:graphic>
      </p:graphicFrame>
      <p:graphicFrame>
        <p:nvGraphicFramePr>
          <p:cNvPr id="178179" name="Object 236">
            <a:hlinkClick r:id="" action="ppaction://ole?verb=0"/>
          </p:cNvPr>
          <p:cNvGraphicFramePr>
            <a:graphicFrameLocks noChangeAspect="1"/>
          </p:cNvGraphicFramePr>
          <p:nvPr/>
        </p:nvGraphicFramePr>
        <p:xfrm>
          <a:off x="246818" y="3789040"/>
          <a:ext cx="184150" cy="611187"/>
        </p:xfrm>
        <a:graphic>
          <a:graphicData uri="http://schemas.openxmlformats.org/presentationml/2006/ole">
            <p:oleObj spid="_x0000_s178179" name="클립" r:id="rId8" imgW="1466640" imgH="4419360" progId="">
              <p:embed/>
            </p:oleObj>
          </a:graphicData>
        </a:graphic>
      </p:graphicFrame>
      <p:pic>
        <p:nvPicPr>
          <p:cNvPr id="96"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97"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25</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683568" y="5445224"/>
            <a:ext cx="7776864" cy="1008112"/>
          </a:xfrm>
          <a:prstGeom prst="rect">
            <a:avLst/>
          </a:prstGeom>
          <a:solidFill>
            <a:srgbClr val="FFFFE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IRIS’s Payment Functions ; Key Functions</a:t>
            </a:r>
            <a:r>
              <a:rPr lang="ko-KR" altLang="en-US" sz="2800" b="1" dirty="0" smtClean="0"/>
              <a:t> </a:t>
            </a:r>
            <a:endParaRPr lang="ko-KR" altLang="en-US" sz="2800" b="1" dirty="0"/>
          </a:p>
        </p:txBody>
      </p:sp>
      <p:sp>
        <p:nvSpPr>
          <p:cNvPr id="14" name="Rectangle 2"/>
          <p:cNvSpPr>
            <a:spLocks noChangeArrowheads="1"/>
          </p:cNvSpPr>
          <p:nvPr/>
        </p:nvSpPr>
        <p:spPr bwMode="auto">
          <a:xfrm>
            <a:off x="683568" y="1268760"/>
            <a:ext cx="8280920" cy="5184576"/>
          </a:xfrm>
          <a:prstGeom prst="rect">
            <a:avLst/>
          </a:prstGeom>
          <a:noFill/>
          <a:ln w="9525">
            <a:noFill/>
            <a:miter lim="800000"/>
            <a:headEnd/>
            <a:tailEnd/>
          </a:ln>
        </p:spPr>
        <p:txBody>
          <a:bodyPr/>
          <a:lstStyle/>
          <a:p>
            <a:pPr marL="342900" indent="-342900" eaLnBrk="0" latinLnBrk="0" hangingPunct="0">
              <a:spcAft>
                <a:spcPts val="1000"/>
              </a:spcAft>
              <a:buClr>
                <a:srgbClr val="007700"/>
              </a:buClr>
              <a:buFont typeface="Wingdings" pitchFamily="2" charset="2"/>
              <a:buChar char="n"/>
            </a:pPr>
            <a:r>
              <a:rPr lang="en-US" altLang="ko-KR" sz="2000" dirty="0" smtClean="0"/>
              <a:t>Data management, calculation, payment and account settlement for interim payments, DI payments and advance dividend payments</a:t>
            </a:r>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Managing the list of deposits (depositors) held back from payment</a:t>
            </a:r>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Managing the expiration date of DI claims</a:t>
            </a:r>
            <a:r>
              <a:rPr lang="ko-KR" altLang="en-US" sz="2000" dirty="0" smtClean="0"/>
              <a:t> </a:t>
            </a:r>
            <a:endParaRPr lang="en-US" altLang="ko-KR" sz="2000" dirty="0" smtClean="0"/>
          </a:p>
          <a:p>
            <a:pPr marL="342900" indent="-342900" eaLnBrk="0" latinLnBrk="0" hangingPunct="0">
              <a:lnSpc>
                <a:spcPct val="20000"/>
              </a:lnSpc>
              <a:spcAft>
                <a:spcPts val="1000"/>
              </a:spcAft>
              <a:buClr>
                <a:srgbClr val="007700"/>
              </a:buClr>
              <a:buFont typeface="Wingdings" pitchFamily="2" charset="2"/>
              <a:buChar char="n"/>
            </a:pPr>
            <a:endParaRPr lang="en-US" altLang="ko-KR" sz="800" dirty="0" smtClean="0">
              <a:solidFill>
                <a:srgbClr val="0070C0"/>
              </a:solidFill>
            </a:endParaRPr>
          </a:p>
          <a:p>
            <a:pPr marL="342900" indent="-342900" eaLnBrk="0" latinLnBrk="0" hangingPunct="0">
              <a:spcAft>
                <a:spcPts val="1000"/>
              </a:spcAft>
              <a:buClr>
                <a:srgbClr val="007700"/>
              </a:buClr>
              <a:buFont typeface="Wingdings" pitchFamily="2" charset="2"/>
              <a:buChar char="n"/>
            </a:pPr>
            <a:r>
              <a:rPr lang="en-US" altLang="ko-KR" sz="2000" dirty="0" smtClean="0"/>
              <a:t>Enabling agent banks to enter claims filed in the system and make payments</a:t>
            </a:r>
          </a:p>
          <a:p>
            <a:pPr marL="342900" indent="-342900" eaLnBrk="0" latinLnBrk="0" hangingPunct="0">
              <a:lnSpc>
                <a:spcPct val="20000"/>
              </a:lnSpc>
              <a:spcAft>
                <a:spcPts val="1000"/>
              </a:spcAft>
              <a:buClr>
                <a:srgbClr val="007700"/>
              </a:buClr>
              <a:buFont typeface="Wingdings" pitchFamily="2" charset="2"/>
              <a:buChar char="n"/>
            </a:pPr>
            <a:endParaRPr lang="en-US" altLang="ko-KR" sz="800" dirty="0" smtClean="0"/>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Viewing of data and filing of claims over the Internet</a:t>
            </a:r>
            <a:endParaRPr lang="en-US" altLang="ko-KR" sz="800" dirty="0" smtClean="0"/>
          </a:p>
          <a:p>
            <a:pPr marL="342900" indent="-342900" eaLnBrk="0" latinLnBrk="0" hangingPunct="0">
              <a:lnSpc>
                <a:spcPct val="150000"/>
              </a:lnSpc>
              <a:spcAft>
                <a:spcPts val="1000"/>
              </a:spcAft>
              <a:buClr>
                <a:srgbClr val="007700"/>
              </a:buClr>
              <a:buFont typeface="Wingdings" pitchFamily="2" charset="2"/>
              <a:buChar char="n"/>
            </a:pPr>
            <a:r>
              <a:rPr lang="en-US" altLang="ko-KR" sz="2000" dirty="0" smtClean="0"/>
              <a:t>System operation management including firm banking services </a:t>
            </a:r>
          </a:p>
          <a:p>
            <a:pPr marL="342900" indent="-342900" eaLnBrk="0" latinLnBrk="0" hangingPunct="0">
              <a:lnSpc>
                <a:spcPct val="20000"/>
              </a:lnSpc>
              <a:spcAft>
                <a:spcPts val="1000"/>
              </a:spcAft>
              <a:buClr>
                <a:srgbClr val="007700"/>
              </a:buClr>
              <a:buFont typeface="Wingdings" pitchFamily="2" charset="2"/>
              <a:buChar char="n"/>
            </a:pPr>
            <a:endParaRPr lang="en-US" altLang="ko-KR" sz="800" dirty="0" smtClean="0"/>
          </a:p>
          <a:p>
            <a:pPr marL="342900" indent="-342900" eaLnBrk="0" latinLnBrk="0" hangingPunct="0">
              <a:spcAft>
                <a:spcPts val="1000"/>
              </a:spcAft>
              <a:buClr>
                <a:srgbClr val="007700"/>
              </a:buClr>
            </a:pPr>
            <a:r>
              <a:rPr lang="en-US" altLang="ko-KR" sz="2000" b="1" dirty="0" smtClean="0">
                <a:solidFill>
                  <a:schemeClr val="accent2">
                    <a:lumMod val="50000"/>
                  </a:schemeClr>
                </a:solidFill>
                <a:sym typeface="Wingdings"/>
              </a:rPr>
              <a:t></a:t>
            </a:r>
            <a:r>
              <a:rPr lang="en-US" altLang="ko-KR" sz="2000" dirty="0" smtClean="0">
                <a:sym typeface="Wingdings"/>
              </a:rPr>
              <a:t>  </a:t>
            </a:r>
            <a:r>
              <a:rPr lang="en-US" altLang="ko-KR" sz="2000" dirty="0" smtClean="0"/>
              <a:t>User must go through the approval process for payment or changes of data, and IRIS makes logs of each user action</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직선 연결선 80"/>
          <p:cNvCxnSpPr/>
          <p:nvPr/>
        </p:nvCxnSpPr>
        <p:spPr bwMode="auto">
          <a:xfrm>
            <a:off x="3347864" y="3123858"/>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0" name="직선 연결선 199"/>
          <p:cNvCxnSpPr/>
          <p:nvPr/>
        </p:nvCxnSpPr>
        <p:spPr bwMode="auto">
          <a:xfrm>
            <a:off x="3707904" y="1585768"/>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9" name="직사각형 188"/>
          <p:cNvSpPr/>
          <p:nvPr/>
        </p:nvSpPr>
        <p:spPr>
          <a:xfrm>
            <a:off x="899592" y="1153720"/>
            <a:ext cx="1440160"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dirty="0"/>
          </a:p>
        </p:txBody>
      </p:sp>
      <p:sp>
        <p:nvSpPr>
          <p:cNvPr id="188" name="직사각형 187"/>
          <p:cNvSpPr/>
          <p:nvPr/>
        </p:nvSpPr>
        <p:spPr bwMode="auto">
          <a:xfrm>
            <a:off x="6588224" y="1081712"/>
            <a:ext cx="2232248" cy="1368152"/>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185" name="직사각형 184"/>
          <p:cNvSpPr/>
          <p:nvPr/>
        </p:nvSpPr>
        <p:spPr>
          <a:xfrm>
            <a:off x="899592" y="3890024"/>
            <a:ext cx="2736304" cy="24482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dirty="0"/>
          </a:p>
        </p:txBody>
      </p:sp>
      <p:cxnSp>
        <p:nvCxnSpPr>
          <p:cNvPr id="154" name="직선 연결선 153"/>
          <p:cNvCxnSpPr/>
          <p:nvPr/>
        </p:nvCxnSpPr>
        <p:spPr bwMode="auto">
          <a:xfrm>
            <a:off x="6035111" y="4898136"/>
            <a:ext cx="0" cy="4320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2" name="직사각형 151"/>
          <p:cNvSpPr/>
          <p:nvPr/>
        </p:nvSpPr>
        <p:spPr>
          <a:xfrm>
            <a:off x="5450321" y="5258176"/>
            <a:ext cx="1255860"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cxnSp>
        <p:nvCxnSpPr>
          <p:cNvPr id="26" name="직선 연결선 25"/>
          <p:cNvCxnSpPr>
            <a:endCxn id="147" idx="0"/>
          </p:cNvCxnSpPr>
          <p:nvPr/>
        </p:nvCxnSpPr>
        <p:spPr bwMode="auto">
          <a:xfrm>
            <a:off x="4716016" y="4538096"/>
            <a:ext cx="5917" cy="7920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제목 1"/>
          <p:cNvSpPr>
            <a:spLocks noGrp="1"/>
          </p:cNvSpPr>
          <p:nvPr>
            <p:ph type="title"/>
          </p:nvPr>
        </p:nvSpPr>
        <p:spPr>
          <a:xfrm>
            <a:off x="0" y="26196"/>
            <a:ext cx="9144000" cy="902474"/>
          </a:xfrm>
        </p:spPr>
        <p:txBody>
          <a:bodyPr>
            <a:normAutofit/>
          </a:bodyPr>
          <a:lstStyle/>
          <a:p>
            <a:r>
              <a:rPr lang="en-US" altLang="ko-KR" b="1" dirty="0" smtClean="0"/>
              <a:t>        IRIS’s Payment Functions ; A More Detailed Map</a:t>
            </a:r>
            <a:endParaRPr lang="ko-KR" altLang="en-US" sz="2800" b="1" dirty="0"/>
          </a:p>
        </p:txBody>
      </p:sp>
      <p:sp>
        <p:nvSpPr>
          <p:cNvPr id="14" name="직사각형 13"/>
          <p:cNvSpPr/>
          <p:nvPr/>
        </p:nvSpPr>
        <p:spPr bwMode="auto">
          <a:xfrm>
            <a:off x="4090896" y="1081712"/>
            <a:ext cx="2641344" cy="403244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cxnSp>
        <p:nvCxnSpPr>
          <p:cNvPr id="15" name="직선 연결선 14"/>
          <p:cNvCxnSpPr>
            <a:stCxn id="94" idx="2"/>
          </p:cNvCxnSpPr>
          <p:nvPr/>
        </p:nvCxnSpPr>
        <p:spPr bwMode="auto">
          <a:xfrm>
            <a:off x="4642243" y="4346752"/>
            <a:ext cx="689566" cy="485086"/>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78" idx="2"/>
          </p:cNvCxnSpPr>
          <p:nvPr/>
        </p:nvCxnSpPr>
        <p:spPr bwMode="auto">
          <a:xfrm>
            <a:off x="5440787" y="4346752"/>
            <a:ext cx="163417" cy="439076"/>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stCxn id="77" idx="2"/>
          </p:cNvCxnSpPr>
          <p:nvPr/>
        </p:nvCxnSpPr>
        <p:spPr bwMode="auto">
          <a:xfrm flipH="1">
            <a:off x="5717578" y="4258667"/>
            <a:ext cx="481108" cy="48268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0" name="모서리가 둥근 직사각형 19"/>
          <p:cNvSpPr/>
          <p:nvPr/>
        </p:nvSpPr>
        <p:spPr bwMode="auto">
          <a:xfrm>
            <a:off x="5097902" y="1225728"/>
            <a:ext cx="665006" cy="316719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sp>
        <p:nvSpPr>
          <p:cNvPr id="21" name="모서리가 둥근 직사각형 20"/>
          <p:cNvSpPr/>
          <p:nvPr/>
        </p:nvSpPr>
        <p:spPr bwMode="auto">
          <a:xfrm>
            <a:off x="5861794" y="1225728"/>
            <a:ext cx="665006" cy="316719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cxnSp>
        <p:nvCxnSpPr>
          <p:cNvPr id="22" name="직선 연결선 21"/>
          <p:cNvCxnSpPr>
            <a:stCxn id="83" idx="1"/>
          </p:cNvCxnSpPr>
          <p:nvPr/>
        </p:nvCxnSpPr>
        <p:spPr bwMode="auto">
          <a:xfrm flipH="1" flipV="1">
            <a:off x="3018578" y="3123858"/>
            <a:ext cx="395852" cy="1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타원 35"/>
          <p:cNvSpPr/>
          <p:nvPr/>
        </p:nvSpPr>
        <p:spPr bwMode="auto">
          <a:xfrm>
            <a:off x="4600302" y="2611753"/>
            <a:ext cx="104438"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37" name="타원 36"/>
          <p:cNvSpPr/>
          <p:nvPr/>
        </p:nvSpPr>
        <p:spPr bwMode="auto">
          <a:xfrm>
            <a:off x="4655404" y="2883396"/>
            <a:ext cx="104438"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38" name="Picture 270" descr="Picture58"/>
          <p:cNvPicPr>
            <a:picLocks noChangeAspect="1" noChangeArrowheads="1"/>
          </p:cNvPicPr>
          <p:nvPr/>
        </p:nvPicPr>
        <p:blipFill>
          <a:blip r:embed="rId3" cstate="print"/>
          <a:srcRect/>
          <a:stretch>
            <a:fillRect/>
          </a:stretch>
        </p:blipFill>
        <p:spPr bwMode="auto">
          <a:xfrm>
            <a:off x="5203289" y="3319956"/>
            <a:ext cx="488112" cy="571552"/>
          </a:xfrm>
          <a:prstGeom prst="rect">
            <a:avLst/>
          </a:prstGeom>
          <a:noFill/>
          <a:ln w="9525">
            <a:noFill/>
            <a:miter lim="800000"/>
            <a:headEnd/>
            <a:tailEnd/>
          </a:ln>
        </p:spPr>
      </p:pic>
      <p:pic>
        <p:nvPicPr>
          <p:cNvPr id="39" name="Picture 270" descr="Picture58"/>
          <p:cNvPicPr>
            <a:picLocks noChangeAspect="1" noChangeArrowheads="1"/>
          </p:cNvPicPr>
          <p:nvPr/>
        </p:nvPicPr>
        <p:blipFill>
          <a:blip r:embed="rId3" cstate="print"/>
          <a:srcRect/>
          <a:stretch>
            <a:fillRect/>
          </a:stretch>
        </p:blipFill>
        <p:spPr bwMode="auto">
          <a:xfrm>
            <a:off x="5203289" y="1815150"/>
            <a:ext cx="488112" cy="571552"/>
          </a:xfrm>
          <a:prstGeom prst="rect">
            <a:avLst/>
          </a:prstGeom>
          <a:noFill/>
          <a:ln w="9525">
            <a:noFill/>
            <a:miter lim="800000"/>
            <a:headEnd/>
            <a:tailEnd/>
          </a:ln>
        </p:spPr>
      </p:pic>
      <p:sp>
        <p:nvSpPr>
          <p:cNvPr id="40" name="TextBox 21"/>
          <p:cNvSpPr txBox="1">
            <a:spLocks noChangeArrowheads="1"/>
          </p:cNvSpPr>
          <p:nvPr/>
        </p:nvSpPr>
        <p:spPr bwMode="auto">
          <a:xfrm>
            <a:off x="4831970" y="1298897"/>
            <a:ext cx="1201706" cy="369332"/>
          </a:xfrm>
          <a:prstGeom prst="rect">
            <a:avLst/>
          </a:prstGeom>
          <a:noFill/>
          <a:ln w="9525">
            <a:noFill/>
            <a:miter lim="800000"/>
            <a:headEnd/>
            <a:tailEnd/>
          </a:ln>
        </p:spPr>
        <p:txBody>
          <a:bodyPr wrap="square">
            <a:spAutoFit/>
          </a:bodyPr>
          <a:lstStyle/>
          <a:p>
            <a:pPr algn="ctr"/>
            <a:r>
              <a:rPr lang="en-US" altLang="ko-KR" sz="900" dirty="0" smtClean="0">
                <a:ea typeface="Verdana" pitchFamily="34" charset="0"/>
                <a:cs typeface="Verdana" pitchFamily="34" charset="0"/>
              </a:rPr>
              <a:t>Application</a:t>
            </a:r>
          </a:p>
          <a:p>
            <a:pPr algn="ctr"/>
            <a:r>
              <a:rPr lang="en-US" altLang="ko-KR" sz="900" dirty="0" smtClean="0">
                <a:ea typeface="Verdana" pitchFamily="34" charset="0"/>
                <a:cs typeface="Verdana" pitchFamily="34" charset="0"/>
              </a:rPr>
              <a:t>Server</a:t>
            </a:r>
            <a:endParaRPr lang="ko-KR" altLang="en-US" sz="900" dirty="0">
              <a:cs typeface="Verdana" pitchFamily="34" charset="0"/>
            </a:endParaRPr>
          </a:p>
        </p:txBody>
      </p:sp>
      <p:sp>
        <p:nvSpPr>
          <p:cNvPr id="41" name="타원 40"/>
          <p:cNvSpPr/>
          <p:nvPr/>
        </p:nvSpPr>
        <p:spPr bwMode="auto">
          <a:xfrm>
            <a:off x="5355633" y="2883396"/>
            <a:ext cx="103414"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2" name="타원 41"/>
          <p:cNvSpPr/>
          <p:nvPr/>
        </p:nvSpPr>
        <p:spPr bwMode="auto">
          <a:xfrm>
            <a:off x="5355633" y="3027412"/>
            <a:ext cx="103414" cy="5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43" name="Picture 270" descr="Picture58"/>
          <p:cNvPicPr>
            <a:picLocks noChangeAspect="1" noChangeArrowheads="1"/>
          </p:cNvPicPr>
          <p:nvPr/>
        </p:nvPicPr>
        <p:blipFill>
          <a:blip r:embed="rId3" cstate="print"/>
          <a:srcRect/>
          <a:stretch>
            <a:fillRect/>
          </a:stretch>
        </p:blipFill>
        <p:spPr bwMode="auto">
          <a:xfrm>
            <a:off x="5984293" y="3171428"/>
            <a:ext cx="488113" cy="670748"/>
          </a:xfrm>
          <a:prstGeom prst="rect">
            <a:avLst/>
          </a:prstGeom>
          <a:noFill/>
          <a:ln w="9525">
            <a:noFill/>
            <a:miter lim="800000"/>
            <a:headEnd/>
            <a:tailEnd/>
          </a:ln>
        </p:spPr>
      </p:pic>
      <p:pic>
        <p:nvPicPr>
          <p:cNvPr id="44" name="Picture 270" descr="Picture58"/>
          <p:cNvPicPr>
            <a:picLocks noChangeAspect="1" noChangeArrowheads="1"/>
          </p:cNvPicPr>
          <p:nvPr/>
        </p:nvPicPr>
        <p:blipFill>
          <a:blip r:embed="rId3" cstate="print"/>
          <a:srcRect/>
          <a:stretch>
            <a:fillRect/>
          </a:stretch>
        </p:blipFill>
        <p:spPr bwMode="auto">
          <a:xfrm>
            <a:off x="5984293" y="1875284"/>
            <a:ext cx="488112" cy="669660"/>
          </a:xfrm>
          <a:prstGeom prst="rect">
            <a:avLst/>
          </a:prstGeom>
          <a:noFill/>
          <a:ln w="9525">
            <a:noFill/>
            <a:miter lim="800000"/>
            <a:headEnd/>
            <a:tailEnd/>
          </a:ln>
        </p:spPr>
      </p:pic>
      <p:sp>
        <p:nvSpPr>
          <p:cNvPr id="45" name="TextBox 30"/>
          <p:cNvSpPr txBox="1">
            <a:spLocks noChangeArrowheads="1"/>
          </p:cNvSpPr>
          <p:nvPr/>
        </p:nvSpPr>
        <p:spPr bwMode="auto">
          <a:xfrm>
            <a:off x="6040212" y="1406464"/>
            <a:ext cx="333745" cy="246221"/>
          </a:xfrm>
          <a:prstGeom prst="rect">
            <a:avLst/>
          </a:prstGeom>
          <a:noFill/>
          <a:ln w="9525">
            <a:noFill/>
            <a:miter lim="800000"/>
            <a:headEnd/>
            <a:tailEnd/>
          </a:ln>
        </p:spPr>
        <p:txBody>
          <a:bodyPr wrap="none">
            <a:spAutoFit/>
          </a:bodyPr>
          <a:lstStyle/>
          <a:p>
            <a:pPr algn="ctr"/>
            <a:r>
              <a:rPr lang="en-US" altLang="ko-KR" sz="1000" dirty="0">
                <a:ea typeface="Verdana" pitchFamily="34" charset="0"/>
                <a:cs typeface="Verdana" pitchFamily="34" charset="0"/>
              </a:rPr>
              <a:t>DB</a:t>
            </a:r>
            <a:endParaRPr lang="ko-KR" altLang="en-US" sz="1000" dirty="0">
              <a:cs typeface="Verdana" pitchFamily="34" charset="0"/>
            </a:endParaRPr>
          </a:p>
        </p:txBody>
      </p:sp>
      <p:sp>
        <p:nvSpPr>
          <p:cNvPr id="50" name="TextBox 94"/>
          <p:cNvSpPr txBox="1">
            <a:spLocks noChangeArrowheads="1"/>
          </p:cNvSpPr>
          <p:nvPr/>
        </p:nvSpPr>
        <p:spPr bwMode="auto">
          <a:xfrm>
            <a:off x="1198475" y="2281174"/>
            <a:ext cx="798745" cy="276999"/>
          </a:xfrm>
          <a:prstGeom prst="rect">
            <a:avLst/>
          </a:prstGeom>
          <a:noFill/>
          <a:ln w="9525">
            <a:noFill/>
            <a:miter lim="800000"/>
            <a:headEnd/>
            <a:tailEnd/>
          </a:ln>
        </p:spPr>
        <p:txBody>
          <a:bodyPr wrap="none">
            <a:spAutoFit/>
          </a:bodyPr>
          <a:lstStyle/>
          <a:p>
            <a:r>
              <a:rPr lang="en-US" altLang="ko-KR" sz="1200" dirty="0">
                <a:ea typeface="Verdana" pitchFamily="34" charset="0"/>
                <a:cs typeface="Verdana" pitchFamily="34" charset="0"/>
              </a:rPr>
              <a:t>Depositor</a:t>
            </a:r>
            <a:endParaRPr lang="ko-KR" altLang="en-US" sz="1200" dirty="0">
              <a:cs typeface="Verdana" pitchFamily="34" charset="0"/>
            </a:endParaRPr>
          </a:p>
        </p:txBody>
      </p:sp>
      <p:sp>
        <p:nvSpPr>
          <p:cNvPr id="51" name="TextBox 95"/>
          <p:cNvSpPr txBox="1">
            <a:spLocks noChangeArrowheads="1"/>
          </p:cNvSpPr>
          <p:nvPr/>
        </p:nvSpPr>
        <p:spPr bwMode="auto">
          <a:xfrm>
            <a:off x="1115616" y="4764166"/>
            <a:ext cx="554960" cy="430887"/>
          </a:xfrm>
          <a:prstGeom prst="rect">
            <a:avLst/>
          </a:prstGeom>
          <a:noFill/>
          <a:ln w="9525">
            <a:noFill/>
            <a:miter lim="800000"/>
            <a:headEnd/>
            <a:tailEnd/>
          </a:ln>
        </p:spPr>
        <p:txBody>
          <a:bodyPr wrap="none">
            <a:spAutoFit/>
          </a:bodyPr>
          <a:lstStyle/>
          <a:p>
            <a:r>
              <a:rPr lang="en-US" altLang="ko-KR" sz="1100" dirty="0" smtClean="0">
                <a:ea typeface="Verdana" pitchFamily="34" charset="0"/>
                <a:cs typeface="Verdana" pitchFamily="34" charset="0"/>
              </a:rPr>
              <a:t>Agent </a:t>
            </a:r>
            <a:endParaRPr lang="en-US" altLang="ko-KR" sz="1100" dirty="0">
              <a:ea typeface="Verdana" pitchFamily="34" charset="0"/>
              <a:cs typeface="Verdana" pitchFamily="34" charset="0"/>
            </a:endParaRPr>
          </a:p>
          <a:p>
            <a:r>
              <a:rPr lang="en-US" altLang="ko-KR" sz="1100" dirty="0">
                <a:ea typeface="Verdana" pitchFamily="34" charset="0"/>
                <a:cs typeface="Verdana" pitchFamily="34" charset="0"/>
              </a:rPr>
              <a:t>Bank</a:t>
            </a:r>
            <a:endParaRPr lang="ko-KR" altLang="en-US" sz="1100" dirty="0">
              <a:cs typeface="Verdana" pitchFamily="34" charset="0"/>
            </a:endParaRPr>
          </a:p>
        </p:txBody>
      </p:sp>
      <p:pic>
        <p:nvPicPr>
          <p:cNvPr id="52" name="Picture 2" descr="C:\Documents and Settings\Administrator\Local Settings\Temporary Internet Files\Content.IE5\04SZE5S7\MC900434845[1].png"/>
          <p:cNvPicPr>
            <a:picLocks noChangeAspect="1" noChangeArrowheads="1"/>
          </p:cNvPicPr>
          <p:nvPr/>
        </p:nvPicPr>
        <p:blipFill>
          <a:blip r:embed="rId4" cstate="print"/>
          <a:srcRect/>
          <a:stretch>
            <a:fillRect/>
          </a:stretch>
        </p:blipFill>
        <p:spPr bwMode="auto">
          <a:xfrm>
            <a:off x="4882983" y="4536935"/>
            <a:ext cx="1368152" cy="361201"/>
          </a:xfrm>
          <a:prstGeom prst="rect">
            <a:avLst/>
          </a:prstGeom>
          <a:noFill/>
          <a:ln w="9525">
            <a:noFill/>
            <a:miter lim="800000"/>
            <a:headEnd/>
            <a:tailEnd/>
          </a:ln>
        </p:spPr>
      </p:pic>
      <p:sp>
        <p:nvSpPr>
          <p:cNvPr id="53" name="TextBox 75"/>
          <p:cNvSpPr txBox="1">
            <a:spLocks noChangeArrowheads="1"/>
          </p:cNvSpPr>
          <p:nvPr/>
        </p:nvSpPr>
        <p:spPr bwMode="auto">
          <a:xfrm>
            <a:off x="5171015" y="4826128"/>
            <a:ext cx="622286" cy="261610"/>
          </a:xfrm>
          <a:prstGeom prst="rect">
            <a:avLst/>
          </a:prstGeom>
          <a:noFill/>
          <a:ln w="9525">
            <a:noFill/>
            <a:miter lim="800000"/>
            <a:headEnd/>
            <a:tailEnd/>
          </a:ln>
        </p:spPr>
        <p:txBody>
          <a:bodyPr wrap="none">
            <a:spAutoFit/>
          </a:bodyPr>
          <a:lstStyle/>
          <a:p>
            <a:r>
              <a:rPr lang="en-US" altLang="ko-KR" sz="1100" dirty="0">
                <a:ea typeface="Verdana" pitchFamily="34" charset="0"/>
                <a:cs typeface="Verdana" pitchFamily="34" charset="0"/>
              </a:rPr>
              <a:t>Storage</a:t>
            </a:r>
            <a:endParaRPr lang="ko-KR" altLang="en-US" sz="1100" dirty="0">
              <a:cs typeface="Verdana" pitchFamily="34" charset="0"/>
            </a:endParaRPr>
          </a:p>
        </p:txBody>
      </p:sp>
      <p:sp>
        <p:nvSpPr>
          <p:cNvPr id="57" name="TextBox 105"/>
          <p:cNvSpPr txBox="1">
            <a:spLocks noChangeArrowheads="1"/>
          </p:cNvSpPr>
          <p:nvPr/>
        </p:nvSpPr>
        <p:spPr bwMode="auto">
          <a:xfrm>
            <a:off x="3614509" y="3313960"/>
            <a:ext cx="700833" cy="507831"/>
          </a:xfrm>
          <a:prstGeom prst="rect">
            <a:avLst/>
          </a:prstGeom>
          <a:noFill/>
          <a:ln w="9525">
            <a:noFill/>
            <a:miter lim="800000"/>
            <a:headEnd/>
            <a:tailEnd/>
          </a:ln>
        </p:spPr>
        <p:txBody>
          <a:bodyPr wrap="none">
            <a:spAutoFit/>
          </a:bodyPr>
          <a:lstStyle/>
          <a:p>
            <a:pPr algn="ctr"/>
            <a:r>
              <a:rPr lang="en-US" altLang="ko-KR" sz="900" dirty="0">
                <a:ea typeface="Verdana" pitchFamily="34" charset="0"/>
                <a:cs typeface="Verdana" pitchFamily="34" charset="0"/>
              </a:rPr>
              <a:t>Load </a:t>
            </a:r>
          </a:p>
          <a:p>
            <a:pPr algn="ctr"/>
            <a:r>
              <a:rPr lang="en-US" altLang="ko-KR" sz="900" dirty="0">
                <a:ea typeface="Verdana" pitchFamily="34" charset="0"/>
                <a:cs typeface="Verdana" pitchFamily="34" charset="0"/>
              </a:rPr>
              <a:t>Balancing</a:t>
            </a:r>
          </a:p>
          <a:p>
            <a:pPr algn="ctr"/>
            <a:r>
              <a:rPr lang="en-US" altLang="ko-KR" sz="900" dirty="0">
                <a:ea typeface="Verdana" pitchFamily="34" charset="0"/>
                <a:cs typeface="Verdana" pitchFamily="34" charset="0"/>
              </a:rPr>
              <a:t>Equipment</a:t>
            </a:r>
            <a:endParaRPr lang="ko-KR" altLang="en-US" sz="900" dirty="0">
              <a:cs typeface="Verdana" pitchFamily="34" charset="0"/>
            </a:endParaRPr>
          </a:p>
        </p:txBody>
      </p:sp>
      <p:cxnSp>
        <p:nvCxnSpPr>
          <p:cNvPr id="67" name="직선 연결선 66"/>
          <p:cNvCxnSpPr/>
          <p:nvPr/>
        </p:nvCxnSpPr>
        <p:spPr bwMode="auto">
          <a:xfrm rot="5400000">
            <a:off x="7652817" y="2465392"/>
            <a:ext cx="320676" cy="15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TextBox 1893"/>
          <p:cNvSpPr txBox="1">
            <a:spLocks noChangeArrowheads="1"/>
          </p:cNvSpPr>
          <p:nvPr/>
        </p:nvSpPr>
        <p:spPr bwMode="auto">
          <a:xfrm>
            <a:off x="5849872" y="4004751"/>
            <a:ext cx="697628" cy="253916"/>
          </a:xfrm>
          <a:prstGeom prst="rect">
            <a:avLst/>
          </a:prstGeom>
          <a:noFill/>
          <a:ln w="9525">
            <a:noFill/>
            <a:miter lim="800000"/>
            <a:headEnd/>
            <a:tailEnd/>
          </a:ln>
        </p:spPr>
        <p:txBody>
          <a:bodyPr wrap="none">
            <a:spAutoFit/>
          </a:bodyPr>
          <a:lstStyle/>
          <a:p>
            <a:pPr algn="ctr"/>
            <a:r>
              <a:rPr lang="en-US" altLang="ko-KR" sz="1050" b="1" dirty="0">
                <a:ea typeface="Verdana" pitchFamily="34" charset="0"/>
                <a:cs typeface="Verdana" pitchFamily="34" charset="0"/>
              </a:rPr>
              <a:t>2 Servers</a:t>
            </a:r>
            <a:endParaRPr lang="ko-KR" altLang="en-US" sz="1050" b="1" dirty="0">
              <a:cs typeface="Verdana" pitchFamily="34" charset="0"/>
            </a:endParaRPr>
          </a:p>
        </p:txBody>
      </p:sp>
      <p:sp>
        <p:nvSpPr>
          <p:cNvPr id="78" name="TextBox 1894"/>
          <p:cNvSpPr txBox="1">
            <a:spLocks noChangeArrowheads="1"/>
          </p:cNvSpPr>
          <p:nvPr/>
        </p:nvSpPr>
        <p:spPr bwMode="auto">
          <a:xfrm>
            <a:off x="5141666" y="3931254"/>
            <a:ext cx="598242" cy="415498"/>
          </a:xfrm>
          <a:prstGeom prst="rect">
            <a:avLst/>
          </a:prstGeom>
          <a:noFill/>
          <a:ln w="9525">
            <a:noFill/>
            <a:miter lim="800000"/>
            <a:headEnd/>
            <a:tailEnd/>
          </a:ln>
        </p:spPr>
        <p:txBody>
          <a:bodyPr wrap="none">
            <a:spAutoFit/>
          </a:bodyPr>
          <a:lstStyle/>
          <a:p>
            <a:pPr algn="ctr"/>
            <a:r>
              <a:rPr lang="en-US" altLang="ko-KR" sz="1050" b="1" dirty="0">
                <a:ea typeface="Verdana" pitchFamily="34" charset="0"/>
                <a:cs typeface="Verdana" pitchFamily="34" charset="0"/>
              </a:rPr>
              <a:t>2 ~ 5</a:t>
            </a:r>
          </a:p>
          <a:p>
            <a:pPr algn="ctr"/>
            <a:r>
              <a:rPr lang="en-US" altLang="ko-KR" sz="1050" b="1" dirty="0">
                <a:ea typeface="Verdana" pitchFamily="34" charset="0"/>
                <a:cs typeface="Verdana" pitchFamily="34" charset="0"/>
              </a:rPr>
              <a:t>Servers</a:t>
            </a:r>
            <a:endParaRPr lang="ko-KR" altLang="en-US" sz="1050" b="1" dirty="0">
              <a:cs typeface="Verdana" pitchFamily="34" charset="0"/>
            </a:endParaRPr>
          </a:p>
        </p:txBody>
      </p:sp>
      <p:sp>
        <p:nvSpPr>
          <p:cNvPr id="79" name="AutoShape 108"/>
          <p:cNvSpPr>
            <a:spLocks noChangeArrowheads="1"/>
          </p:cNvSpPr>
          <p:nvPr/>
        </p:nvSpPr>
        <p:spPr bwMode="auto">
          <a:xfrm rot="16200000">
            <a:off x="5910710" y="2755025"/>
            <a:ext cx="543555" cy="224234"/>
          </a:xfrm>
          <a:prstGeom prst="leftRightArrow">
            <a:avLst>
              <a:gd name="adj1" fmla="val 50000"/>
              <a:gd name="adj2" fmla="val 45842"/>
            </a:avLst>
          </a:prstGeom>
          <a:gradFill rotWithShape="1">
            <a:gsLst>
              <a:gs pos="0">
                <a:srgbClr val="C0504D"/>
              </a:gs>
              <a:gs pos="50000">
                <a:srgbClr val="592524"/>
              </a:gs>
              <a:gs pos="100000">
                <a:srgbClr val="C0504D"/>
              </a:gs>
            </a:gsLst>
            <a:lin ang="5400000" scaled="1"/>
          </a:gradFill>
          <a:ln w="9525">
            <a:solidFill>
              <a:srgbClr val="000000"/>
            </a:solidFill>
            <a:miter lim="800000"/>
            <a:headEnd/>
            <a:tailEnd/>
          </a:ln>
        </p:spPr>
        <p:txBody>
          <a:bodyPr vert="eaVert" wrap="none" lIns="68415" tIns="34208" rIns="68415" bIns="34208" anchor="ctr"/>
          <a:lstStyle/>
          <a:p>
            <a:pPr algn="ctr"/>
            <a:r>
              <a:rPr lang="en-US" altLang="ko-KR" sz="900" dirty="0">
                <a:solidFill>
                  <a:srgbClr val="FFFFFF"/>
                </a:solidFill>
                <a:ea typeface="Verdana" pitchFamily="34" charset="0"/>
                <a:cs typeface="Verdana" pitchFamily="34" charset="0"/>
              </a:rPr>
              <a:t>R</a:t>
            </a:r>
          </a:p>
          <a:p>
            <a:pPr algn="ctr"/>
            <a:r>
              <a:rPr lang="en-US" altLang="ko-KR" sz="900" dirty="0">
                <a:solidFill>
                  <a:srgbClr val="FFFFFF"/>
                </a:solidFill>
                <a:ea typeface="Verdana" pitchFamily="34" charset="0"/>
                <a:cs typeface="Verdana" pitchFamily="34" charset="0"/>
              </a:rPr>
              <a:t>A</a:t>
            </a:r>
          </a:p>
          <a:p>
            <a:pPr algn="ctr"/>
            <a:r>
              <a:rPr lang="en-US" altLang="ko-KR" sz="900" dirty="0">
                <a:solidFill>
                  <a:srgbClr val="FFFFFF"/>
                </a:solidFill>
                <a:ea typeface="Verdana" pitchFamily="34" charset="0"/>
                <a:cs typeface="Verdana" pitchFamily="34" charset="0"/>
              </a:rPr>
              <a:t>C</a:t>
            </a:r>
          </a:p>
        </p:txBody>
      </p:sp>
      <p:sp>
        <p:nvSpPr>
          <p:cNvPr id="80" name="TextBox 1896"/>
          <p:cNvSpPr txBox="1">
            <a:spLocks noChangeArrowheads="1"/>
          </p:cNvSpPr>
          <p:nvPr/>
        </p:nvSpPr>
        <p:spPr bwMode="auto">
          <a:xfrm>
            <a:off x="3178327" y="2642845"/>
            <a:ext cx="633507" cy="261610"/>
          </a:xfrm>
          <a:prstGeom prst="rect">
            <a:avLst/>
          </a:prstGeom>
          <a:noFill/>
          <a:ln w="9525">
            <a:noFill/>
            <a:miter lim="800000"/>
            <a:headEnd/>
            <a:tailEnd/>
          </a:ln>
        </p:spPr>
        <p:txBody>
          <a:bodyPr wrap="none">
            <a:spAutoFit/>
          </a:bodyPr>
          <a:lstStyle/>
          <a:p>
            <a:pPr algn="ctr"/>
            <a:r>
              <a:rPr lang="en-US" altLang="ko-KR" sz="1100" dirty="0">
                <a:ea typeface="Verdana" pitchFamily="34" charset="0"/>
                <a:cs typeface="Verdana" pitchFamily="34" charset="0"/>
              </a:rPr>
              <a:t>Firewall</a:t>
            </a:r>
            <a:endParaRPr lang="ko-KR" altLang="en-US" sz="1100" dirty="0">
              <a:cs typeface="Verdana" pitchFamily="34" charset="0"/>
            </a:endParaRPr>
          </a:p>
        </p:txBody>
      </p:sp>
      <p:pic>
        <p:nvPicPr>
          <p:cNvPr id="83" name="Picture 269"/>
          <p:cNvPicPr>
            <a:picLocks noChangeArrowheads="1"/>
          </p:cNvPicPr>
          <p:nvPr/>
        </p:nvPicPr>
        <p:blipFill>
          <a:blip r:embed="rId5" cstate="print"/>
          <a:srcRect/>
          <a:stretch>
            <a:fillRect/>
          </a:stretch>
        </p:blipFill>
        <p:spPr bwMode="auto">
          <a:xfrm>
            <a:off x="3414430" y="2858869"/>
            <a:ext cx="149458" cy="533218"/>
          </a:xfrm>
          <a:prstGeom prst="rect">
            <a:avLst/>
          </a:prstGeom>
          <a:noFill/>
          <a:ln w="9525">
            <a:noFill/>
            <a:miter lim="800000"/>
            <a:headEnd/>
            <a:tailEnd/>
          </a:ln>
        </p:spPr>
      </p:pic>
      <p:sp>
        <p:nvSpPr>
          <p:cNvPr id="84" name="구름 모양 설명선 83"/>
          <p:cNvSpPr/>
          <p:nvPr/>
        </p:nvSpPr>
        <p:spPr bwMode="auto">
          <a:xfrm>
            <a:off x="1835696" y="2858869"/>
            <a:ext cx="1296144" cy="671115"/>
          </a:xfrm>
          <a:prstGeom prst="cloudCallout">
            <a:avLst>
              <a:gd name="adj1" fmla="val 47655"/>
              <a:gd name="adj2" fmla="val -852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200" b="1" dirty="0">
                <a:solidFill>
                  <a:schemeClr val="tx1"/>
                </a:solidFill>
                <a:ea typeface="Verdana" pitchFamily="34" charset="0"/>
                <a:cs typeface="Verdana" pitchFamily="34" charset="0"/>
              </a:rPr>
              <a:t>Internet</a:t>
            </a:r>
            <a:endParaRPr lang="ko-KR" altLang="en-US" sz="1100" b="1" dirty="0">
              <a:solidFill>
                <a:schemeClr val="tx1"/>
              </a:solidFill>
              <a:cs typeface="Verdana" pitchFamily="34" charset="0"/>
            </a:endParaRPr>
          </a:p>
        </p:txBody>
      </p:sp>
      <p:sp>
        <p:nvSpPr>
          <p:cNvPr id="87" name="모서리가 둥근 직사각형 86"/>
          <p:cNvSpPr/>
          <p:nvPr/>
        </p:nvSpPr>
        <p:spPr bwMode="auto">
          <a:xfrm>
            <a:off x="4331092" y="1225728"/>
            <a:ext cx="665006" cy="3167191"/>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sp>
        <p:nvSpPr>
          <p:cNvPr id="88" name="타원 87"/>
          <p:cNvSpPr/>
          <p:nvPr/>
        </p:nvSpPr>
        <p:spPr bwMode="auto">
          <a:xfrm>
            <a:off x="4643728" y="3014001"/>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89" name="타원 88"/>
          <p:cNvSpPr/>
          <p:nvPr/>
        </p:nvSpPr>
        <p:spPr bwMode="auto">
          <a:xfrm>
            <a:off x="4643728" y="3382301"/>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90" name="타원 89"/>
          <p:cNvSpPr/>
          <p:nvPr/>
        </p:nvSpPr>
        <p:spPr bwMode="auto">
          <a:xfrm>
            <a:off x="4646903" y="3204501"/>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91" name="Picture 274" descr="Picture37"/>
          <p:cNvPicPr>
            <a:picLocks noChangeAspect="1" noChangeArrowheads="1"/>
          </p:cNvPicPr>
          <p:nvPr/>
        </p:nvPicPr>
        <p:blipFill>
          <a:blip r:embed="rId6" cstate="print"/>
          <a:srcRect/>
          <a:stretch>
            <a:fillRect/>
          </a:stretch>
        </p:blipFill>
        <p:spPr bwMode="auto">
          <a:xfrm>
            <a:off x="4518223" y="1710096"/>
            <a:ext cx="413134" cy="453220"/>
          </a:xfrm>
          <a:prstGeom prst="rect">
            <a:avLst/>
          </a:prstGeom>
          <a:noFill/>
          <a:ln w="9525">
            <a:noFill/>
            <a:miter lim="800000"/>
            <a:headEnd/>
            <a:tailEnd/>
          </a:ln>
        </p:spPr>
      </p:pic>
      <p:pic>
        <p:nvPicPr>
          <p:cNvPr id="92" name="Picture 274" descr="Picture37"/>
          <p:cNvPicPr>
            <a:picLocks noChangeAspect="1" noChangeArrowheads="1"/>
          </p:cNvPicPr>
          <p:nvPr/>
        </p:nvPicPr>
        <p:blipFill>
          <a:blip r:embed="rId6" cstate="print"/>
          <a:srcRect/>
          <a:stretch>
            <a:fillRect/>
          </a:stretch>
        </p:blipFill>
        <p:spPr bwMode="auto">
          <a:xfrm>
            <a:off x="4518223" y="1953102"/>
            <a:ext cx="413134" cy="453220"/>
          </a:xfrm>
          <a:prstGeom prst="rect">
            <a:avLst/>
          </a:prstGeom>
          <a:noFill/>
          <a:ln w="9525">
            <a:noFill/>
            <a:miter lim="800000"/>
            <a:headEnd/>
            <a:tailEnd/>
          </a:ln>
        </p:spPr>
      </p:pic>
      <p:pic>
        <p:nvPicPr>
          <p:cNvPr id="93" name="Picture 274" descr="Picture37"/>
          <p:cNvPicPr>
            <a:picLocks noChangeAspect="1" noChangeArrowheads="1"/>
          </p:cNvPicPr>
          <p:nvPr/>
        </p:nvPicPr>
        <p:blipFill>
          <a:blip r:embed="rId6" cstate="print"/>
          <a:srcRect/>
          <a:stretch>
            <a:fillRect/>
          </a:stretch>
        </p:blipFill>
        <p:spPr bwMode="auto">
          <a:xfrm>
            <a:off x="4501531" y="3459460"/>
            <a:ext cx="413952" cy="453220"/>
          </a:xfrm>
          <a:prstGeom prst="rect">
            <a:avLst/>
          </a:prstGeom>
          <a:noFill/>
          <a:ln w="9525">
            <a:noFill/>
            <a:miter lim="800000"/>
            <a:headEnd/>
            <a:tailEnd/>
          </a:ln>
        </p:spPr>
      </p:pic>
      <p:sp>
        <p:nvSpPr>
          <p:cNvPr id="94" name="TextBox 1891"/>
          <p:cNvSpPr txBox="1">
            <a:spLocks noChangeArrowheads="1"/>
          </p:cNvSpPr>
          <p:nvPr/>
        </p:nvSpPr>
        <p:spPr bwMode="auto">
          <a:xfrm>
            <a:off x="4343122" y="3931254"/>
            <a:ext cx="598242" cy="415498"/>
          </a:xfrm>
          <a:prstGeom prst="rect">
            <a:avLst/>
          </a:prstGeom>
          <a:noFill/>
          <a:ln w="9525">
            <a:noFill/>
            <a:miter lim="800000"/>
            <a:headEnd/>
            <a:tailEnd/>
          </a:ln>
        </p:spPr>
        <p:txBody>
          <a:bodyPr wrap="none">
            <a:spAutoFit/>
          </a:bodyPr>
          <a:lstStyle/>
          <a:p>
            <a:pPr algn="ctr"/>
            <a:r>
              <a:rPr lang="en-US" altLang="ko-KR" sz="1050" b="1" dirty="0">
                <a:ea typeface="Verdana" pitchFamily="34" charset="0"/>
                <a:cs typeface="Verdana" pitchFamily="34" charset="0"/>
              </a:rPr>
              <a:t>4 ~ 16</a:t>
            </a:r>
          </a:p>
          <a:p>
            <a:pPr algn="ctr"/>
            <a:r>
              <a:rPr lang="en-US" altLang="ko-KR" sz="1050" b="1" dirty="0">
                <a:ea typeface="Verdana" pitchFamily="34" charset="0"/>
                <a:cs typeface="Verdana" pitchFamily="34" charset="0"/>
              </a:rPr>
              <a:t>Servers</a:t>
            </a:r>
            <a:endParaRPr lang="ko-KR" altLang="en-US" sz="1050" b="1" dirty="0">
              <a:cs typeface="Verdana" pitchFamily="34" charset="0"/>
            </a:endParaRPr>
          </a:p>
        </p:txBody>
      </p:sp>
      <p:pic>
        <p:nvPicPr>
          <p:cNvPr id="95" name="Picture 274" descr="Picture37"/>
          <p:cNvPicPr>
            <a:picLocks noChangeAspect="1" noChangeArrowheads="1"/>
          </p:cNvPicPr>
          <p:nvPr/>
        </p:nvPicPr>
        <p:blipFill>
          <a:blip r:embed="rId6" cstate="print"/>
          <a:srcRect/>
          <a:stretch>
            <a:fillRect/>
          </a:stretch>
        </p:blipFill>
        <p:spPr bwMode="auto">
          <a:xfrm>
            <a:off x="4518223" y="2238696"/>
            <a:ext cx="413134" cy="453220"/>
          </a:xfrm>
          <a:prstGeom prst="rect">
            <a:avLst/>
          </a:prstGeom>
          <a:noFill/>
          <a:ln w="9525">
            <a:noFill/>
            <a:miter lim="800000"/>
            <a:headEnd/>
            <a:tailEnd/>
          </a:ln>
        </p:spPr>
      </p:pic>
      <p:pic>
        <p:nvPicPr>
          <p:cNvPr id="96" name="Picture 274" descr="Picture37"/>
          <p:cNvPicPr>
            <a:picLocks noChangeAspect="1" noChangeArrowheads="1"/>
          </p:cNvPicPr>
          <p:nvPr/>
        </p:nvPicPr>
        <p:blipFill>
          <a:blip r:embed="rId6" cstate="print"/>
          <a:srcRect/>
          <a:stretch>
            <a:fillRect/>
          </a:stretch>
        </p:blipFill>
        <p:spPr bwMode="auto">
          <a:xfrm>
            <a:off x="4518223" y="2524448"/>
            <a:ext cx="413134" cy="453220"/>
          </a:xfrm>
          <a:prstGeom prst="rect">
            <a:avLst/>
          </a:prstGeom>
          <a:noFill/>
          <a:ln w="9525">
            <a:noFill/>
            <a:miter lim="800000"/>
            <a:headEnd/>
            <a:tailEnd/>
          </a:ln>
        </p:spPr>
      </p:pic>
      <p:pic>
        <p:nvPicPr>
          <p:cNvPr id="97" name="Picture 270" descr="Picture58"/>
          <p:cNvPicPr>
            <a:picLocks noChangeAspect="1" noChangeArrowheads="1"/>
          </p:cNvPicPr>
          <p:nvPr/>
        </p:nvPicPr>
        <p:blipFill>
          <a:blip r:embed="rId3" cstate="print"/>
          <a:srcRect/>
          <a:stretch>
            <a:fillRect/>
          </a:stretch>
        </p:blipFill>
        <p:spPr bwMode="auto">
          <a:xfrm>
            <a:off x="5203289" y="2172340"/>
            <a:ext cx="488112" cy="571552"/>
          </a:xfrm>
          <a:prstGeom prst="rect">
            <a:avLst/>
          </a:prstGeom>
          <a:noFill/>
          <a:ln w="9525">
            <a:noFill/>
            <a:miter lim="800000"/>
            <a:headEnd/>
            <a:tailEnd/>
          </a:ln>
        </p:spPr>
      </p:pic>
      <p:cxnSp>
        <p:nvCxnSpPr>
          <p:cNvPr id="105" name="직선 연결선 104"/>
          <p:cNvCxnSpPr>
            <a:stCxn id="20" idx="1"/>
            <a:endCxn id="87" idx="3"/>
          </p:cNvCxnSpPr>
          <p:nvPr/>
        </p:nvCxnSpPr>
        <p:spPr bwMode="auto">
          <a:xfrm flipH="1">
            <a:off x="4996098" y="2809324"/>
            <a:ext cx="1018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직선 연결선 107"/>
          <p:cNvCxnSpPr>
            <a:stCxn id="21" idx="1"/>
            <a:endCxn id="20" idx="3"/>
          </p:cNvCxnSpPr>
          <p:nvPr/>
        </p:nvCxnSpPr>
        <p:spPr bwMode="auto">
          <a:xfrm flipH="1">
            <a:off x="5762908" y="2809324"/>
            <a:ext cx="9888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4" name="타원 113"/>
          <p:cNvSpPr/>
          <p:nvPr/>
        </p:nvSpPr>
        <p:spPr bwMode="auto">
          <a:xfrm>
            <a:off x="5354765" y="3171428"/>
            <a:ext cx="103414" cy="55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pic>
        <p:nvPicPr>
          <p:cNvPr id="125" name="Picture 4"/>
          <p:cNvPicPr>
            <a:picLocks noChangeAspect="1" noChangeArrowheads="1"/>
          </p:cNvPicPr>
          <p:nvPr/>
        </p:nvPicPr>
        <p:blipFill>
          <a:blip r:embed="rId7" cstate="print"/>
          <a:srcRect/>
          <a:stretch>
            <a:fillRect/>
          </a:stretch>
        </p:blipFill>
        <p:spPr bwMode="auto">
          <a:xfrm>
            <a:off x="1403648" y="4106048"/>
            <a:ext cx="504057" cy="455091"/>
          </a:xfrm>
          <a:prstGeom prst="rect">
            <a:avLst/>
          </a:prstGeom>
          <a:noFill/>
          <a:ln w="9525" algn="ctr">
            <a:noFill/>
            <a:miter lim="800000"/>
            <a:headEnd/>
            <a:tailEnd/>
          </a:ln>
        </p:spPr>
      </p:pic>
      <p:pic>
        <p:nvPicPr>
          <p:cNvPr id="127" name="Picture 4"/>
          <p:cNvPicPr>
            <a:picLocks noChangeAspect="1" noChangeArrowheads="1"/>
          </p:cNvPicPr>
          <p:nvPr/>
        </p:nvPicPr>
        <p:blipFill>
          <a:blip r:embed="rId7" cstate="print"/>
          <a:srcRect/>
          <a:stretch>
            <a:fillRect/>
          </a:stretch>
        </p:blipFill>
        <p:spPr bwMode="auto">
          <a:xfrm>
            <a:off x="1187624" y="4371037"/>
            <a:ext cx="504057" cy="455091"/>
          </a:xfrm>
          <a:prstGeom prst="rect">
            <a:avLst/>
          </a:prstGeom>
          <a:noFill/>
          <a:ln w="9525" algn="ctr">
            <a:noFill/>
            <a:miter lim="800000"/>
            <a:headEnd/>
            <a:tailEnd/>
          </a:ln>
        </p:spPr>
      </p:pic>
      <p:pic>
        <p:nvPicPr>
          <p:cNvPr id="128" name="Picture 4"/>
          <p:cNvPicPr>
            <a:picLocks noChangeAspect="1" noChangeArrowheads="1"/>
          </p:cNvPicPr>
          <p:nvPr/>
        </p:nvPicPr>
        <p:blipFill>
          <a:blip r:embed="rId7" cstate="print"/>
          <a:srcRect/>
          <a:stretch>
            <a:fillRect/>
          </a:stretch>
        </p:blipFill>
        <p:spPr bwMode="auto">
          <a:xfrm>
            <a:off x="1475656" y="4417123"/>
            <a:ext cx="504057" cy="455091"/>
          </a:xfrm>
          <a:prstGeom prst="rect">
            <a:avLst/>
          </a:prstGeom>
          <a:noFill/>
          <a:ln w="9525" algn="ctr">
            <a:noFill/>
            <a:miter lim="800000"/>
            <a:headEnd/>
            <a:tailEnd/>
          </a:ln>
        </p:spPr>
      </p:pic>
      <p:pic>
        <p:nvPicPr>
          <p:cNvPr id="130" name="Picture 5" descr="C:\Users\Administrator\AppData\Local\Microsoft\Windows\Temporary Internet Files\Content.IE5\CZKBPJBN\MC900431640[1].PNG"/>
          <p:cNvPicPr>
            <a:picLocks noChangeAspect="1" noChangeArrowheads="1"/>
          </p:cNvPicPr>
          <p:nvPr/>
        </p:nvPicPr>
        <p:blipFill>
          <a:blip r:embed="rId8" cstate="print"/>
          <a:srcRect/>
          <a:stretch>
            <a:fillRect/>
          </a:stretch>
        </p:blipFill>
        <p:spPr bwMode="auto">
          <a:xfrm>
            <a:off x="1043608" y="5474200"/>
            <a:ext cx="481012" cy="479425"/>
          </a:xfrm>
          <a:prstGeom prst="rect">
            <a:avLst/>
          </a:prstGeom>
          <a:noFill/>
          <a:ln w="9525">
            <a:noFill/>
            <a:miter lim="800000"/>
            <a:headEnd/>
            <a:tailEnd/>
          </a:ln>
        </p:spPr>
      </p:pic>
      <p:sp>
        <p:nvSpPr>
          <p:cNvPr id="131" name="TextBox 94"/>
          <p:cNvSpPr txBox="1">
            <a:spLocks noChangeArrowheads="1"/>
          </p:cNvSpPr>
          <p:nvPr/>
        </p:nvSpPr>
        <p:spPr bwMode="auto">
          <a:xfrm>
            <a:off x="827584" y="5906248"/>
            <a:ext cx="798745" cy="276999"/>
          </a:xfrm>
          <a:prstGeom prst="rect">
            <a:avLst/>
          </a:prstGeom>
          <a:noFill/>
          <a:ln w="9525">
            <a:noFill/>
            <a:miter lim="800000"/>
            <a:headEnd/>
            <a:tailEnd/>
          </a:ln>
        </p:spPr>
        <p:txBody>
          <a:bodyPr wrap="none">
            <a:spAutoFit/>
          </a:bodyPr>
          <a:lstStyle/>
          <a:p>
            <a:r>
              <a:rPr lang="en-US" altLang="ko-KR" sz="1200" dirty="0">
                <a:ea typeface="Verdana" pitchFamily="34" charset="0"/>
                <a:cs typeface="Verdana" pitchFamily="34" charset="0"/>
              </a:rPr>
              <a:t>Depositor</a:t>
            </a:r>
            <a:endParaRPr lang="ko-KR" altLang="en-US" sz="1200" dirty="0">
              <a:cs typeface="Verdana" pitchFamily="34" charset="0"/>
            </a:endParaRPr>
          </a:p>
        </p:txBody>
      </p:sp>
      <p:cxnSp>
        <p:nvCxnSpPr>
          <p:cNvPr id="132" name="직선 화살표 연결선 131"/>
          <p:cNvCxnSpPr>
            <a:stCxn id="130" idx="3"/>
            <a:endCxn id="51" idx="3"/>
          </p:cNvCxnSpPr>
          <p:nvPr/>
        </p:nvCxnSpPr>
        <p:spPr bwMode="auto">
          <a:xfrm flipV="1">
            <a:off x="1524620" y="4979610"/>
            <a:ext cx="145956" cy="734303"/>
          </a:xfrm>
          <a:prstGeom prst="straightConnector1">
            <a:avLst/>
          </a:prstGeom>
          <a:ln>
            <a:solidFill>
              <a:schemeClr val="tx2">
                <a:lumMod val="60000"/>
                <a:lumOff val="40000"/>
              </a:schemeClr>
            </a:solidFill>
            <a:prstDash val="sysDot"/>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41" name="TextBox 1896"/>
          <p:cNvSpPr txBox="1">
            <a:spLocks noChangeArrowheads="1"/>
          </p:cNvSpPr>
          <p:nvPr/>
        </p:nvSpPr>
        <p:spPr bwMode="auto">
          <a:xfrm>
            <a:off x="1302915" y="1297736"/>
            <a:ext cx="636713" cy="30777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altLang="ko-KR" sz="1400" b="1" dirty="0" smtClean="0">
                <a:cs typeface="Verdana" pitchFamily="34" charset="0"/>
              </a:rPr>
              <a:t>Log-in</a:t>
            </a:r>
            <a:endParaRPr lang="ko-KR" altLang="en-US" sz="1400" b="1" dirty="0">
              <a:cs typeface="Verdana" pitchFamily="34" charset="0"/>
            </a:endParaRPr>
          </a:p>
        </p:txBody>
      </p:sp>
      <p:pic>
        <p:nvPicPr>
          <p:cNvPr id="142" name="Picture 308" descr="j0433942[1]"/>
          <p:cNvPicPr>
            <a:picLocks noChangeAspect="1" noChangeArrowheads="1"/>
          </p:cNvPicPr>
          <p:nvPr/>
        </p:nvPicPr>
        <p:blipFill>
          <a:blip r:embed="rId9" cstate="print"/>
          <a:srcRect/>
          <a:stretch>
            <a:fillRect/>
          </a:stretch>
        </p:blipFill>
        <p:spPr bwMode="auto">
          <a:xfrm>
            <a:off x="1331640" y="1657776"/>
            <a:ext cx="648071" cy="648072"/>
          </a:xfrm>
          <a:prstGeom prst="rect">
            <a:avLst/>
          </a:prstGeom>
          <a:noFill/>
          <a:ln w="9525">
            <a:noFill/>
            <a:miter lim="800000"/>
            <a:headEnd/>
            <a:tailEnd/>
          </a:ln>
        </p:spPr>
      </p:pic>
      <p:sp>
        <p:nvSpPr>
          <p:cNvPr id="143" name="TextBox 1896"/>
          <p:cNvSpPr txBox="1">
            <a:spLocks noChangeArrowheads="1"/>
          </p:cNvSpPr>
          <p:nvPr/>
        </p:nvSpPr>
        <p:spPr bwMode="auto">
          <a:xfrm>
            <a:off x="2162328" y="5618216"/>
            <a:ext cx="1245597" cy="30777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altLang="ko-KR" sz="1400" b="1" dirty="0" smtClean="0">
                <a:cs typeface="Verdana" pitchFamily="34" charset="0"/>
              </a:rPr>
              <a:t>Visit in Person</a:t>
            </a:r>
            <a:endParaRPr lang="ko-KR" altLang="en-US" sz="1400" b="1" dirty="0">
              <a:cs typeface="Verdana" pitchFamily="34" charset="0"/>
            </a:endParaRPr>
          </a:p>
        </p:txBody>
      </p:sp>
      <p:sp>
        <p:nvSpPr>
          <p:cNvPr id="146" name="직사각형 145"/>
          <p:cNvSpPr/>
          <p:nvPr/>
        </p:nvSpPr>
        <p:spPr>
          <a:xfrm>
            <a:off x="4094003" y="5258176"/>
            <a:ext cx="1255860"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pic>
        <p:nvPicPr>
          <p:cNvPr id="147" name="Picture 2"/>
          <p:cNvPicPr>
            <a:picLocks noChangeAspect="1" noChangeArrowheads="1"/>
          </p:cNvPicPr>
          <p:nvPr/>
        </p:nvPicPr>
        <p:blipFill>
          <a:blip r:embed="rId10" cstate="print"/>
          <a:srcRect/>
          <a:stretch>
            <a:fillRect/>
          </a:stretch>
        </p:blipFill>
        <p:spPr bwMode="auto">
          <a:xfrm>
            <a:off x="4319023" y="5330184"/>
            <a:ext cx="805820" cy="648072"/>
          </a:xfrm>
          <a:prstGeom prst="rect">
            <a:avLst/>
          </a:prstGeom>
          <a:noFill/>
          <a:ln w="9525">
            <a:noFill/>
            <a:miter lim="800000"/>
            <a:headEnd/>
            <a:tailEnd/>
          </a:ln>
          <a:effectLst/>
        </p:spPr>
      </p:pic>
      <p:sp>
        <p:nvSpPr>
          <p:cNvPr id="148" name="TextBox 61"/>
          <p:cNvSpPr txBox="1">
            <a:spLocks noChangeArrowheads="1"/>
          </p:cNvSpPr>
          <p:nvPr/>
        </p:nvSpPr>
        <p:spPr bwMode="auto">
          <a:xfrm>
            <a:off x="4221475" y="5906248"/>
            <a:ext cx="1066756" cy="430887"/>
          </a:xfrm>
          <a:prstGeom prst="rect">
            <a:avLst/>
          </a:prstGeom>
          <a:noFill/>
          <a:ln w="9525">
            <a:noFill/>
            <a:miter lim="800000"/>
            <a:headEnd/>
            <a:tailEnd/>
          </a:ln>
        </p:spPr>
        <p:txBody>
          <a:bodyPr wrap="square">
            <a:spAutoFit/>
          </a:bodyPr>
          <a:lstStyle/>
          <a:p>
            <a:pPr algn="ctr"/>
            <a:r>
              <a:rPr lang="en-US" altLang="ko-KR" sz="1100" b="0" dirty="0" smtClean="0">
                <a:ea typeface="굴림" pitchFamily="50" charset="-127"/>
              </a:rPr>
              <a:t>Certifying </a:t>
            </a:r>
          </a:p>
          <a:p>
            <a:pPr algn="ctr"/>
            <a:r>
              <a:rPr lang="en-US" altLang="ko-KR" sz="1100" b="0" dirty="0" smtClean="0">
                <a:ea typeface="굴림" pitchFamily="50" charset="-127"/>
              </a:rPr>
              <a:t>Authority</a:t>
            </a:r>
            <a:endParaRPr lang="en-US" altLang="ko-KR" sz="1100" b="0" dirty="0">
              <a:ea typeface="굴림" pitchFamily="50" charset="-127"/>
            </a:endParaRPr>
          </a:p>
        </p:txBody>
      </p:sp>
      <p:sp>
        <p:nvSpPr>
          <p:cNvPr id="149" name="TextBox 61"/>
          <p:cNvSpPr txBox="1">
            <a:spLocks noChangeArrowheads="1"/>
          </p:cNvSpPr>
          <p:nvPr/>
        </p:nvSpPr>
        <p:spPr bwMode="auto">
          <a:xfrm>
            <a:off x="5358958" y="5910681"/>
            <a:ext cx="1457422" cy="430887"/>
          </a:xfrm>
          <a:prstGeom prst="rect">
            <a:avLst/>
          </a:prstGeom>
          <a:noFill/>
          <a:ln w="9525">
            <a:noFill/>
            <a:miter lim="800000"/>
            <a:headEnd/>
            <a:tailEnd/>
          </a:ln>
        </p:spPr>
        <p:txBody>
          <a:bodyPr wrap="square">
            <a:spAutoFit/>
          </a:bodyPr>
          <a:lstStyle/>
          <a:p>
            <a:pPr algn="ctr"/>
            <a:r>
              <a:rPr lang="en-US" altLang="ko-KR" sz="1100" dirty="0" smtClean="0">
                <a:ea typeface="굴림" pitchFamily="50" charset="-127"/>
              </a:rPr>
              <a:t>Certification  Service Provider</a:t>
            </a:r>
            <a:endParaRPr lang="en-US" altLang="ko-KR" sz="1100" b="0" dirty="0">
              <a:ea typeface="굴림" pitchFamily="50" charset="-127"/>
            </a:endParaRPr>
          </a:p>
        </p:txBody>
      </p:sp>
      <p:pic>
        <p:nvPicPr>
          <p:cNvPr id="151" name="Picture 24"/>
          <p:cNvPicPr>
            <a:picLocks noChangeAspect="1" noChangeArrowheads="1"/>
          </p:cNvPicPr>
          <p:nvPr/>
        </p:nvPicPr>
        <p:blipFill>
          <a:blip r:embed="rId11" cstate="print"/>
          <a:srcRect/>
          <a:stretch>
            <a:fillRect/>
          </a:stretch>
        </p:blipFill>
        <p:spPr bwMode="auto">
          <a:xfrm>
            <a:off x="5756113" y="5330184"/>
            <a:ext cx="716284" cy="541452"/>
          </a:xfrm>
          <a:prstGeom prst="rect">
            <a:avLst/>
          </a:prstGeom>
          <a:noFill/>
          <a:ln w="9525" algn="ctr">
            <a:noFill/>
            <a:miter lim="800000"/>
            <a:headEnd/>
            <a:tailEnd/>
          </a:ln>
        </p:spPr>
      </p:pic>
      <p:sp>
        <p:nvSpPr>
          <p:cNvPr id="157" name="직사각형 156"/>
          <p:cNvSpPr/>
          <p:nvPr/>
        </p:nvSpPr>
        <p:spPr>
          <a:xfrm>
            <a:off x="6876256" y="2572364"/>
            <a:ext cx="1872208"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158" name="TextBox 61"/>
          <p:cNvSpPr txBox="1">
            <a:spLocks noChangeArrowheads="1"/>
          </p:cNvSpPr>
          <p:nvPr/>
        </p:nvSpPr>
        <p:spPr bwMode="auto">
          <a:xfrm>
            <a:off x="7142522" y="3053161"/>
            <a:ext cx="1449435" cy="430887"/>
          </a:xfrm>
          <a:prstGeom prst="rect">
            <a:avLst/>
          </a:prstGeom>
          <a:noFill/>
          <a:ln w="9525">
            <a:noFill/>
            <a:miter lim="800000"/>
            <a:headEnd/>
            <a:tailEnd/>
          </a:ln>
        </p:spPr>
        <p:txBody>
          <a:bodyPr wrap="none">
            <a:spAutoFit/>
          </a:bodyPr>
          <a:lstStyle/>
          <a:p>
            <a:pPr algn="ctr"/>
            <a:r>
              <a:rPr lang="en-US" altLang="ko-KR" sz="1100" b="0" dirty="0" smtClean="0">
                <a:ea typeface="굴림" pitchFamily="50" charset="-127"/>
              </a:rPr>
              <a:t>Electronic Transaction</a:t>
            </a:r>
            <a:br>
              <a:rPr lang="en-US" altLang="ko-KR" sz="1100" b="0" dirty="0" smtClean="0">
                <a:ea typeface="굴림" pitchFamily="50" charset="-127"/>
              </a:rPr>
            </a:br>
            <a:r>
              <a:rPr lang="en-US" altLang="ko-KR" sz="1100" b="0" dirty="0" smtClean="0">
                <a:ea typeface="굴림" pitchFamily="50" charset="-127"/>
              </a:rPr>
              <a:t>Intermediary</a:t>
            </a:r>
            <a:endParaRPr lang="en-US" altLang="ko-KR" sz="1100" b="0" dirty="0">
              <a:ea typeface="굴림" pitchFamily="50" charset="-127"/>
            </a:endParaRPr>
          </a:p>
        </p:txBody>
      </p:sp>
      <p:pic>
        <p:nvPicPr>
          <p:cNvPr id="161" name="Picture 2" descr="C:\Users\Administrator\AppData\Local\Microsoft\Windows\Temporary Internet Files\Content.IE5\7GQH2FX8\MC900434847[1].PNG"/>
          <p:cNvPicPr>
            <a:picLocks noChangeAspect="1" noChangeArrowheads="1"/>
          </p:cNvPicPr>
          <p:nvPr/>
        </p:nvPicPr>
        <p:blipFill>
          <a:blip r:embed="rId12" cstate="print"/>
          <a:srcRect/>
          <a:stretch>
            <a:fillRect/>
          </a:stretch>
        </p:blipFill>
        <p:spPr bwMode="auto">
          <a:xfrm>
            <a:off x="7596336" y="2620543"/>
            <a:ext cx="504056" cy="504056"/>
          </a:xfrm>
          <a:prstGeom prst="rect">
            <a:avLst/>
          </a:prstGeom>
          <a:noFill/>
        </p:spPr>
      </p:pic>
      <p:sp>
        <p:nvSpPr>
          <p:cNvPr id="162" name="직사각형 161"/>
          <p:cNvSpPr/>
          <p:nvPr/>
        </p:nvSpPr>
        <p:spPr>
          <a:xfrm>
            <a:off x="6876256" y="3601992"/>
            <a:ext cx="1872208" cy="27363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dirty="0"/>
          </a:p>
        </p:txBody>
      </p:sp>
      <p:sp>
        <p:nvSpPr>
          <p:cNvPr id="167" name="TextBox 83"/>
          <p:cNvSpPr txBox="1">
            <a:spLocks noChangeArrowheads="1"/>
          </p:cNvSpPr>
          <p:nvPr/>
        </p:nvSpPr>
        <p:spPr bwMode="auto">
          <a:xfrm>
            <a:off x="7155725" y="4466088"/>
            <a:ext cx="809837" cy="253916"/>
          </a:xfrm>
          <a:prstGeom prst="rect">
            <a:avLst/>
          </a:prstGeom>
          <a:noFill/>
          <a:ln w="9525">
            <a:noFill/>
            <a:miter lim="800000"/>
            <a:headEnd/>
            <a:tailEnd/>
          </a:ln>
        </p:spPr>
        <p:txBody>
          <a:bodyPr wrap="none">
            <a:spAutoFit/>
          </a:bodyPr>
          <a:lstStyle/>
          <a:p>
            <a:pPr algn="ctr"/>
            <a:r>
              <a:rPr lang="en-US" altLang="ko-KR" sz="1050" dirty="0" smtClean="0">
                <a:cs typeface="Verdana" pitchFamily="34" charset="0"/>
              </a:rPr>
              <a:t>Agent Bank</a:t>
            </a:r>
            <a:endParaRPr lang="ko-KR" altLang="en-US" sz="1050" dirty="0">
              <a:cs typeface="Verdana" pitchFamily="34" charset="0"/>
            </a:endParaRPr>
          </a:p>
        </p:txBody>
      </p:sp>
      <p:sp>
        <p:nvSpPr>
          <p:cNvPr id="168" name="TextBox 61"/>
          <p:cNvSpPr txBox="1">
            <a:spLocks noChangeArrowheads="1"/>
          </p:cNvSpPr>
          <p:nvPr/>
        </p:nvSpPr>
        <p:spPr bwMode="auto">
          <a:xfrm>
            <a:off x="7181027" y="5917281"/>
            <a:ext cx="1442766" cy="276999"/>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Depositor’s Account</a:t>
            </a:r>
            <a:endParaRPr lang="en-US" altLang="ko-KR" sz="1200" b="0" dirty="0">
              <a:ea typeface="굴림" pitchFamily="50" charset="-127"/>
            </a:endParaRPr>
          </a:p>
        </p:txBody>
      </p:sp>
      <p:pic>
        <p:nvPicPr>
          <p:cNvPr id="169" name="Picture 3" descr="C:\Users\Administrator\AppData\Local\Microsoft\Windows\Temporary Internet Files\Content.IE5\AI4SDPBY\MP900385329[1].jpg"/>
          <p:cNvPicPr>
            <a:picLocks noChangeAspect="1" noChangeArrowheads="1"/>
          </p:cNvPicPr>
          <p:nvPr/>
        </p:nvPicPr>
        <p:blipFill>
          <a:blip r:embed="rId13" cstate="print"/>
          <a:srcRect/>
          <a:stretch>
            <a:fillRect/>
          </a:stretch>
        </p:blipFill>
        <p:spPr bwMode="auto">
          <a:xfrm>
            <a:off x="7596336" y="5350873"/>
            <a:ext cx="648072" cy="561164"/>
          </a:xfrm>
          <a:prstGeom prst="rect">
            <a:avLst/>
          </a:prstGeom>
          <a:noFill/>
        </p:spPr>
      </p:pic>
      <p:pic>
        <p:nvPicPr>
          <p:cNvPr id="170" name="Picture 5" descr="C:\Users\Administrator\AppData\Local\Microsoft\Windows\Temporary Internet Files\Content.IE5\CZKBPJBN\MC900431640[1].PNG"/>
          <p:cNvPicPr>
            <a:picLocks noChangeAspect="1" noChangeArrowheads="1"/>
          </p:cNvPicPr>
          <p:nvPr/>
        </p:nvPicPr>
        <p:blipFill>
          <a:blip r:embed="rId14" cstate="print"/>
          <a:srcRect/>
          <a:stretch>
            <a:fillRect/>
          </a:stretch>
        </p:blipFill>
        <p:spPr bwMode="auto">
          <a:xfrm>
            <a:off x="7349657" y="5114160"/>
            <a:ext cx="534711" cy="648072"/>
          </a:xfrm>
          <a:prstGeom prst="rect">
            <a:avLst/>
          </a:prstGeom>
          <a:noFill/>
          <a:ln w="9525">
            <a:noFill/>
            <a:miter lim="800000"/>
            <a:headEnd/>
            <a:tailEnd/>
          </a:ln>
        </p:spPr>
      </p:pic>
      <p:cxnSp>
        <p:nvCxnSpPr>
          <p:cNvPr id="172" name="직선 화살표 연결선 171"/>
          <p:cNvCxnSpPr>
            <a:endCxn id="169" idx="0"/>
          </p:cNvCxnSpPr>
          <p:nvPr/>
        </p:nvCxnSpPr>
        <p:spPr bwMode="auto">
          <a:xfrm>
            <a:off x="7884368" y="4682112"/>
            <a:ext cx="36004" cy="668761"/>
          </a:xfrm>
          <a:prstGeom prst="straightConnector1">
            <a:avLst/>
          </a:prstGeom>
          <a:ln>
            <a:solidFill>
              <a:schemeClr val="tx2">
                <a:lumMod val="60000"/>
                <a:lumOff val="40000"/>
              </a:schemeClr>
            </a:solidFill>
            <a:prstDash val="sysDot"/>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176" name="Picture 4"/>
          <p:cNvPicPr>
            <a:picLocks noChangeAspect="1" noChangeArrowheads="1"/>
          </p:cNvPicPr>
          <p:nvPr/>
        </p:nvPicPr>
        <p:blipFill>
          <a:blip r:embed="rId7" cstate="print"/>
          <a:srcRect/>
          <a:stretch>
            <a:fillRect/>
          </a:stretch>
        </p:blipFill>
        <p:spPr bwMode="auto">
          <a:xfrm>
            <a:off x="7524328" y="3794973"/>
            <a:ext cx="504057" cy="455091"/>
          </a:xfrm>
          <a:prstGeom prst="rect">
            <a:avLst/>
          </a:prstGeom>
          <a:noFill/>
          <a:ln w="9525" algn="ctr">
            <a:noFill/>
            <a:miter lim="800000"/>
            <a:headEnd/>
            <a:tailEnd/>
          </a:ln>
        </p:spPr>
      </p:pic>
      <p:pic>
        <p:nvPicPr>
          <p:cNvPr id="177" name="Picture 4"/>
          <p:cNvPicPr>
            <a:picLocks noChangeAspect="1" noChangeArrowheads="1"/>
          </p:cNvPicPr>
          <p:nvPr/>
        </p:nvPicPr>
        <p:blipFill>
          <a:blip r:embed="rId7" cstate="print"/>
          <a:srcRect/>
          <a:stretch>
            <a:fillRect/>
          </a:stretch>
        </p:blipFill>
        <p:spPr bwMode="auto">
          <a:xfrm>
            <a:off x="7164288" y="3818016"/>
            <a:ext cx="504057" cy="455091"/>
          </a:xfrm>
          <a:prstGeom prst="rect">
            <a:avLst/>
          </a:prstGeom>
          <a:noFill/>
          <a:ln w="9525" algn="ctr">
            <a:noFill/>
            <a:miter lim="800000"/>
            <a:headEnd/>
            <a:tailEnd/>
          </a:ln>
        </p:spPr>
      </p:pic>
      <p:pic>
        <p:nvPicPr>
          <p:cNvPr id="178" name="Picture 4"/>
          <p:cNvPicPr>
            <a:picLocks noChangeAspect="1" noChangeArrowheads="1"/>
          </p:cNvPicPr>
          <p:nvPr/>
        </p:nvPicPr>
        <p:blipFill>
          <a:blip r:embed="rId7" cstate="print"/>
          <a:srcRect/>
          <a:stretch>
            <a:fillRect/>
          </a:stretch>
        </p:blipFill>
        <p:spPr bwMode="auto">
          <a:xfrm>
            <a:off x="7452320" y="4034040"/>
            <a:ext cx="504057" cy="455091"/>
          </a:xfrm>
          <a:prstGeom prst="rect">
            <a:avLst/>
          </a:prstGeom>
          <a:noFill/>
          <a:ln w="9525" algn="ctr">
            <a:noFill/>
            <a:miter lim="800000"/>
            <a:headEnd/>
            <a:tailEnd/>
          </a:ln>
        </p:spPr>
      </p:pic>
      <p:sp>
        <p:nvSpPr>
          <p:cNvPr id="191" name="직사각형 190"/>
          <p:cNvSpPr/>
          <p:nvPr/>
        </p:nvSpPr>
        <p:spPr>
          <a:xfrm>
            <a:off x="1547664" y="6266287"/>
            <a:ext cx="1656184" cy="4302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1200" dirty="0" smtClean="0"/>
              <a:t>Payment Service by Agent Banks</a:t>
            </a:r>
            <a:endParaRPr lang="ko-KR" altLang="en-US" sz="1200" dirty="0"/>
          </a:p>
        </p:txBody>
      </p:sp>
      <p:sp>
        <p:nvSpPr>
          <p:cNvPr id="193" name="직사각형 192"/>
          <p:cNvSpPr/>
          <p:nvPr/>
        </p:nvSpPr>
        <p:spPr>
          <a:xfrm>
            <a:off x="6012160" y="980728"/>
            <a:ext cx="1080120"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200" b="1" dirty="0" smtClean="0"/>
              <a:t>IRIS</a:t>
            </a:r>
            <a:endParaRPr lang="ko-KR" altLang="en-US" sz="1200" b="1" dirty="0"/>
          </a:p>
        </p:txBody>
      </p:sp>
      <p:pic>
        <p:nvPicPr>
          <p:cNvPr id="198" name="Picture 3" descr="C:\Documents and Settings\Administrator\Local Settings\Temporary Internet Files\Content.IE5\YB0HY1D7\MC900441535[1].PNG"/>
          <p:cNvPicPr>
            <a:picLocks noChangeAspect="1" noChangeArrowheads="1"/>
          </p:cNvPicPr>
          <p:nvPr/>
        </p:nvPicPr>
        <p:blipFill>
          <a:blip r:embed="rId15" cstate="print"/>
          <a:srcRect/>
          <a:stretch>
            <a:fillRect/>
          </a:stretch>
        </p:blipFill>
        <p:spPr bwMode="auto">
          <a:xfrm>
            <a:off x="3131840" y="1081712"/>
            <a:ext cx="864096" cy="781802"/>
          </a:xfrm>
          <a:prstGeom prst="rect">
            <a:avLst/>
          </a:prstGeom>
          <a:noFill/>
        </p:spPr>
      </p:pic>
      <p:sp>
        <p:nvSpPr>
          <p:cNvPr id="199" name="TextBox 94"/>
          <p:cNvSpPr txBox="1">
            <a:spLocks noChangeArrowheads="1"/>
          </p:cNvSpPr>
          <p:nvPr/>
        </p:nvSpPr>
        <p:spPr bwMode="auto">
          <a:xfrm>
            <a:off x="2946596" y="1729784"/>
            <a:ext cx="1206228" cy="461665"/>
          </a:xfrm>
          <a:prstGeom prst="rect">
            <a:avLst/>
          </a:prstGeom>
          <a:noFill/>
          <a:ln w="9525">
            <a:noFill/>
            <a:miter lim="800000"/>
            <a:headEnd/>
            <a:tailEnd/>
          </a:ln>
        </p:spPr>
        <p:txBody>
          <a:bodyPr wrap="none">
            <a:spAutoFit/>
          </a:bodyPr>
          <a:lstStyle/>
          <a:p>
            <a:pPr algn="ctr"/>
            <a:r>
              <a:rPr lang="en-US" altLang="ko-KR" sz="1200" dirty="0" smtClean="0">
                <a:ea typeface="Verdana" pitchFamily="34" charset="0"/>
                <a:cs typeface="Verdana" pitchFamily="34" charset="0"/>
              </a:rPr>
              <a:t>KDIC staff</a:t>
            </a:r>
          </a:p>
          <a:p>
            <a:pPr algn="ctr"/>
            <a:r>
              <a:rPr lang="en-US" altLang="ko-KR" sz="1200" dirty="0" smtClean="0">
                <a:cs typeface="Verdana" pitchFamily="34" charset="0"/>
              </a:rPr>
              <a:t>Remote Support</a:t>
            </a:r>
            <a:endParaRPr lang="ko-KR" altLang="en-US" sz="1200" dirty="0">
              <a:cs typeface="Verdana" pitchFamily="34" charset="0"/>
            </a:endParaRPr>
          </a:p>
        </p:txBody>
      </p:sp>
      <p:sp>
        <p:nvSpPr>
          <p:cNvPr id="206" name="TextBox 95"/>
          <p:cNvSpPr txBox="1">
            <a:spLocks noChangeArrowheads="1"/>
          </p:cNvSpPr>
          <p:nvPr/>
        </p:nvSpPr>
        <p:spPr bwMode="auto">
          <a:xfrm>
            <a:off x="2846339" y="4682112"/>
            <a:ext cx="753732" cy="430887"/>
          </a:xfrm>
          <a:prstGeom prst="rect">
            <a:avLst/>
          </a:prstGeom>
          <a:noFill/>
          <a:ln w="9525">
            <a:noFill/>
            <a:miter lim="800000"/>
            <a:headEnd/>
            <a:tailEnd/>
          </a:ln>
        </p:spPr>
        <p:txBody>
          <a:bodyPr wrap="none">
            <a:spAutoFit/>
          </a:bodyPr>
          <a:lstStyle/>
          <a:p>
            <a:pPr algn="ctr"/>
            <a:r>
              <a:rPr lang="en-US" altLang="ko-KR" sz="1100" dirty="0" smtClean="0">
                <a:ea typeface="Verdana" pitchFamily="34" charset="0"/>
                <a:cs typeface="Verdana" pitchFamily="34" charset="0"/>
              </a:rPr>
              <a:t>Agent </a:t>
            </a:r>
            <a:endParaRPr lang="en-US" altLang="ko-KR" sz="1100" dirty="0">
              <a:ea typeface="Verdana" pitchFamily="34" charset="0"/>
              <a:cs typeface="Verdana" pitchFamily="34" charset="0"/>
            </a:endParaRPr>
          </a:p>
          <a:p>
            <a:r>
              <a:rPr lang="en-US" altLang="ko-KR" sz="1100" dirty="0" smtClean="0">
                <a:ea typeface="Verdana" pitchFamily="34" charset="0"/>
                <a:cs typeface="Verdana" pitchFamily="34" charset="0"/>
              </a:rPr>
              <a:t>Bank staff</a:t>
            </a:r>
            <a:endParaRPr lang="ko-KR" altLang="en-US" sz="1100" dirty="0">
              <a:cs typeface="Verdana" pitchFamily="34" charset="0"/>
            </a:endParaRPr>
          </a:p>
        </p:txBody>
      </p:sp>
      <p:sp>
        <p:nvSpPr>
          <p:cNvPr id="210" name="TextBox 95"/>
          <p:cNvSpPr txBox="1">
            <a:spLocks noChangeArrowheads="1"/>
          </p:cNvSpPr>
          <p:nvPr/>
        </p:nvSpPr>
        <p:spPr bwMode="auto">
          <a:xfrm>
            <a:off x="1947779" y="4754120"/>
            <a:ext cx="822661" cy="430887"/>
          </a:xfrm>
          <a:prstGeom prst="rect">
            <a:avLst/>
          </a:prstGeom>
          <a:noFill/>
          <a:ln w="9525">
            <a:noFill/>
            <a:miter lim="800000"/>
            <a:headEnd/>
            <a:tailEnd/>
          </a:ln>
        </p:spPr>
        <p:txBody>
          <a:bodyPr wrap="none">
            <a:spAutoFit/>
          </a:bodyPr>
          <a:lstStyle/>
          <a:p>
            <a:pPr algn="ctr"/>
            <a:r>
              <a:rPr lang="en-US" altLang="ko-KR" sz="1100" dirty="0" smtClean="0">
                <a:ea typeface="Verdana" pitchFamily="34" charset="0"/>
                <a:cs typeface="Verdana" pitchFamily="34" charset="0"/>
              </a:rPr>
              <a:t>Agent </a:t>
            </a:r>
            <a:endParaRPr lang="en-US" altLang="ko-KR" sz="1100" dirty="0">
              <a:ea typeface="Verdana" pitchFamily="34" charset="0"/>
              <a:cs typeface="Verdana" pitchFamily="34" charset="0"/>
            </a:endParaRPr>
          </a:p>
          <a:p>
            <a:r>
              <a:rPr lang="en-US" altLang="ko-KR" sz="1100" dirty="0" smtClean="0">
                <a:ea typeface="Verdana" pitchFamily="34" charset="0"/>
                <a:cs typeface="Verdana" pitchFamily="34" charset="0"/>
              </a:rPr>
              <a:t>Bank Teller</a:t>
            </a:r>
            <a:endParaRPr lang="ko-KR" altLang="en-US" sz="1100" dirty="0">
              <a:cs typeface="Verdana" pitchFamily="34" charset="0"/>
            </a:endParaRPr>
          </a:p>
        </p:txBody>
      </p:sp>
      <p:cxnSp>
        <p:nvCxnSpPr>
          <p:cNvPr id="160" name="직선 연결선 159"/>
          <p:cNvCxnSpPr/>
          <p:nvPr/>
        </p:nvCxnSpPr>
        <p:spPr bwMode="auto">
          <a:xfrm>
            <a:off x="1907704" y="4538096"/>
            <a:ext cx="11521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TextBox 1896"/>
          <p:cNvSpPr txBox="1">
            <a:spLocks noChangeArrowheads="1"/>
          </p:cNvSpPr>
          <p:nvPr/>
        </p:nvSpPr>
        <p:spPr bwMode="auto">
          <a:xfrm>
            <a:off x="6501253" y="1441752"/>
            <a:ext cx="553357" cy="230832"/>
          </a:xfrm>
          <a:prstGeom prst="rect">
            <a:avLst/>
          </a:prstGeom>
          <a:noFill/>
          <a:ln w="9525">
            <a:noFill/>
            <a:miter lim="800000"/>
            <a:headEnd/>
            <a:tailEnd/>
          </a:ln>
        </p:spPr>
        <p:txBody>
          <a:bodyPr wrap="none">
            <a:spAutoFit/>
          </a:bodyPr>
          <a:lstStyle/>
          <a:p>
            <a:pPr algn="ctr"/>
            <a:r>
              <a:rPr lang="en-US" altLang="ko-KR" sz="900" dirty="0">
                <a:ea typeface="Verdana" pitchFamily="34" charset="0"/>
                <a:cs typeface="Verdana" pitchFamily="34" charset="0"/>
              </a:rPr>
              <a:t>Firewall</a:t>
            </a:r>
            <a:endParaRPr lang="ko-KR" altLang="en-US" sz="1050" dirty="0">
              <a:cs typeface="Verdana" pitchFamily="34" charset="0"/>
            </a:endParaRPr>
          </a:p>
        </p:txBody>
      </p:sp>
      <p:cxnSp>
        <p:nvCxnSpPr>
          <p:cNvPr id="214" name="직선 화살표 연결선 213"/>
          <p:cNvCxnSpPr/>
          <p:nvPr/>
        </p:nvCxnSpPr>
        <p:spPr bwMode="auto">
          <a:xfrm flipH="1">
            <a:off x="2123728" y="1513760"/>
            <a:ext cx="1152128" cy="648072"/>
          </a:xfrm>
          <a:prstGeom prst="straightConnector1">
            <a:avLst/>
          </a:prstGeom>
          <a:ln>
            <a:solidFill>
              <a:schemeClr val="accent6">
                <a:lumMod val="75000"/>
              </a:schemeClr>
            </a:solidFill>
            <a:prstDash val="sysDot"/>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30" name="Picture 9" descr="C:\Users\Administrator\AppData\Local\Microsoft\Windows\Temporary Internet Files\Content.IE5\CFFYMHV6\MC900433943[1].PNG"/>
          <p:cNvPicPr>
            <a:picLocks noChangeAspect="1" noChangeArrowheads="1"/>
          </p:cNvPicPr>
          <p:nvPr/>
        </p:nvPicPr>
        <p:blipFill>
          <a:blip r:embed="rId16" cstate="print"/>
          <a:srcRect/>
          <a:stretch>
            <a:fillRect/>
          </a:stretch>
        </p:blipFill>
        <p:spPr bwMode="auto">
          <a:xfrm>
            <a:off x="2051720" y="4034041"/>
            <a:ext cx="506057" cy="504056"/>
          </a:xfrm>
          <a:prstGeom prst="rect">
            <a:avLst/>
          </a:prstGeom>
          <a:noFill/>
          <a:ln w="9525">
            <a:noFill/>
            <a:miter lim="800000"/>
            <a:headEnd/>
            <a:tailEnd/>
          </a:ln>
        </p:spPr>
      </p:pic>
      <p:pic>
        <p:nvPicPr>
          <p:cNvPr id="129" name="Picture 9" descr="C:\Users\Administrator\AppData\Local\Microsoft\Windows\Temporary Internet Files\Content.IE5\CFFYMHV6\MC900433943[1].PNG"/>
          <p:cNvPicPr>
            <a:picLocks noChangeAspect="1" noChangeArrowheads="1"/>
          </p:cNvPicPr>
          <p:nvPr/>
        </p:nvPicPr>
        <p:blipFill>
          <a:blip r:embed="rId16" cstate="print"/>
          <a:srcRect/>
          <a:stretch>
            <a:fillRect/>
          </a:stretch>
        </p:blipFill>
        <p:spPr bwMode="auto">
          <a:xfrm>
            <a:off x="2265743" y="4250064"/>
            <a:ext cx="506057" cy="504056"/>
          </a:xfrm>
          <a:prstGeom prst="rect">
            <a:avLst/>
          </a:prstGeom>
          <a:noFill/>
          <a:ln w="9525">
            <a:noFill/>
            <a:miter lim="800000"/>
            <a:headEnd/>
            <a:tailEnd/>
          </a:ln>
        </p:spPr>
      </p:pic>
      <p:pic>
        <p:nvPicPr>
          <p:cNvPr id="201" name="Picture 7" descr="C:\Users\Administrator\AppData\Local\Microsoft\Windows\Temporary Internet Files\Content.IE5\8XGEHRQ3\MC900433944[1].PNG"/>
          <p:cNvPicPr>
            <a:picLocks noChangeAspect="1" noChangeArrowheads="1"/>
          </p:cNvPicPr>
          <p:nvPr/>
        </p:nvPicPr>
        <p:blipFill>
          <a:blip r:embed="rId17" cstate="print"/>
          <a:srcRect/>
          <a:stretch>
            <a:fillRect/>
          </a:stretch>
        </p:blipFill>
        <p:spPr bwMode="auto">
          <a:xfrm>
            <a:off x="2800557" y="4034040"/>
            <a:ext cx="475299" cy="576064"/>
          </a:xfrm>
          <a:prstGeom prst="rect">
            <a:avLst/>
          </a:prstGeom>
          <a:noFill/>
          <a:ln w="9525">
            <a:noFill/>
            <a:miter lim="800000"/>
            <a:headEnd/>
            <a:tailEnd/>
          </a:ln>
        </p:spPr>
      </p:pic>
      <p:pic>
        <p:nvPicPr>
          <p:cNvPr id="203" name="Picture 7" descr="C:\Users\Administrator\AppData\Local\Microsoft\Windows\Temporary Internet Files\Content.IE5\8XGEHRQ3\MC900433944[1].PNG"/>
          <p:cNvPicPr>
            <a:picLocks noChangeAspect="1" noChangeArrowheads="1"/>
          </p:cNvPicPr>
          <p:nvPr/>
        </p:nvPicPr>
        <p:blipFill>
          <a:blip r:embed="rId17" cstate="print"/>
          <a:srcRect/>
          <a:stretch>
            <a:fillRect/>
          </a:stretch>
        </p:blipFill>
        <p:spPr bwMode="auto">
          <a:xfrm>
            <a:off x="3016581" y="4178056"/>
            <a:ext cx="475299" cy="576064"/>
          </a:xfrm>
          <a:prstGeom prst="rect">
            <a:avLst/>
          </a:prstGeom>
          <a:noFill/>
          <a:ln w="9525">
            <a:noFill/>
            <a:miter lim="800000"/>
            <a:headEnd/>
            <a:tailEnd/>
          </a:ln>
        </p:spPr>
      </p:pic>
      <p:cxnSp>
        <p:nvCxnSpPr>
          <p:cNvPr id="221" name="직선 연결선 220"/>
          <p:cNvCxnSpPr/>
          <p:nvPr/>
        </p:nvCxnSpPr>
        <p:spPr bwMode="auto">
          <a:xfrm flipH="1">
            <a:off x="6516216" y="1945808"/>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6" name="Picture 269"/>
          <p:cNvPicPr>
            <a:picLocks noChangeArrowheads="1"/>
          </p:cNvPicPr>
          <p:nvPr/>
        </p:nvPicPr>
        <p:blipFill>
          <a:blip r:embed="rId5" cstate="print"/>
          <a:srcRect/>
          <a:stretch>
            <a:fillRect/>
          </a:stretch>
        </p:blipFill>
        <p:spPr bwMode="auto">
          <a:xfrm>
            <a:off x="6741350" y="1638610"/>
            <a:ext cx="157857" cy="595230"/>
          </a:xfrm>
          <a:prstGeom prst="rect">
            <a:avLst/>
          </a:prstGeom>
          <a:noFill/>
          <a:ln w="9525">
            <a:noFill/>
            <a:miter lim="800000"/>
            <a:headEnd/>
            <a:tailEnd/>
          </a:ln>
        </p:spPr>
      </p:pic>
      <p:sp>
        <p:nvSpPr>
          <p:cNvPr id="27" name="직사각형 26"/>
          <p:cNvSpPr/>
          <p:nvPr/>
        </p:nvSpPr>
        <p:spPr bwMode="auto">
          <a:xfrm>
            <a:off x="7036252" y="1225728"/>
            <a:ext cx="1700825" cy="1080121"/>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ko-KR" altLang="en-US" dirty="0"/>
          </a:p>
        </p:txBody>
      </p:sp>
      <p:pic>
        <p:nvPicPr>
          <p:cNvPr id="31" name="Picture 274" descr="Picture37"/>
          <p:cNvPicPr>
            <a:picLocks noChangeAspect="1" noChangeArrowheads="1"/>
          </p:cNvPicPr>
          <p:nvPr/>
        </p:nvPicPr>
        <p:blipFill>
          <a:blip r:embed="rId6" cstate="print"/>
          <a:srcRect/>
          <a:stretch>
            <a:fillRect/>
          </a:stretch>
        </p:blipFill>
        <p:spPr bwMode="auto">
          <a:xfrm>
            <a:off x="7098165" y="1652486"/>
            <a:ext cx="417678" cy="578709"/>
          </a:xfrm>
          <a:prstGeom prst="rect">
            <a:avLst/>
          </a:prstGeom>
          <a:noFill/>
          <a:ln w="9525">
            <a:noFill/>
            <a:miter lim="800000"/>
            <a:headEnd/>
            <a:tailEnd/>
          </a:ln>
        </p:spPr>
      </p:pic>
      <p:pic>
        <p:nvPicPr>
          <p:cNvPr id="32" name="Picture 274" descr="Picture37"/>
          <p:cNvPicPr>
            <a:picLocks noChangeAspect="1" noChangeArrowheads="1"/>
          </p:cNvPicPr>
          <p:nvPr/>
        </p:nvPicPr>
        <p:blipFill>
          <a:blip r:embed="rId6" cstate="print"/>
          <a:srcRect/>
          <a:stretch>
            <a:fillRect/>
          </a:stretch>
        </p:blipFill>
        <p:spPr bwMode="auto">
          <a:xfrm>
            <a:off x="8161013" y="1655131"/>
            <a:ext cx="417678" cy="578709"/>
          </a:xfrm>
          <a:prstGeom prst="rect">
            <a:avLst/>
          </a:prstGeom>
          <a:noFill/>
          <a:ln w="9525">
            <a:noFill/>
            <a:miter lim="800000"/>
            <a:headEnd/>
            <a:tailEnd/>
          </a:ln>
        </p:spPr>
      </p:pic>
      <p:sp>
        <p:nvSpPr>
          <p:cNvPr id="33" name="AutoShape 108"/>
          <p:cNvSpPr>
            <a:spLocks noChangeArrowheads="1"/>
          </p:cNvSpPr>
          <p:nvPr/>
        </p:nvSpPr>
        <p:spPr bwMode="auto">
          <a:xfrm>
            <a:off x="7512942" y="1871156"/>
            <a:ext cx="648072" cy="288032"/>
          </a:xfrm>
          <a:prstGeom prst="leftRightArrow">
            <a:avLst>
              <a:gd name="adj1" fmla="val 50000"/>
              <a:gd name="adj2" fmla="val 45664"/>
            </a:avLst>
          </a:prstGeom>
          <a:gradFill rotWithShape="1">
            <a:gsLst>
              <a:gs pos="0">
                <a:srgbClr val="C0504D"/>
              </a:gs>
              <a:gs pos="50000">
                <a:srgbClr val="592524"/>
              </a:gs>
              <a:gs pos="100000">
                <a:srgbClr val="C0504D"/>
              </a:gs>
            </a:gsLst>
            <a:lin ang="5400000" scaled="1"/>
          </a:gradFill>
          <a:ln w="9525">
            <a:solidFill>
              <a:srgbClr val="000000"/>
            </a:solidFill>
            <a:miter lim="800000"/>
            <a:headEnd/>
            <a:tailEnd/>
          </a:ln>
        </p:spPr>
        <p:txBody>
          <a:bodyPr wrap="none" lIns="68415" tIns="34208" rIns="68415" bIns="34208" anchor="ctr"/>
          <a:lstStyle/>
          <a:p>
            <a:pPr algn="ctr"/>
            <a:r>
              <a:rPr lang="en-US" altLang="ko-KR" sz="900" dirty="0">
                <a:solidFill>
                  <a:srgbClr val="FFFFFF"/>
                </a:solidFill>
                <a:ea typeface="Verdana" pitchFamily="34" charset="0"/>
                <a:cs typeface="Verdana" pitchFamily="34" charset="0"/>
              </a:rPr>
              <a:t>D</a:t>
            </a:r>
            <a:r>
              <a:rPr lang="en-US" altLang="ko-KR" sz="900" dirty="0" smtClean="0">
                <a:solidFill>
                  <a:srgbClr val="FFFFFF"/>
                </a:solidFill>
                <a:ea typeface="Verdana" pitchFamily="34" charset="0"/>
                <a:cs typeface="Verdana" pitchFamily="34" charset="0"/>
              </a:rPr>
              <a:t>uplicate</a:t>
            </a:r>
            <a:endParaRPr lang="ko-KR" altLang="en-US" sz="900" dirty="0">
              <a:solidFill>
                <a:srgbClr val="FFFFFF"/>
              </a:solidFill>
              <a:ea typeface="HY울릉도M" pitchFamily="18" charset="-127"/>
              <a:cs typeface="Verdana" pitchFamily="34" charset="0"/>
            </a:endParaRPr>
          </a:p>
        </p:txBody>
      </p:sp>
      <p:sp>
        <p:nvSpPr>
          <p:cNvPr id="58" name="TextBox 106"/>
          <p:cNvSpPr txBox="1">
            <a:spLocks noChangeArrowheads="1"/>
          </p:cNvSpPr>
          <p:nvPr/>
        </p:nvSpPr>
        <p:spPr bwMode="auto">
          <a:xfrm>
            <a:off x="7260722" y="1225728"/>
            <a:ext cx="1258678" cy="369332"/>
          </a:xfrm>
          <a:prstGeom prst="rect">
            <a:avLst/>
          </a:prstGeom>
          <a:noFill/>
          <a:ln w="9525">
            <a:noFill/>
            <a:miter lim="800000"/>
            <a:headEnd/>
            <a:tailEnd/>
          </a:ln>
        </p:spPr>
        <p:txBody>
          <a:bodyPr wrap="none">
            <a:spAutoFit/>
          </a:bodyPr>
          <a:lstStyle/>
          <a:p>
            <a:pPr algn="ctr"/>
            <a:r>
              <a:rPr lang="en-US" altLang="ko-KR" sz="900" dirty="0">
                <a:ea typeface="Verdana" pitchFamily="34" charset="0"/>
                <a:cs typeface="Verdana" pitchFamily="34" charset="0"/>
              </a:rPr>
              <a:t>Communication Server</a:t>
            </a:r>
          </a:p>
          <a:p>
            <a:pPr algn="ctr"/>
            <a:r>
              <a:rPr lang="en-US" altLang="ko-KR" sz="900" dirty="0">
                <a:ea typeface="Verdana" pitchFamily="34" charset="0"/>
                <a:cs typeface="Verdana" pitchFamily="34" charset="0"/>
              </a:rPr>
              <a:t>(For On-Line Payment)</a:t>
            </a:r>
            <a:endParaRPr lang="ko-KR" altLang="en-US" sz="900" dirty="0">
              <a:cs typeface="Verdana" pitchFamily="34" charset="0"/>
            </a:endParaRPr>
          </a:p>
        </p:txBody>
      </p:sp>
      <p:sp>
        <p:nvSpPr>
          <p:cNvPr id="35" name="TextBox 9"/>
          <p:cNvSpPr txBox="1">
            <a:spLocks noChangeArrowheads="1"/>
          </p:cNvSpPr>
          <p:nvPr/>
        </p:nvSpPr>
        <p:spPr bwMode="auto">
          <a:xfrm>
            <a:off x="4219585" y="1298897"/>
            <a:ext cx="847436" cy="369332"/>
          </a:xfrm>
          <a:prstGeom prst="rect">
            <a:avLst/>
          </a:prstGeom>
          <a:noFill/>
          <a:ln w="9525">
            <a:noFill/>
            <a:miter lim="800000"/>
            <a:headEnd/>
            <a:tailEnd/>
          </a:ln>
        </p:spPr>
        <p:txBody>
          <a:bodyPr wrap="square">
            <a:spAutoFit/>
          </a:bodyPr>
          <a:lstStyle/>
          <a:p>
            <a:pPr algn="ctr"/>
            <a:r>
              <a:rPr lang="en-US" altLang="ko-KR" sz="900" dirty="0">
                <a:ea typeface="Verdana" pitchFamily="34" charset="0"/>
                <a:cs typeface="Verdana" pitchFamily="34" charset="0"/>
              </a:rPr>
              <a:t>Web </a:t>
            </a:r>
            <a:endParaRPr lang="en-US" altLang="ko-KR" sz="900" dirty="0" smtClean="0">
              <a:ea typeface="Verdana" pitchFamily="34" charset="0"/>
              <a:cs typeface="Verdana" pitchFamily="34" charset="0"/>
            </a:endParaRPr>
          </a:p>
          <a:p>
            <a:pPr algn="ctr"/>
            <a:r>
              <a:rPr lang="en-US" altLang="ko-KR" sz="900" dirty="0" smtClean="0">
                <a:ea typeface="Verdana" pitchFamily="34" charset="0"/>
                <a:cs typeface="Verdana" pitchFamily="34" charset="0"/>
              </a:rPr>
              <a:t>Server</a:t>
            </a:r>
            <a:endParaRPr lang="ko-KR" altLang="en-US" sz="900" dirty="0">
              <a:cs typeface="Verdana" pitchFamily="34" charset="0"/>
            </a:endParaRPr>
          </a:p>
        </p:txBody>
      </p:sp>
      <p:pic>
        <p:nvPicPr>
          <p:cNvPr id="229" name="Picture 271" descr="Picture65"/>
          <p:cNvPicPr>
            <a:picLocks noChangeAspect="1" noChangeArrowheads="1"/>
          </p:cNvPicPr>
          <p:nvPr/>
        </p:nvPicPr>
        <p:blipFill>
          <a:blip r:embed="rId18" cstate="print"/>
          <a:srcRect/>
          <a:stretch>
            <a:fillRect/>
          </a:stretch>
        </p:blipFill>
        <p:spPr bwMode="auto">
          <a:xfrm>
            <a:off x="3779912" y="2881912"/>
            <a:ext cx="432048" cy="432048"/>
          </a:xfrm>
          <a:prstGeom prst="rect">
            <a:avLst/>
          </a:prstGeom>
          <a:noFill/>
          <a:ln w="9525">
            <a:noFill/>
            <a:miter lim="800000"/>
            <a:headEnd/>
            <a:tailEnd/>
          </a:ln>
        </p:spPr>
      </p:pic>
      <p:pic>
        <p:nvPicPr>
          <p:cNvPr id="230" name="Picture 4"/>
          <p:cNvPicPr>
            <a:picLocks noChangeAspect="1" noChangeArrowheads="1"/>
          </p:cNvPicPr>
          <p:nvPr/>
        </p:nvPicPr>
        <p:blipFill>
          <a:blip r:embed="rId7" cstate="print"/>
          <a:srcRect/>
          <a:stretch>
            <a:fillRect/>
          </a:stretch>
        </p:blipFill>
        <p:spPr bwMode="auto">
          <a:xfrm>
            <a:off x="8172400" y="4192745"/>
            <a:ext cx="410235" cy="345351"/>
          </a:xfrm>
          <a:prstGeom prst="rect">
            <a:avLst/>
          </a:prstGeom>
          <a:noFill/>
          <a:ln w="9525" algn="ctr">
            <a:noFill/>
            <a:miter lim="800000"/>
            <a:headEnd/>
            <a:tailEnd/>
          </a:ln>
        </p:spPr>
      </p:pic>
      <p:cxnSp>
        <p:nvCxnSpPr>
          <p:cNvPr id="231" name="직선 연결선 230"/>
          <p:cNvCxnSpPr/>
          <p:nvPr/>
        </p:nvCxnSpPr>
        <p:spPr>
          <a:xfrm flipV="1">
            <a:off x="7956376" y="4365421"/>
            <a:ext cx="205184" cy="9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6" name="TextBox 83"/>
          <p:cNvSpPr txBox="1">
            <a:spLocks noChangeArrowheads="1"/>
          </p:cNvSpPr>
          <p:nvPr/>
        </p:nvSpPr>
        <p:spPr bwMode="auto">
          <a:xfrm>
            <a:off x="7956123" y="3601992"/>
            <a:ext cx="840295" cy="415498"/>
          </a:xfrm>
          <a:prstGeom prst="rect">
            <a:avLst/>
          </a:prstGeom>
          <a:noFill/>
          <a:ln w="9525">
            <a:noFill/>
            <a:miter lim="800000"/>
            <a:headEnd/>
            <a:tailEnd/>
          </a:ln>
        </p:spPr>
        <p:txBody>
          <a:bodyPr wrap="none">
            <a:spAutoFit/>
          </a:bodyPr>
          <a:lstStyle/>
          <a:p>
            <a:r>
              <a:rPr lang="en-US" altLang="ko-KR" sz="1050" dirty="0" smtClean="0">
                <a:cs typeface="Verdana" pitchFamily="34" charset="0"/>
              </a:rPr>
              <a:t>Agent Bank </a:t>
            </a:r>
            <a:br>
              <a:rPr lang="en-US" altLang="ko-KR" sz="1050" dirty="0" smtClean="0">
                <a:cs typeface="Verdana" pitchFamily="34" charset="0"/>
              </a:rPr>
            </a:br>
            <a:r>
              <a:rPr lang="en-US" altLang="ko-KR" sz="1050" dirty="0" smtClean="0">
                <a:cs typeface="Verdana" pitchFamily="34" charset="0"/>
              </a:rPr>
              <a:t>on Standby</a:t>
            </a:r>
            <a:endParaRPr lang="ko-KR" altLang="en-US" sz="1050" dirty="0">
              <a:cs typeface="Verdana" pitchFamily="34" charset="0"/>
            </a:endParaRPr>
          </a:p>
        </p:txBody>
      </p:sp>
      <p:cxnSp>
        <p:nvCxnSpPr>
          <p:cNvPr id="247" name="직선 연결선 246"/>
          <p:cNvCxnSpPr>
            <a:endCxn id="176" idx="0"/>
          </p:cNvCxnSpPr>
          <p:nvPr/>
        </p:nvCxnSpPr>
        <p:spPr bwMode="auto">
          <a:xfrm>
            <a:off x="7773541" y="3449592"/>
            <a:ext cx="2816" cy="34538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7" name="Picture 4"/>
          <p:cNvPicPr>
            <a:picLocks noChangeAspect="1" noChangeArrowheads="1"/>
          </p:cNvPicPr>
          <p:nvPr/>
        </p:nvPicPr>
        <p:blipFill>
          <a:blip r:embed="rId7" cstate="print"/>
          <a:srcRect/>
          <a:stretch>
            <a:fillRect/>
          </a:stretch>
        </p:blipFill>
        <p:spPr bwMode="auto">
          <a:xfrm>
            <a:off x="8172400" y="3976721"/>
            <a:ext cx="410235" cy="345351"/>
          </a:xfrm>
          <a:prstGeom prst="rect">
            <a:avLst/>
          </a:prstGeom>
          <a:noFill/>
          <a:ln w="9525" algn="ctr">
            <a:noFill/>
            <a:miter lim="800000"/>
            <a:headEnd/>
            <a:tailEnd/>
          </a:ln>
        </p:spPr>
      </p:pic>
      <p:cxnSp>
        <p:nvCxnSpPr>
          <p:cNvPr id="258" name="직선 연결선 257"/>
          <p:cNvCxnSpPr>
            <a:endCxn id="257" idx="1"/>
          </p:cNvCxnSpPr>
          <p:nvPr/>
        </p:nvCxnSpPr>
        <p:spPr>
          <a:xfrm flipV="1">
            <a:off x="7967216" y="4149397"/>
            <a:ext cx="205184" cy="9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3" name="직사각형 112"/>
          <p:cNvSpPr/>
          <p:nvPr/>
        </p:nvSpPr>
        <p:spPr>
          <a:xfrm>
            <a:off x="6804248" y="1231061"/>
            <a:ext cx="2088232" cy="3528392"/>
          </a:xfrm>
          <a:prstGeom prst="rect">
            <a:avLst/>
          </a:prstGeom>
          <a:noFill/>
          <a:ln w="158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6" name="TextBox 115"/>
          <p:cNvSpPr txBox="1"/>
          <p:nvPr/>
        </p:nvSpPr>
        <p:spPr>
          <a:xfrm>
            <a:off x="6660232" y="3338343"/>
            <a:ext cx="720080" cy="384139"/>
          </a:xfrm>
          <a:prstGeom prst="rect">
            <a:avLst/>
          </a:prstGeom>
          <a:solidFill>
            <a:schemeClr val="accent2">
              <a:lumMod val="20000"/>
              <a:lumOff val="80000"/>
            </a:schemeClr>
          </a:solidFill>
          <a:ln w="15875">
            <a:solidFill>
              <a:schemeClr val="accent2">
                <a:lumMod val="50000"/>
              </a:schemeClr>
            </a:solidFill>
          </a:ln>
        </p:spPr>
        <p:txBody>
          <a:bodyPr wrap="square" lIns="36000" tIns="36000" rtlCol="0">
            <a:spAutoFit/>
          </a:bodyPr>
          <a:lstStyle/>
          <a:p>
            <a:pPr>
              <a:lnSpc>
                <a:spcPct val="70000"/>
              </a:lnSpc>
            </a:pPr>
            <a:r>
              <a:rPr lang="en-US" altLang="ko-KR" sz="1400" b="1" dirty="0" smtClean="0">
                <a:solidFill>
                  <a:schemeClr val="accent2">
                    <a:lumMod val="50000"/>
                  </a:schemeClr>
                </a:solidFill>
              </a:rPr>
              <a:t>Firm banking</a:t>
            </a:r>
            <a:endParaRPr lang="ko-KR" altLang="en-US" sz="1400" b="1" dirty="0">
              <a:solidFill>
                <a:schemeClr val="accent2">
                  <a:lumMod val="50000"/>
                </a:schemeClr>
              </a:solidFill>
            </a:endParaRPr>
          </a:p>
        </p:txBody>
      </p:sp>
      <p:sp>
        <p:nvSpPr>
          <p:cNvPr id="115" name="Freeform 3006"/>
          <p:cNvSpPr>
            <a:spLocks/>
          </p:cNvSpPr>
          <p:nvPr/>
        </p:nvSpPr>
        <p:spPr bwMode="auto">
          <a:xfrm rot="16404999" flipV="1">
            <a:off x="2285263" y="2610163"/>
            <a:ext cx="336550" cy="331788"/>
          </a:xfrm>
          <a:custGeom>
            <a:avLst/>
            <a:gdLst>
              <a:gd name="T0" fmla="*/ 0 w 1535"/>
              <a:gd name="T1" fmla="*/ 0 h 1276"/>
              <a:gd name="T2" fmla="*/ 2147483647 w 1535"/>
              <a:gd name="T3" fmla="*/ 2147483647 h 1276"/>
              <a:gd name="T4" fmla="*/ 2147483647 w 1535"/>
              <a:gd name="T5" fmla="*/ 2147483647 h 1276"/>
              <a:gd name="T6" fmla="*/ 2147483647 w 1535"/>
              <a:gd name="T7" fmla="*/ 2147483647 h 1276"/>
              <a:gd name="T8" fmla="*/ 2147483647 w 1535"/>
              <a:gd name="T9" fmla="*/ 2147483647 h 1276"/>
              <a:gd name="T10" fmla="*/ 2147483647 w 1535"/>
              <a:gd name="T11" fmla="*/ 2147483647 h 1276"/>
              <a:gd name="T12" fmla="*/ 0 w 1535"/>
              <a:gd name="T13" fmla="*/ 0 h 1276"/>
              <a:gd name="T14" fmla="*/ 0 60000 65536"/>
              <a:gd name="T15" fmla="*/ 0 60000 65536"/>
              <a:gd name="T16" fmla="*/ 0 60000 65536"/>
              <a:gd name="T17" fmla="*/ 0 60000 65536"/>
              <a:gd name="T18" fmla="*/ 0 60000 65536"/>
              <a:gd name="T19" fmla="*/ 0 60000 65536"/>
              <a:gd name="T20" fmla="*/ 0 60000 65536"/>
              <a:gd name="T21" fmla="*/ 0 w 1535"/>
              <a:gd name="T22" fmla="*/ 0 h 1276"/>
              <a:gd name="T23" fmla="*/ 1535 w 1535"/>
              <a:gd name="T24" fmla="*/ 1276 h 1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5" h="1276">
                <a:moveTo>
                  <a:pt x="0" y="0"/>
                </a:moveTo>
                <a:lnTo>
                  <a:pt x="792" y="845"/>
                </a:lnTo>
                <a:lnTo>
                  <a:pt x="788" y="602"/>
                </a:lnTo>
                <a:lnTo>
                  <a:pt x="1534" y="1275"/>
                </a:lnTo>
                <a:lnTo>
                  <a:pt x="742" y="457"/>
                </a:lnTo>
                <a:lnTo>
                  <a:pt x="738" y="674"/>
                </a:lnTo>
                <a:lnTo>
                  <a:pt x="0" y="0"/>
                </a:lnTo>
              </a:path>
            </a:pathLst>
          </a:custGeom>
          <a:solidFill>
            <a:srgbClr val="990099"/>
          </a:solidFill>
          <a:ln w="9525" cap="rnd">
            <a:solidFill>
              <a:srgbClr val="990099"/>
            </a:solidFill>
            <a:round/>
            <a:headEnd/>
            <a:tailEnd/>
          </a:ln>
        </p:spPr>
        <p:txBody>
          <a:bodyPr lIns="2667079" tIns="1333574" rIns="2667079" bIns="1333574">
            <a:spAutoFit/>
          </a:bodyPr>
          <a:lstStyle/>
          <a:p>
            <a:endParaRPr lang="ko-KR" altLang="en-US" dirty="0"/>
          </a:p>
        </p:txBody>
      </p:sp>
      <p:sp>
        <p:nvSpPr>
          <p:cNvPr id="117" name="Freeform 3006"/>
          <p:cNvSpPr>
            <a:spLocks/>
          </p:cNvSpPr>
          <p:nvPr/>
        </p:nvSpPr>
        <p:spPr bwMode="auto">
          <a:xfrm rot="20248646" flipV="1">
            <a:off x="2174014" y="3582457"/>
            <a:ext cx="339725" cy="330200"/>
          </a:xfrm>
          <a:custGeom>
            <a:avLst/>
            <a:gdLst>
              <a:gd name="T0" fmla="*/ 0 w 1535"/>
              <a:gd name="T1" fmla="*/ 0 h 1276"/>
              <a:gd name="T2" fmla="*/ 2147483647 w 1535"/>
              <a:gd name="T3" fmla="*/ 2147483647 h 1276"/>
              <a:gd name="T4" fmla="*/ 2147483647 w 1535"/>
              <a:gd name="T5" fmla="*/ 2147483647 h 1276"/>
              <a:gd name="T6" fmla="*/ 2147483647 w 1535"/>
              <a:gd name="T7" fmla="*/ 2147483647 h 1276"/>
              <a:gd name="T8" fmla="*/ 2147483647 w 1535"/>
              <a:gd name="T9" fmla="*/ 2147483647 h 1276"/>
              <a:gd name="T10" fmla="*/ 2147483647 w 1535"/>
              <a:gd name="T11" fmla="*/ 2147483647 h 1276"/>
              <a:gd name="T12" fmla="*/ 0 w 1535"/>
              <a:gd name="T13" fmla="*/ 0 h 1276"/>
              <a:gd name="T14" fmla="*/ 0 60000 65536"/>
              <a:gd name="T15" fmla="*/ 0 60000 65536"/>
              <a:gd name="T16" fmla="*/ 0 60000 65536"/>
              <a:gd name="T17" fmla="*/ 0 60000 65536"/>
              <a:gd name="T18" fmla="*/ 0 60000 65536"/>
              <a:gd name="T19" fmla="*/ 0 60000 65536"/>
              <a:gd name="T20" fmla="*/ 0 60000 65536"/>
              <a:gd name="T21" fmla="*/ 0 w 1535"/>
              <a:gd name="T22" fmla="*/ 0 h 1276"/>
              <a:gd name="T23" fmla="*/ 1535 w 1535"/>
              <a:gd name="T24" fmla="*/ 1276 h 1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5" h="1276">
                <a:moveTo>
                  <a:pt x="0" y="0"/>
                </a:moveTo>
                <a:lnTo>
                  <a:pt x="792" y="845"/>
                </a:lnTo>
                <a:lnTo>
                  <a:pt x="788" y="602"/>
                </a:lnTo>
                <a:lnTo>
                  <a:pt x="1534" y="1275"/>
                </a:lnTo>
                <a:lnTo>
                  <a:pt x="742" y="457"/>
                </a:lnTo>
                <a:lnTo>
                  <a:pt x="738" y="674"/>
                </a:lnTo>
                <a:lnTo>
                  <a:pt x="0" y="0"/>
                </a:lnTo>
              </a:path>
            </a:pathLst>
          </a:custGeom>
          <a:solidFill>
            <a:srgbClr val="990099"/>
          </a:solidFill>
          <a:ln w="9525" cap="rnd">
            <a:solidFill>
              <a:srgbClr val="990099"/>
            </a:solidFill>
            <a:round/>
            <a:headEnd/>
            <a:tailEnd/>
          </a:ln>
        </p:spPr>
        <p:txBody>
          <a:bodyPr lIns="2667079" tIns="1333574" rIns="2667079" bIns="1333574">
            <a:spAutoFit/>
          </a:bodyPr>
          <a:lstStyle/>
          <a:p>
            <a:endParaRPr lang="ko-KR" altLang="en-US" dirty="0"/>
          </a:p>
        </p:txBody>
      </p:sp>
      <p:sp>
        <p:nvSpPr>
          <p:cNvPr id="118" name="Freeform 3006"/>
          <p:cNvSpPr>
            <a:spLocks/>
          </p:cNvSpPr>
          <p:nvPr/>
        </p:nvSpPr>
        <p:spPr bwMode="auto">
          <a:xfrm rot="17788182" flipV="1">
            <a:off x="2753434" y="3571287"/>
            <a:ext cx="339725" cy="330200"/>
          </a:xfrm>
          <a:custGeom>
            <a:avLst/>
            <a:gdLst>
              <a:gd name="T0" fmla="*/ 0 w 1535"/>
              <a:gd name="T1" fmla="*/ 0 h 1276"/>
              <a:gd name="T2" fmla="*/ 2147483647 w 1535"/>
              <a:gd name="T3" fmla="*/ 2147483647 h 1276"/>
              <a:gd name="T4" fmla="*/ 2147483647 w 1535"/>
              <a:gd name="T5" fmla="*/ 2147483647 h 1276"/>
              <a:gd name="T6" fmla="*/ 2147483647 w 1535"/>
              <a:gd name="T7" fmla="*/ 2147483647 h 1276"/>
              <a:gd name="T8" fmla="*/ 2147483647 w 1535"/>
              <a:gd name="T9" fmla="*/ 2147483647 h 1276"/>
              <a:gd name="T10" fmla="*/ 2147483647 w 1535"/>
              <a:gd name="T11" fmla="*/ 2147483647 h 1276"/>
              <a:gd name="T12" fmla="*/ 0 w 1535"/>
              <a:gd name="T13" fmla="*/ 0 h 1276"/>
              <a:gd name="T14" fmla="*/ 0 60000 65536"/>
              <a:gd name="T15" fmla="*/ 0 60000 65536"/>
              <a:gd name="T16" fmla="*/ 0 60000 65536"/>
              <a:gd name="T17" fmla="*/ 0 60000 65536"/>
              <a:gd name="T18" fmla="*/ 0 60000 65536"/>
              <a:gd name="T19" fmla="*/ 0 60000 65536"/>
              <a:gd name="T20" fmla="*/ 0 60000 65536"/>
              <a:gd name="T21" fmla="*/ 0 w 1535"/>
              <a:gd name="T22" fmla="*/ 0 h 1276"/>
              <a:gd name="T23" fmla="*/ 1535 w 1535"/>
              <a:gd name="T24" fmla="*/ 1276 h 1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5" h="1276">
                <a:moveTo>
                  <a:pt x="0" y="0"/>
                </a:moveTo>
                <a:lnTo>
                  <a:pt x="792" y="845"/>
                </a:lnTo>
                <a:lnTo>
                  <a:pt x="788" y="602"/>
                </a:lnTo>
                <a:lnTo>
                  <a:pt x="1534" y="1275"/>
                </a:lnTo>
                <a:lnTo>
                  <a:pt x="742" y="457"/>
                </a:lnTo>
                <a:lnTo>
                  <a:pt x="738" y="674"/>
                </a:lnTo>
                <a:lnTo>
                  <a:pt x="0" y="0"/>
                </a:lnTo>
              </a:path>
            </a:pathLst>
          </a:custGeom>
          <a:solidFill>
            <a:srgbClr val="990099"/>
          </a:solidFill>
          <a:ln w="9525" cap="rnd">
            <a:solidFill>
              <a:srgbClr val="990099"/>
            </a:solidFill>
            <a:round/>
            <a:headEnd/>
            <a:tailEnd/>
          </a:ln>
        </p:spPr>
        <p:txBody>
          <a:bodyPr lIns="2667079" tIns="1333574" rIns="2667079" bIns="1333574">
            <a:spAutoFit/>
          </a:bodyPr>
          <a:lstStyle/>
          <a:p>
            <a:endParaRPr lang="ko-KR" altLang="en-US"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07452" cy="928670"/>
          </a:xfrm>
        </p:spPr>
        <p:txBody>
          <a:bodyPr>
            <a:normAutofit fontScale="90000"/>
          </a:bodyPr>
          <a:lstStyle/>
          <a:p>
            <a:pPr>
              <a:lnSpc>
                <a:spcPct val="80000"/>
              </a:lnSpc>
            </a:pPr>
            <a:r>
              <a:rPr lang="en-US" altLang="ko-KR" b="1" dirty="0" smtClean="0"/>
              <a:t>              Infrastructure in Place to Handle </a:t>
            </a:r>
            <a:br>
              <a:rPr lang="en-US" altLang="ko-KR" b="1" dirty="0" smtClean="0"/>
            </a:br>
            <a:r>
              <a:rPr lang="en-US" altLang="ko-KR" b="1" dirty="0" smtClean="0"/>
              <a:t>                      Many Payment Requests at the Same Time </a:t>
            </a:r>
            <a:endParaRPr lang="ko-KR" altLang="en-US" b="1" dirty="0"/>
          </a:p>
        </p:txBody>
      </p:sp>
      <p:sp>
        <p:nvSpPr>
          <p:cNvPr id="14" name="Rectangle 2"/>
          <p:cNvSpPr>
            <a:spLocks noChangeArrowheads="1"/>
          </p:cNvSpPr>
          <p:nvPr/>
        </p:nvSpPr>
        <p:spPr bwMode="auto">
          <a:xfrm>
            <a:off x="683568" y="1124744"/>
            <a:ext cx="8280920" cy="5088058"/>
          </a:xfrm>
          <a:prstGeom prst="rect">
            <a:avLst/>
          </a:prstGeom>
          <a:noFill/>
          <a:ln w="9525">
            <a:noFill/>
            <a:miter lim="800000"/>
            <a:headEnd/>
            <a:tailEnd/>
          </a:ln>
        </p:spPr>
        <p:txBody>
          <a:bodyPr/>
          <a:lstStyle/>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t>Flexible Use of Agent Banks </a:t>
            </a:r>
            <a:endParaRPr lang="en-US" altLang="ko-KR" b="1" dirty="0" smtClean="0"/>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Increase the number of agent banks from 1 to 6</a:t>
            </a:r>
          </a:p>
          <a:p>
            <a:pPr marL="900000" lvl="2" indent="-342900" eaLnBrk="0" latinLnBrk="0" hangingPunct="0">
              <a:lnSpc>
                <a:spcPct val="110000"/>
              </a:lnSpc>
              <a:spcAft>
                <a:spcPts val="600"/>
              </a:spcAft>
              <a:buClr>
                <a:srgbClr val="007700"/>
              </a:buClr>
              <a:buFont typeface="Arial" pitchFamily="34" charset="0"/>
              <a:buChar char="•"/>
            </a:pPr>
            <a:r>
              <a:rPr lang="en-US" altLang="ko-KR" dirty="0" smtClean="0"/>
              <a:t>The KDIC can use their branches near the failed bank and  their human resources</a:t>
            </a:r>
          </a:p>
          <a:p>
            <a:pPr marL="900000" lvl="2" indent="-342900" eaLnBrk="0" latinLnBrk="0" hangingPunct="0">
              <a:lnSpc>
                <a:spcPct val="20000"/>
              </a:lnSpc>
              <a:spcAft>
                <a:spcPts val="600"/>
              </a:spcAft>
              <a:buClr>
                <a:srgbClr val="007700"/>
              </a:buClr>
              <a:buFont typeface="Arial" pitchFamily="34" charset="0"/>
              <a:buChar char="•"/>
            </a:pPr>
            <a:endParaRPr lang="en-US" altLang="ko-KR" sz="800" dirty="0" smtClean="0"/>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Manage the number of branches and tellers in a flexible manner</a:t>
            </a:r>
          </a:p>
          <a:p>
            <a:pPr marL="900000" lvl="2" indent="-342900" eaLnBrk="0" latinLnBrk="0" hangingPunct="0">
              <a:lnSpc>
                <a:spcPct val="110000"/>
              </a:lnSpc>
              <a:spcAft>
                <a:spcPts val="600"/>
              </a:spcAft>
              <a:buClr>
                <a:srgbClr val="007700"/>
              </a:buClr>
              <a:buFont typeface="Arial" pitchFamily="34" charset="0"/>
              <a:buChar char="•"/>
            </a:pPr>
            <a:r>
              <a:rPr lang="en-US" altLang="ko-KR" dirty="0" smtClean="0"/>
              <a:t>Not exceed 500 depositors per branch</a:t>
            </a:r>
          </a:p>
          <a:p>
            <a:pPr marL="900000" lvl="2" indent="-342900" eaLnBrk="0" latinLnBrk="0" hangingPunct="0">
              <a:spcAft>
                <a:spcPts val="600"/>
              </a:spcAft>
              <a:buClr>
                <a:srgbClr val="007700"/>
              </a:buClr>
              <a:buFont typeface="Arial" pitchFamily="34" charset="0"/>
              <a:buChar char="•"/>
            </a:pPr>
            <a:endParaRPr lang="en-US" altLang="ko-KR" sz="800" b="0" dirty="0" smtClean="0">
              <a:latin typeface="+mn-lt"/>
              <a:ea typeface="+mn-ea"/>
            </a:endParaRPr>
          </a:p>
          <a:p>
            <a:pPr marL="342900" lvl="0" indent="-342900" eaLnBrk="0" latinLnBrk="0" hangingPunct="0">
              <a:lnSpc>
                <a:spcPct val="150000"/>
              </a:lnSpc>
              <a:spcAft>
                <a:spcPts val="600"/>
              </a:spcAft>
              <a:buClr>
                <a:srgbClr val="007700"/>
              </a:buClr>
              <a:buFont typeface="Wingdings" pitchFamily="2" charset="2"/>
              <a:buChar char="n"/>
            </a:pPr>
            <a:r>
              <a:rPr lang="en-US" altLang="ko-KR" sz="2000" b="1" dirty="0" smtClean="0"/>
              <a:t>Handling of Many Claims via the Internet </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Enhancement of system resource and performance</a:t>
            </a:r>
          </a:p>
          <a:p>
            <a:pPr marL="900000" lvl="2" indent="-342900" eaLnBrk="0" latinLnBrk="0" hangingPunct="0">
              <a:lnSpc>
                <a:spcPct val="110000"/>
              </a:lnSpc>
              <a:spcAft>
                <a:spcPts val="600"/>
              </a:spcAft>
              <a:buClr>
                <a:srgbClr val="007700"/>
              </a:buClr>
              <a:buFont typeface="Arial" pitchFamily="34" charset="0"/>
              <a:buChar char="•"/>
            </a:pPr>
            <a:r>
              <a:rPr lang="en-US" altLang="ko-KR" dirty="0" smtClean="0"/>
              <a:t>Web server (4 -&gt; 16), Application Server (2 -&gt; 5), Network Bandwidth (400Mbps -&gt; 1Gbps), load balancing to route requests for firm banking</a:t>
            </a:r>
          </a:p>
          <a:p>
            <a:pPr marL="900000" lvl="2" indent="-342900" eaLnBrk="0" latinLnBrk="0" hangingPunct="0">
              <a:lnSpc>
                <a:spcPct val="20000"/>
              </a:lnSpc>
              <a:spcAft>
                <a:spcPts val="600"/>
              </a:spcAft>
              <a:buClr>
                <a:srgbClr val="007700"/>
              </a:buClr>
            </a:pPr>
            <a:r>
              <a:rPr lang="en-US" altLang="ko-KR" dirty="0" smtClean="0"/>
              <a:t> </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IRIS has the capacity to handle up to 100, 000 concurrent users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38448" cy="928670"/>
          </a:xfrm>
        </p:spPr>
        <p:txBody>
          <a:bodyPr>
            <a:normAutofit/>
          </a:bodyPr>
          <a:lstStyle/>
          <a:p>
            <a:pPr marL="571500" indent="-571500"/>
            <a:r>
              <a:rPr lang="en-US" altLang="ko-KR" b="1" dirty="0" smtClean="0"/>
              <a:t>            Notice to Depositors Regarding Payment </a:t>
            </a:r>
            <a:endParaRPr lang="ko-KR" altLang="en-US" b="1" dirty="0"/>
          </a:p>
        </p:txBody>
      </p:sp>
      <p:sp>
        <p:nvSpPr>
          <p:cNvPr id="3" name="Rectangle 2"/>
          <p:cNvSpPr>
            <a:spLocks noChangeArrowheads="1"/>
          </p:cNvSpPr>
          <p:nvPr/>
        </p:nvSpPr>
        <p:spPr bwMode="auto">
          <a:xfrm>
            <a:off x="683568" y="1196752"/>
            <a:ext cx="8280920" cy="5643602"/>
          </a:xfrm>
          <a:prstGeom prst="rect">
            <a:avLst/>
          </a:prstGeom>
          <a:noFill/>
          <a:ln w="9525">
            <a:noFill/>
            <a:miter lim="800000"/>
            <a:headEnd/>
            <a:tailEnd/>
          </a:ln>
        </p:spPr>
        <p:txBody>
          <a:bodyPr/>
          <a:lstStyle/>
          <a:p>
            <a:pPr marL="342900" lvl="1" indent="-342900" eaLnBrk="0" latinLnBrk="0" hangingPunct="0">
              <a:lnSpc>
                <a:spcPct val="110000"/>
              </a:lnSpc>
              <a:spcAft>
                <a:spcPts val="600"/>
              </a:spcAft>
              <a:buClr>
                <a:srgbClr val="007700"/>
              </a:buClr>
              <a:buFont typeface="Wingdings" pitchFamily="2" charset="2"/>
              <a:buChar char="n"/>
            </a:pPr>
            <a:r>
              <a:rPr lang="en-US" altLang="ko-KR" sz="2000" b="1" dirty="0" smtClean="0">
                <a:cs typeface="Verdana" pitchFamily="34" charset="0"/>
              </a:rPr>
              <a:t>Notice in Newspapers and on the KDIC Website</a:t>
            </a:r>
            <a:endParaRPr lang="en-US" altLang="ko-KR" sz="800" b="1" dirty="0" smtClean="0"/>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Publish a notice of payment in two or more daily newspapers more than once(The DPA requirements)</a:t>
            </a:r>
            <a:endParaRPr lang="en-US" altLang="ko-KR" sz="800" dirty="0" smtClean="0"/>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On the KDIC website, a separate page is created to inform depositors of the eligibility criteria, payout period, claims filing process and some FAQ</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Notice to Individual Depositors in Mail and texts</a:t>
            </a:r>
            <a:endParaRPr lang="en-US" altLang="ko-KR" sz="800" b="0" dirty="0" smtClean="0">
              <a:ea typeface="+mn-ea"/>
            </a:endParaRP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Send notices to individual depositors in mail and text them, too </a:t>
            </a: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Send mail and make a call periodically for those who don’t file claims</a:t>
            </a:r>
          </a:p>
          <a:p>
            <a:pPr marL="342900" indent="-342900" eaLnBrk="0" latinLnBrk="0" hangingPunct="0">
              <a:lnSpc>
                <a:spcPct val="150000"/>
              </a:lnSpc>
              <a:spcAft>
                <a:spcPts val="600"/>
              </a:spcAft>
              <a:buClr>
                <a:srgbClr val="007700"/>
              </a:buClr>
              <a:buFont typeface="Wingdings" pitchFamily="2" charset="2"/>
              <a:buChar char="n"/>
            </a:pPr>
            <a:r>
              <a:rPr lang="en-US" altLang="ko-KR" sz="2000" b="1" dirty="0" smtClean="0">
                <a:cs typeface="Verdana" pitchFamily="34" charset="0"/>
              </a:rPr>
              <a:t>Call center and Remote Support </a:t>
            </a:r>
            <a:r>
              <a:rPr lang="ko-KR" altLang="en-US" sz="2000" b="1" dirty="0" smtClean="0">
                <a:cs typeface="Verdana" pitchFamily="34" charset="0"/>
              </a:rPr>
              <a:t> </a:t>
            </a:r>
            <a:endParaRPr lang="en-US" altLang="ko-KR" sz="800" b="1" dirty="0" smtClean="0">
              <a:ea typeface="Verdana" pitchFamily="34" charset="0"/>
              <a:cs typeface="Verdana" pitchFamily="34" charset="0"/>
            </a:endParaRP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Operate a call center to answer questions from depositors</a:t>
            </a:r>
          </a:p>
          <a:p>
            <a:pPr marL="612000" lvl="2" indent="-342900" eaLnBrk="0" latinLnBrk="0" hangingPunct="0">
              <a:lnSpc>
                <a:spcPct val="110000"/>
              </a:lnSpc>
              <a:spcAft>
                <a:spcPts val="600"/>
              </a:spcAft>
              <a:buClr>
                <a:srgbClr val="007700"/>
              </a:buClr>
              <a:buFont typeface="Wingdings" pitchFamily="2" charset="2"/>
              <a:buChar char="ü"/>
            </a:pPr>
            <a:r>
              <a:rPr lang="en-US" altLang="ko-KR" dirty="0" smtClean="0"/>
              <a:t>Provide remote support for depositors who have trouble filing claims via the internet</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0066" y="3075057"/>
            <a:ext cx="8143869" cy="707886"/>
          </a:xfrm>
          <a:prstGeom prst="rect">
            <a:avLst/>
          </a:prstGeom>
          <a:noFill/>
          <a:ln w="9525">
            <a:noFill/>
            <a:miter lim="800000"/>
            <a:headEnd/>
            <a:tailEnd/>
          </a:ln>
        </p:spPr>
        <p:txBody>
          <a:bodyPr wrap="square">
            <a:spAutoFit/>
          </a:bodyPr>
          <a:lstStyle/>
          <a:p>
            <a:pPr fontAlgn="base">
              <a:spcBef>
                <a:spcPct val="0"/>
              </a:spcBef>
              <a:spcAft>
                <a:spcPct val="0"/>
              </a:spcAft>
            </a:pPr>
            <a:r>
              <a:rPr kumimoji="1" lang="en-US" altLang="ko-KR" sz="4000" b="1" i="1" dirty="0" smtClean="0">
                <a:solidFill>
                  <a:srgbClr val="220011"/>
                </a:solidFill>
                <a:latin typeface="+mj-lt"/>
                <a:ea typeface="HY강M" pitchFamily="18" charset="-127"/>
              </a:rPr>
              <a:t>    I. KDIC’s DI Payment System</a:t>
            </a:r>
            <a:endParaRPr kumimoji="1" lang="ko-KR" altLang="en-US" sz="4000" b="1" i="1" dirty="0">
              <a:solidFill>
                <a:srgbClr val="220011"/>
              </a:solidFill>
              <a:latin typeface="+mj-lt"/>
              <a:ea typeface="HY강M" pitchFamily="18" charset="-127"/>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직사각형 55"/>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07452" cy="928670"/>
          </a:xfrm>
        </p:spPr>
        <p:txBody>
          <a:bodyPr>
            <a:normAutofit/>
          </a:bodyPr>
          <a:lstStyle/>
          <a:p>
            <a:r>
              <a:rPr lang="en-US" altLang="ko-KR" b="1" dirty="0" smtClean="0"/>
              <a:t>            Payment Process ; Online Filing of Claims </a:t>
            </a:r>
            <a:endParaRPr lang="ko-KR" altLang="en-US" b="1" dirty="0"/>
          </a:p>
        </p:txBody>
      </p:sp>
      <p:sp>
        <p:nvSpPr>
          <p:cNvPr id="4" name="슬라이드 번호 개체 틀 3"/>
          <p:cNvSpPr>
            <a:spLocks noGrp="1"/>
          </p:cNvSpPr>
          <p:nvPr>
            <p:ph type="sldNum" sz="quarter" idx="12"/>
          </p:nvPr>
        </p:nvSpPr>
        <p:spPr>
          <a:xfrm>
            <a:off x="8077200" y="6309320"/>
            <a:ext cx="2133600" cy="365125"/>
          </a:xfrm>
        </p:spPr>
        <p:txBody>
          <a:bodyPr/>
          <a:lstStyle/>
          <a:p>
            <a:fld id="{693DC1A8-5E3B-4FBA-9472-2F57477A7EBD}" type="slidenum">
              <a:rPr lang="ko-KR" altLang="en-US" smtClean="0"/>
              <a:pPr/>
              <a:t>30</a:t>
            </a:fld>
            <a:endParaRPr lang="ko-KR" altLang="en-US" dirty="0"/>
          </a:p>
        </p:txBody>
      </p:sp>
      <p:sp>
        <p:nvSpPr>
          <p:cNvPr id="54" name="직사각형 53"/>
          <p:cNvSpPr/>
          <p:nvPr/>
        </p:nvSpPr>
        <p:spPr>
          <a:xfrm>
            <a:off x="300286" y="6093296"/>
            <a:ext cx="8343680" cy="772519"/>
          </a:xfrm>
          <a:prstGeom prst="rect">
            <a:avLst/>
          </a:prstGeom>
        </p:spPr>
        <p:txBody>
          <a:bodyPr wrap="square">
            <a:spAutoFit/>
          </a:bodyPr>
          <a:lstStyle/>
          <a:p>
            <a:pPr>
              <a:lnSpc>
                <a:spcPct val="80000"/>
              </a:lnSpc>
            </a:pPr>
            <a:r>
              <a:rPr lang="en-US" altLang="ko-KR" sz="1300" dirty="0" smtClean="0">
                <a:ea typeface="맑은 고딕" pitchFamily="50" charset="-127"/>
                <a:cs typeface="Verdana" pitchFamily="34" charset="0"/>
              </a:rPr>
              <a:t>* A </a:t>
            </a:r>
            <a:r>
              <a:rPr lang="en-US" altLang="ko-KR" sz="1300" b="1" dirty="0" smtClean="0">
                <a:ea typeface="맑은 고딕" pitchFamily="50" charset="-127"/>
                <a:cs typeface="Verdana" pitchFamily="34" charset="0"/>
              </a:rPr>
              <a:t>digital certificate </a:t>
            </a:r>
            <a:r>
              <a:rPr lang="en-US" altLang="ko-KR" sz="1300" dirty="0" smtClean="0">
                <a:ea typeface="맑은 고딕" pitchFamily="50" charset="-127"/>
                <a:cs typeface="Verdana" pitchFamily="34" charset="0"/>
              </a:rPr>
              <a:t>is an electronic document issued by a certification authority to identify the holder of the certificate </a:t>
            </a:r>
            <a:br>
              <a:rPr lang="en-US" altLang="ko-KR" sz="1300" dirty="0" smtClean="0">
                <a:ea typeface="맑은 고딕" pitchFamily="50" charset="-127"/>
                <a:cs typeface="Verdana" pitchFamily="34" charset="0"/>
              </a:rPr>
            </a:br>
            <a:r>
              <a:rPr lang="en-US" altLang="ko-KR" sz="1300" dirty="0" smtClean="0">
                <a:ea typeface="맑은 고딕" pitchFamily="50" charset="-127"/>
                <a:cs typeface="Verdana" pitchFamily="34" charset="0"/>
              </a:rPr>
              <a:t>  and prevent forgery or denial of transaction submissions. </a:t>
            </a:r>
            <a:r>
              <a:rPr lang="en-US" altLang="ko-KR" sz="1300" dirty="0" smtClean="0"/>
              <a:t>It is something like a digital seal used in electronic commercial </a:t>
            </a:r>
            <a:br>
              <a:rPr lang="en-US" altLang="ko-KR" sz="1300" dirty="0" smtClean="0"/>
            </a:br>
            <a:r>
              <a:rPr lang="en-US" altLang="ko-KR" sz="1300" dirty="0" smtClean="0"/>
              <a:t>  transactions.  </a:t>
            </a:r>
          </a:p>
          <a:p>
            <a:endParaRPr lang="ko-KR" altLang="en-US" sz="1300" dirty="0"/>
          </a:p>
        </p:txBody>
      </p:sp>
      <p:grpSp>
        <p:nvGrpSpPr>
          <p:cNvPr id="55" name="그룹 38"/>
          <p:cNvGrpSpPr>
            <a:grpSpLocks/>
          </p:cNvGrpSpPr>
          <p:nvPr/>
        </p:nvGrpSpPr>
        <p:grpSpPr bwMode="auto">
          <a:xfrm>
            <a:off x="-36512" y="1052736"/>
            <a:ext cx="9180544" cy="4968551"/>
            <a:chOff x="-697546" y="1885968"/>
            <a:chExt cx="9841610" cy="4831974"/>
          </a:xfrm>
        </p:grpSpPr>
        <p:sp>
          <p:nvSpPr>
            <p:cNvPr id="77" name="Rectangle 10"/>
            <p:cNvSpPr>
              <a:spLocks noChangeArrowheads="1"/>
            </p:cNvSpPr>
            <p:nvPr/>
          </p:nvSpPr>
          <p:spPr bwMode="auto">
            <a:xfrm>
              <a:off x="749582" y="2375176"/>
              <a:ext cx="3393790" cy="434276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pic>
          <p:nvPicPr>
            <p:cNvPr id="78"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428660" y="2212107"/>
              <a:ext cx="731664" cy="804476"/>
            </a:xfrm>
            <a:prstGeom prst="rect">
              <a:avLst/>
            </a:prstGeom>
            <a:noFill/>
            <a:ln w="9525">
              <a:noFill/>
              <a:miter lim="800000"/>
              <a:headEnd/>
              <a:tailEnd/>
            </a:ln>
          </p:spPr>
        </p:pic>
        <p:sp>
          <p:nvSpPr>
            <p:cNvPr id="82" name="TextBox 61"/>
            <p:cNvSpPr txBox="1">
              <a:spLocks noChangeArrowheads="1"/>
            </p:cNvSpPr>
            <p:nvPr/>
          </p:nvSpPr>
          <p:spPr bwMode="auto">
            <a:xfrm>
              <a:off x="-349561" y="3027454"/>
              <a:ext cx="856260" cy="269385"/>
            </a:xfrm>
            <a:prstGeom prst="rect">
              <a:avLst/>
            </a:prstGeom>
            <a:noFill/>
            <a:ln w="9525">
              <a:noFill/>
              <a:miter lim="800000"/>
              <a:headEnd/>
              <a:tailEnd/>
            </a:ln>
          </p:spPr>
          <p:txBody>
            <a:bodyPr wrap="none">
              <a:spAutoFit/>
            </a:bodyPr>
            <a:lstStyle/>
            <a:p>
              <a:r>
                <a:rPr lang="en-US" altLang="ko-KR" sz="1200" b="0" dirty="0">
                  <a:ea typeface="굴림" pitchFamily="50" charset="-127"/>
                </a:rPr>
                <a:t>Depositor</a:t>
              </a:r>
            </a:p>
          </p:txBody>
        </p:sp>
        <p:sp>
          <p:nvSpPr>
            <p:cNvPr id="83" name="Rectangle 10"/>
            <p:cNvSpPr>
              <a:spLocks noChangeArrowheads="1"/>
            </p:cNvSpPr>
            <p:nvPr/>
          </p:nvSpPr>
          <p:spPr bwMode="auto">
            <a:xfrm>
              <a:off x="4523342" y="2375176"/>
              <a:ext cx="3263367" cy="434276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sp>
          <p:nvSpPr>
            <p:cNvPr id="95" name="모서리가 둥근 직사각형 94"/>
            <p:cNvSpPr/>
            <p:nvPr/>
          </p:nvSpPr>
          <p:spPr>
            <a:xfrm>
              <a:off x="534565" y="1885968"/>
              <a:ext cx="1569070" cy="48894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Request</a:t>
              </a:r>
              <a:endParaRPr lang="ko-KR" altLang="en-US" sz="1600" dirty="0">
                <a:solidFill>
                  <a:srgbClr val="002060"/>
                </a:solidFill>
              </a:endParaRPr>
            </a:p>
          </p:txBody>
        </p:sp>
        <p:sp>
          <p:nvSpPr>
            <p:cNvPr id="97" name="모서리가 둥근 직사각형 96"/>
            <p:cNvSpPr/>
            <p:nvPr/>
          </p:nvSpPr>
          <p:spPr>
            <a:xfrm>
              <a:off x="4309184" y="1890730"/>
              <a:ext cx="1507805" cy="4905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Payment</a:t>
              </a:r>
              <a:endParaRPr lang="ko-KR" altLang="en-US" sz="1600" dirty="0">
                <a:solidFill>
                  <a:srgbClr val="002060"/>
                </a:solidFill>
              </a:endParaRPr>
            </a:p>
          </p:txBody>
        </p:sp>
        <p:cxnSp>
          <p:nvCxnSpPr>
            <p:cNvPr id="98" name="꺾인 연결선 97"/>
            <p:cNvCxnSpPr/>
            <p:nvPr/>
          </p:nvCxnSpPr>
          <p:spPr>
            <a:xfrm flipV="1">
              <a:off x="3934042" y="3036675"/>
              <a:ext cx="774457" cy="3395084"/>
            </a:xfrm>
            <a:prstGeom prst="bentConnector3">
              <a:avLst>
                <a:gd name="adj1" fmla="val 50000"/>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Line 3"/>
            <p:cNvSpPr>
              <a:spLocks noChangeShapeType="1"/>
            </p:cNvSpPr>
            <p:nvPr/>
          </p:nvSpPr>
          <p:spPr bwMode="auto">
            <a:xfrm flipH="1" flipV="1">
              <a:off x="7562118" y="3006426"/>
              <a:ext cx="694737" cy="140057"/>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103" name="Picture 7" descr="C:\Users\Administrator\AppData\Local\Microsoft\Windows\Temporary Internet Files\Content.IE5\8XGEHRQ3\MC900433944[1].PNG"/>
            <p:cNvPicPr>
              <a:picLocks noChangeAspect="1" noChangeArrowheads="1"/>
            </p:cNvPicPr>
            <p:nvPr/>
          </p:nvPicPr>
          <p:blipFill>
            <a:blip r:embed="rId4" cstate="print"/>
            <a:srcRect/>
            <a:stretch>
              <a:fillRect/>
            </a:stretch>
          </p:blipFill>
          <p:spPr bwMode="auto">
            <a:xfrm>
              <a:off x="8091030" y="2681279"/>
              <a:ext cx="741551" cy="815347"/>
            </a:xfrm>
            <a:prstGeom prst="rect">
              <a:avLst/>
            </a:prstGeom>
            <a:noFill/>
            <a:ln w="9525">
              <a:noFill/>
              <a:miter lim="800000"/>
              <a:headEnd/>
              <a:tailEnd/>
            </a:ln>
          </p:spPr>
        </p:pic>
        <p:sp>
          <p:nvSpPr>
            <p:cNvPr id="104" name="TextBox 61"/>
            <p:cNvSpPr txBox="1">
              <a:spLocks noChangeArrowheads="1"/>
            </p:cNvSpPr>
            <p:nvPr/>
          </p:nvSpPr>
          <p:spPr bwMode="auto">
            <a:xfrm>
              <a:off x="7816749" y="3461473"/>
              <a:ext cx="1327315" cy="269385"/>
            </a:xfrm>
            <a:prstGeom prst="rect">
              <a:avLst/>
            </a:prstGeom>
            <a:noFill/>
            <a:ln w="9525">
              <a:noFill/>
              <a:miter lim="800000"/>
              <a:headEnd/>
              <a:tailEnd/>
            </a:ln>
          </p:spPr>
          <p:txBody>
            <a:bodyPr wrap="none">
              <a:spAutoFit/>
            </a:bodyPr>
            <a:lstStyle/>
            <a:p>
              <a:r>
                <a:rPr lang="en-US" altLang="ko-KR" sz="1200" b="0" dirty="0">
                  <a:ea typeface="굴림" pitchFamily="50" charset="-127"/>
                </a:rPr>
                <a:t>Manager of KDIC</a:t>
              </a:r>
            </a:p>
          </p:txBody>
        </p:sp>
        <p:sp>
          <p:nvSpPr>
            <p:cNvPr id="115" name="TextBox 61"/>
            <p:cNvSpPr txBox="1">
              <a:spLocks noChangeArrowheads="1"/>
            </p:cNvSpPr>
            <p:nvPr/>
          </p:nvSpPr>
          <p:spPr bwMode="auto">
            <a:xfrm>
              <a:off x="-697546" y="4617084"/>
              <a:ext cx="1752662" cy="269385"/>
            </a:xfrm>
            <a:prstGeom prst="rect">
              <a:avLst/>
            </a:prstGeom>
            <a:noFill/>
            <a:ln w="9525">
              <a:noFill/>
              <a:miter lim="800000"/>
              <a:headEnd/>
              <a:tailEnd/>
            </a:ln>
          </p:spPr>
          <p:txBody>
            <a:bodyPr wrap="none">
              <a:spAutoFit/>
            </a:bodyPr>
            <a:lstStyle/>
            <a:p>
              <a:r>
                <a:rPr lang="en-US" altLang="ko-KR" sz="1200" b="0" dirty="0" smtClean="0">
                  <a:ea typeface="굴림" pitchFamily="50" charset="-127"/>
                </a:rPr>
                <a:t>Certification Authority</a:t>
              </a:r>
              <a:endParaRPr lang="en-US" altLang="ko-KR" sz="1200" b="0" dirty="0">
                <a:ea typeface="굴림" pitchFamily="50" charset="-127"/>
              </a:endParaRPr>
            </a:p>
          </p:txBody>
        </p:sp>
        <p:sp>
          <p:nvSpPr>
            <p:cNvPr id="116" name="Line 3"/>
            <p:cNvSpPr>
              <a:spLocks noChangeShapeType="1"/>
            </p:cNvSpPr>
            <p:nvPr/>
          </p:nvSpPr>
          <p:spPr bwMode="auto">
            <a:xfrm flipH="1">
              <a:off x="383159" y="2866369"/>
              <a:ext cx="617546" cy="980401"/>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17" name="TextBox 61"/>
            <p:cNvSpPr txBox="1">
              <a:spLocks noChangeArrowheads="1"/>
            </p:cNvSpPr>
            <p:nvPr/>
          </p:nvSpPr>
          <p:spPr bwMode="auto">
            <a:xfrm>
              <a:off x="-668610" y="5877599"/>
              <a:ext cx="1735752" cy="44897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Personal Identification </a:t>
              </a:r>
            </a:p>
            <a:p>
              <a:pPr algn="ctr"/>
              <a:r>
                <a:rPr lang="en-US" altLang="ko-KR" sz="1200" b="0" dirty="0" smtClean="0">
                  <a:ea typeface="굴림" pitchFamily="50" charset="-127"/>
                </a:rPr>
                <a:t>Service Agency</a:t>
              </a:r>
              <a:endParaRPr lang="en-US" altLang="ko-KR" sz="1200" b="0" dirty="0">
                <a:ea typeface="굴림" pitchFamily="50" charset="-127"/>
              </a:endParaRPr>
            </a:p>
          </p:txBody>
        </p:sp>
        <p:sp>
          <p:nvSpPr>
            <p:cNvPr id="118" name="Line 3"/>
            <p:cNvSpPr>
              <a:spLocks noChangeShapeType="1"/>
            </p:cNvSpPr>
            <p:nvPr/>
          </p:nvSpPr>
          <p:spPr bwMode="auto">
            <a:xfrm flipH="1">
              <a:off x="460352" y="5597485"/>
              <a:ext cx="540352"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19" name="Line 3"/>
            <p:cNvSpPr>
              <a:spLocks noChangeShapeType="1"/>
            </p:cNvSpPr>
            <p:nvPr/>
          </p:nvSpPr>
          <p:spPr bwMode="auto">
            <a:xfrm>
              <a:off x="228772" y="2726311"/>
              <a:ext cx="761403" cy="371"/>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0" name="Line 3"/>
            <p:cNvSpPr>
              <a:spLocks noChangeShapeType="1"/>
            </p:cNvSpPr>
            <p:nvPr/>
          </p:nvSpPr>
          <p:spPr bwMode="auto">
            <a:xfrm flipH="1">
              <a:off x="7562118" y="5107285"/>
              <a:ext cx="771931" cy="70029"/>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1" name="Line 3"/>
            <p:cNvSpPr>
              <a:spLocks noChangeShapeType="1"/>
            </p:cNvSpPr>
            <p:nvPr/>
          </p:nvSpPr>
          <p:spPr bwMode="auto">
            <a:xfrm flipV="1">
              <a:off x="7407732" y="4967227"/>
              <a:ext cx="694738" cy="70028"/>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2" name="TextBox 61"/>
            <p:cNvSpPr txBox="1">
              <a:spLocks noChangeArrowheads="1"/>
            </p:cNvSpPr>
            <p:nvPr/>
          </p:nvSpPr>
          <p:spPr bwMode="auto">
            <a:xfrm>
              <a:off x="7864846" y="4640440"/>
              <a:ext cx="1239883"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‘VAN’ Company</a:t>
              </a:r>
              <a:endParaRPr lang="en-US" altLang="ko-KR" sz="1200" b="0" dirty="0">
                <a:ea typeface="굴림" pitchFamily="50" charset="-127"/>
              </a:endParaRPr>
            </a:p>
          </p:txBody>
        </p:sp>
        <p:sp>
          <p:nvSpPr>
            <p:cNvPr id="123" name="TextBox 61"/>
            <p:cNvSpPr txBox="1">
              <a:spLocks noChangeArrowheads="1"/>
            </p:cNvSpPr>
            <p:nvPr/>
          </p:nvSpPr>
          <p:spPr bwMode="auto">
            <a:xfrm>
              <a:off x="8051772" y="6367800"/>
              <a:ext cx="959779"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Agent Bank</a:t>
              </a:r>
              <a:endParaRPr lang="en-US" altLang="ko-KR" sz="1200" b="0" dirty="0">
                <a:ea typeface="굴림" pitchFamily="50" charset="-127"/>
              </a:endParaRPr>
            </a:p>
          </p:txBody>
        </p:sp>
        <p:sp>
          <p:nvSpPr>
            <p:cNvPr id="124" name="Line 3"/>
            <p:cNvSpPr>
              <a:spLocks noChangeShapeType="1"/>
            </p:cNvSpPr>
            <p:nvPr/>
          </p:nvSpPr>
          <p:spPr bwMode="auto">
            <a:xfrm flipH="1">
              <a:off x="8411242" y="5247342"/>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5" name="Line 3"/>
            <p:cNvSpPr>
              <a:spLocks noChangeShapeType="1"/>
            </p:cNvSpPr>
            <p:nvPr/>
          </p:nvSpPr>
          <p:spPr bwMode="auto">
            <a:xfrm flipV="1">
              <a:off x="8565628" y="5247342"/>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6" name="Line 3"/>
            <p:cNvSpPr>
              <a:spLocks noChangeShapeType="1"/>
            </p:cNvSpPr>
            <p:nvPr/>
          </p:nvSpPr>
          <p:spPr bwMode="auto">
            <a:xfrm flipH="1">
              <a:off x="7562116" y="3706712"/>
              <a:ext cx="463160" cy="280114"/>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grpSp>
      <p:pic>
        <p:nvPicPr>
          <p:cNvPr id="127" name="Picture 2"/>
          <p:cNvPicPr>
            <a:picLocks noChangeAspect="1" noChangeArrowheads="1"/>
          </p:cNvPicPr>
          <p:nvPr/>
        </p:nvPicPr>
        <p:blipFill>
          <a:blip r:embed="rId5" cstate="print"/>
          <a:srcRect/>
          <a:stretch>
            <a:fillRect/>
          </a:stretch>
        </p:blipFill>
        <p:spPr bwMode="auto">
          <a:xfrm>
            <a:off x="395536" y="2996952"/>
            <a:ext cx="792088" cy="792088"/>
          </a:xfrm>
          <a:prstGeom prst="rect">
            <a:avLst/>
          </a:prstGeom>
          <a:noFill/>
          <a:ln w="9525">
            <a:noFill/>
            <a:miter lim="800000"/>
            <a:headEnd/>
            <a:tailEnd/>
          </a:ln>
          <a:effectLst/>
        </p:spPr>
      </p:pic>
      <p:sp>
        <p:nvSpPr>
          <p:cNvPr id="128" name="Line 3"/>
          <p:cNvSpPr>
            <a:spLocks noChangeShapeType="1"/>
          </p:cNvSpPr>
          <p:nvPr/>
        </p:nvSpPr>
        <p:spPr bwMode="auto">
          <a:xfrm flipV="1">
            <a:off x="971600" y="2204864"/>
            <a:ext cx="648072" cy="108012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29" name="Line 3"/>
          <p:cNvSpPr>
            <a:spLocks noChangeShapeType="1"/>
          </p:cNvSpPr>
          <p:nvPr/>
        </p:nvSpPr>
        <p:spPr bwMode="auto">
          <a:xfrm flipV="1">
            <a:off x="1115616" y="5013176"/>
            <a:ext cx="432048"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130" name="모서리가 둥근 직사각형 129"/>
          <p:cNvSpPr/>
          <p:nvPr/>
        </p:nvSpPr>
        <p:spPr>
          <a:xfrm>
            <a:off x="5112060" y="1988840"/>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1. Verification of the request</a:t>
            </a:r>
            <a:endParaRPr lang="ko-KR" altLang="en-US" sz="1200" b="1" dirty="0">
              <a:solidFill>
                <a:srgbClr val="000000"/>
              </a:solidFill>
            </a:endParaRPr>
          </a:p>
        </p:txBody>
      </p:sp>
      <p:sp>
        <p:nvSpPr>
          <p:cNvPr id="131" name="모서리가 둥근 직사각형 130"/>
          <p:cNvSpPr/>
          <p:nvPr/>
        </p:nvSpPr>
        <p:spPr>
          <a:xfrm>
            <a:off x="5112060" y="2960948"/>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2. Approval of the money transfer </a:t>
            </a:r>
          </a:p>
          <a:p>
            <a:pPr>
              <a:defRPr/>
            </a:pPr>
            <a:r>
              <a:rPr lang="en-US" altLang="ko-KR" sz="1200" b="1" dirty="0" smtClean="0">
                <a:solidFill>
                  <a:srgbClr val="000000"/>
                </a:solidFill>
              </a:rPr>
              <a:t>     request</a:t>
            </a:r>
            <a:endParaRPr lang="ko-KR" altLang="en-US" sz="1200" b="1" dirty="0">
              <a:solidFill>
                <a:srgbClr val="000000"/>
              </a:solidFill>
            </a:endParaRPr>
          </a:p>
        </p:txBody>
      </p:sp>
      <p:sp>
        <p:nvSpPr>
          <p:cNvPr id="132" name="갈매기형 수장 131"/>
          <p:cNvSpPr/>
          <p:nvPr/>
        </p:nvSpPr>
        <p:spPr>
          <a:xfrm rot="5400000">
            <a:off x="2789802" y="2063128"/>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3" name="갈매기형 수장 132"/>
          <p:cNvSpPr/>
          <p:nvPr/>
        </p:nvSpPr>
        <p:spPr>
          <a:xfrm rot="5400000">
            <a:off x="2789802" y="274720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4" name="갈매기형 수장 133"/>
          <p:cNvSpPr/>
          <p:nvPr/>
        </p:nvSpPr>
        <p:spPr>
          <a:xfrm rot="5400000">
            <a:off x="2789802" y="364730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5" name="갈매기형 수장 134"/>
          <p:cNvSpPr/>
          <p:nvPr/>
        </p:nvSpPr>
        <p:spPr>
          <a:xfrm rot="5400000">
            <a:off x="2789802" y="433138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6" name="갈매기형 수장 135"/>
          <p:cNvSpPr/>
          <p:nvPr/>
        </p:nvSpPr>
        <p:spPr>
          <a:xfrm rot="5400000">
            <a:off x="2789802" y="5015456"/>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37" name="모서리가 둥근 직사각형 136"/>
          <p:cNvSpPr/>
          <p:nvPr/>
        </p:nvSpPr>
        <p:spPr>
          <a:xfrm>
            <a:off x="5112060" y="3933056"/>
            <a:ext cx="252028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3. Money transfer</a:t>
            </a:r>
            <a:r>
              <a:rPr lang="en-US" altLang="ko-KR" sz="1200" dirty="0" smtClean="0">
                <a:solidFill>
                  <a:srgbClr val="000000"/>
                </a:solidFill>
                <a:ea typeface="HY견고딕" pitchFamily="18" charset="-127"/>
              </a:rPr>
              <a:t>:    </a:t>
            </a:r>
          </a:p>
          <a:p>
            <a:pPr>
              <a:defRPr/>
            </a:pPr>
            <a:r>
              <a:rPr lang="en-US" altLang="ko-KR" sz="1200" dirty="0" smtClean="0">
                <a:solidFill>
                  <a:srgbClr val="000000"/>
                </a:solidFill>
                <a:ea typeface="HY견고딕" pitchFamily="18" charset="-127"/>
              </a:rPr>
              <a:t>   Immediate wire transfer    </a:t>
            </a:r>
          </a:p>
          <a:p>
            <a:pPr>
              <a:defRPr/>
            </a:pPr>
            <a:r>
              <a:rPr lang="en-US" altLang="ko-KR" sz="1200" dirty="0" smtClean="0">
                <a:solidFill>
                  <a:srgbClr val="000000"/>
                </a:solidFill>
                <a:ea typeface="HY견고딕" pitchFamily="18" charset="-127"/>
              </a:rPr>
              <a:t>   through firm banking </a:t>
            </a:r>
          </a:p>
          <a:p>
            <a:pPr>
              <a:defRPr/>
            </a:pPr>
            <a:r>
              <a:rPr lang="en-US" altLang="ko-KR" sz="1200" dirty="0" smtClean="0">
                <a:solidFill>
                  <a:srgbClr val="000000"/>
                </a:solidFill>
                <a:ea typeface="HY견고딕" pitchFamily="18" charset="-127"/>
              </a:rPr>
              <a:t>   services</a:t>
            </a:r>
          </a:p>
        </p:txBody>
      </p:sp>
      <p:pic>
        <p:nvPicPr>
          <p:cNvPr id="138" name="Picture 2" descr="C:\Users\Administrator\AppData\Local\Microsoft\Windows\Temporary Internet Files\Content.IE5\7GQH2FX8\MC900434847[1].PNG"/>
          <p:cNvPicPr>
            <a:picLocks noChangeAspect="1" noChangeArrowheads="1"/>
          </p:cNvPicPr>
          <p:nvPr/>
        </p:nvPicPr>
        <p:blipFill>
          <a:blip r:embed="rId6" cstate="print"/>
          <a:srcRect/>
          <a:stretch>
            <a:fillRect/>
          </a:stretch>
        </p:blipFill>
        <p:spPr bwMode="auto">
          <a:xfrm>
            <a:off x="458712" y="4509120"/>
            <a:ext cx="656904" cy="720080"/>
          </a:xfrm>
          <a:prstGeom prst="rect">
            <a:avLst/>
          </a:prstGeom>
          <a:noFill/>
        </p:spPr>
      </p:pic>
      <p:sp>
        <p:nvSpPr>
          <p:cNvPr id="139" name="갈매기형 수장 138"/>
          <p:cNvSpPr/>
          <p:nvPr/>
        </p:nvSpPr>
        <p:spPr>
          <a:xfrm rot="5400000">
            <a:off x="6228184" y="235116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40" name="갈매기형 수장 139"/>
          <p:cNvSpPr/>
          <p:nvPr/>
        </p:nvSpPr>
        <p:spPr>
          <a:xfrm rot="5400000">
            <a:off x="6228184" y="343128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41" name="모서리가 둥근 직사각형 140"/>
          <p:cNvSpPr/>
          <p:nvPr/>
        </p:nvSpPr>
        <p:spPr>
          <a:xfrm>
            <a:off x="1673678" y="1772816"/>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1. Log-in using a digital certificate</a:t>
            </a:r>
            <a:endParaRPr lang="ko-KR" altLang="en-US" sz="1200" b="1" dirty="0">
              <a:solidFill>
                <a:srgbClr val="000000"/>
              </a:solidFill>
            </a:endParaRPr>
          </a:p>
        </p:txBody>
      </p:sp>
      <p:sp>
        <p:nvSpPr>
          <p:cNvPr id="142" name="모서리가 둥근 직사각형 141"/>
          <p:cNvSpPr/>
          <p:nvPr/>
        </p:nvSpPr>
        <p:spPr>
          <a:xfrm>
            <a:off x="1673678" y="2469854"/>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2. Inquiry about deposits</a:t>
            </a:r>
            <a:endParaRPr lang="ko-KR" altLang="en-US" sz="1200" b="1" dirty="0">
              <a:solidFill>
                <a:srgbClr val="000000"/>
              </a:solidFill>
            </a:endParaRPr>
          </a:p>
        </p:txBody>
      </p:sp>
      <p:sp>
        <p:nvSpPr>
          <p:cNvPr id="143" name="모서리가 둥근 직사각형 142"/>
          <p:cNvSpPr/>
          <p:nvPr/>
        </p:nvSpPr>
        <p:spPr>
          <a:xfrm>
            <a:off x="1673678" y="3166892"/>
            <a:ext cx="2520280" cy="6192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3. Input of account information to     </a:t>
            </a:r>
          </a:p>
          <a:p>
            <a:pPr>
              <a:defRPr/>
            </a:pPr>
            <a:r>
              <a:rPr lang="en-US" altLang="ko-KR" sz="1200" b="1" dirty="0" smtClean="0">
                <a:solidFill>
                  <a:srgbClr val="000000"/>
                </a:solidFill>
              </a:rPr>
              <a:t>    which the deposits are to be    </a:t>
            </a:r>
          </a:p>
          <a:p>
            <a:pPr>
              <a:defRPr/>
            </a:pPr>
            <a:r>
              <a:rPr lang="en-US" altLang="ko-KR" sz="1200" b="1" dirty="0" smtClean="0">
                <a:solidFill>
                  <a:srgbClr val="000000"/>
                </a:solidFill>
              </a:rPr>
              <a:t>    transferred</a:t>
            </a:r>
            <a:endParaRPr lang="en-US" altLang="ko-KR" sz="1200" b="1" dirty="0">
              <a:solidFill>
                <a:srgbClr val="000000"/>
              </a:solidFill>
            </a:endParaRPr>
          </a:p>
        </p:txBody>
      </p:sp>
      <p:sp>
        <p:nvSpPr>
          <p:cNvPr id="144" name="모서리가 둥근 직사각형 143"/>
          <p:cNvSpPr/>
          <p:nvPr/>
        </p:nvSpPr>
        <p:spPr>
          <a:xfrm>
            <a:off x="1673678" y="4051150"/>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4. Consent to the transfer of </a:t>
            </a:r>
          </a:p>
          <a:p>
            <a:pPr>
              <a:defRPr/>
            </a:pPr>
            <a:r>
              <a:rPr lang="en-US" altLang="ko-KR" sz="1200" b="1" dirty="0" smtClean="0">
                <a:solidFill>
                  <a:srgbClr val="000000"/>
                </a:solidFill>
              </a:rPr>
              <a:t>    claims to the KDIC</a:t>
            </a:r>
            <a:endParaRPr lang="en-US" altLang="ko-KR" sz="1200" b="1" dirty="0">
              <a:solidFill>
                <a:srgbClr val="000000"/>
              </a:solidFill>
            </a:endParaRPr>
          </a:p>
        </p:txBody>
      </p:sp>
      <p:sp>
        <p:nvSpPr>
          <p:cNvPr id="145" name="모서리가 둥근 직사각형 144"/>
          <p:cNvSpPr/>
          <p:nvPr/>
        </p:nvSpPr>
        <p:spPr>
          <a:xfrm>
            <a:off x="1673678" y="4748188"/>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5. Certification through a</a:t>
            </a:r>
          </a:p>
          <a:p>
            <a:pPr>
              <a:defRPr/>
            </a:pPr>
            <a:r>
              <a:rPr lang="en-US" altLang="ko-KR" sz="1200" b="1" dirty="0" smtClean="0">
                <a:solidFill>
                  <a:srgbClr val="000000"/>
                </a:solidFill>
              </a:rPr>
              <a:t>    credit card or a mobile phone</a:t>
            </a:r>
            <a:endParaRPr lang="ko-KR" altLang="en-US" sz="1200" b="1" dirty="0">
              <a:solidFill>
                <a:srgbClr val="000000"/>
              </a:solidFill>
            </a:endParaRPr>
          </a:p>
        </p:txBody>
      </p:sp>
      <p:sp>
        <p:nvSpPr>
          <p:cNvPr id="146" name="모서리가 둥근 직사각형 145"/>
          <p:cNvSpPr/>
          <p:nvPr/>
        </p:nvSpPr>
        <p:spPr>
          <a:xfrm>
            <a:off x="1673678" y="5445224"/>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6.Electronic signature</a:t>
            </a:r>
            <a:endParaRPr lang="ko-KR" altLang="en-US" sz="1200" b="1" dirty="0" smtClean="0">
              <a:solidFill>
                <a:srgbClr val="000000"/>
              </a:solidFill>
            </a:endParaRPr>
          </a:p>
        </p:txBody>
      </p:sp>
      <p:pic>
        <p:nvPicPr>
          <p:cNvPr id="147" name="Picture 4"/>
          <p:cNvPicPr>
            <a:picLocks noChangeAspect="1" noChangeArrowheads="1"/>
          </p:cNvPicPr>
          <p:nvPr/>
        </p:nvPicPr>
        <p:blipFill>
          <a:blip r:embed="rId7" cstate="print"/>
          <a:srcRect/>
          <a:stretch>
            <a:fillRect/>
          </a:stretch>
        </p:blipFill>
        <p:spPr bwMode="auto">
          <a:xfrm>
            <a:off x="8330224" y="5013176"/>
            <a:ext cx="706272" cy="651070"/>
          </a:xfrm>
          <a:prstGeom prst="rect">
            <a:avLst/>
          </a:prstGeom>
          <a:noFill/>
          <a:ln w="9525" algn="ctr">
            <a:noFill/>
            <a:miter lim="800000"/>
            <a:headEnd/>
            <a:tailEnd/>
          </a:ln>
        </p:spPr>
      </p:pic>
      <p:pic>
        <p:nvPicPr>
          <p:cNvPr id="148" name="Picture 275" descr="Picture60"/>
          <p:cNvPicPr>
            <a:picLocks noChangeAspect="1" noChangeArrowheads="1"/>
          </p:cNvPicPr>
          <p:nvPr/>
        </p:nvPicPr>
        <p:blipFill>
          <a:blip r:embed="rId8" cstate="print"/>
          <a:srcRect/>
          <a:stretch>
            <a:fillRect/>
          </a:stretch>
        </p:blipFill>
        <p:spPr bwMode="auto">
          <a:xfrm>
            <a:off x="8172400" y="4149080"/>
            <a:ext cx="636587" cy="393700"/>
          </a:xfrm>
          <a:prstGeom prst="rect">
            <a:avLst/>
          </a:prstGeom>
          <a:noFill/>
          <a:ln w="9525">
            <a:noFill/>
            <a:miter lim="800000"/>
            <a:headEnd/>
            <a:tailEnd/>
          </a:ln>
        </p:spPr>
      </p:pic>
      <p:pic>
        <p:nvPicPr>
          <p:cNvPr id="149" name="Picture 4"/>
          <p:cNvPicPr>
            <a:picLocks noChangeAspect="1" noChangeArrowheads="1"/>
          </p:cNvPicPr>
          <p:nvPr/>
        </p:nvPicPr>
        <p:blipFill>
          <a:blip r:embed="rId7" cstate="print"/>
          <a:srcRect/>
          <a:stretch>
            <a:fillRect/>
          </a:stretch>
        </p:blipFill>
        <p:spPr bwMode="auto">
          <a:xfrm>
            <a:off x="7970184" y="4941168"/>
            <a:ext cx="706272" cy="651070"/>
          </a:xfrm>
          <a:prstGeom prst="rect">
            <a:avLst/>
          </a:prstGeom>
          <a:noFill/>
          <a:ln w="9525" algn="ctr">
            <a:noFill/>
            <a:miter lim="800000"/>
            <a:headEnd/>
            <a:tailEnd/>
          </a:ln>
        </p:spPr>
      </p:pic>
      <p:sp>
        <p:nvSpPr>
          <p:cNvPr id="150" name="TextBox 61"/>
          <p:cNvSpPr txBox="1">
            <a:spLocks noChangeArrowheads="1"/>
          </p:cNvSpPr>
          <p:nvPr/>
        </p:nvSpPr>
        <p:spPr bwMode="auto">
          <a:xfrm>
            <a:off x="6172911" y="5733256"/>
            <a:ext cx="1442766" cy="276999"/>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Depositor’s Account</a:t>
            </a:r>
            <a:endParaRPr lang="en-US" altLang="ko-KR" sz="1200" b="0" dirty="0">
              <a:ea typeface="굴림" pitchFamily="50" charset="-127"/>
            </a:endParaRPr>
          </a:p>
        </p:txBody>
      </p:sp>
      <p:sp>
        <p:nvSpPr>
          <p:cNvPr id="151" name="Line 3"/>
          <p:cNvSpPr>
            <a:spLocks noChangeShapeType="1"/>
          </p:cNvSpPr>
          <p:nvPr/>
        </p:nvSpPr>
        <p:spPr bwMode="auto">
          <a:xfrm flipH="1" flipV="1">
            <a:off x="7308304" y="5733256"/>
            <a:ext cx="720080"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152" name="Picture 3" descr="C:\Users\Administrator\AppData\Local\Microsoft\Windows\Temporary Internet Files\Content.IE5\AI4SDPBY\MP900385329[1].jpg"/>
          <p:cNvPicPr>
            <a:picLocks noChangeAspect="1" noChangeArrowheads="1"/>
          </p:cNvPicPr>
          <p:nvPr/>
        </p:nvPicPr>
        <p:blipFill>
          <a:blip r:embed="rId9" cstate="print"/>
          <a:srcRect/>
          <a:stretch>
            <a:fillRect/>
          </a:stretch>
        </p:blipFill>
        <p:spPr bwMode="auto">
          <a:xfrm>
            <a:off x="6660232" y="5085184"/>
            <a:ext cx="701824" cy="694522"/>
          </a:xfrm>
          <a:prstGeom prst="rect">
            <a:avLst/>
          </a:prstGeom>
          <a:noFill/>
        </p:spPr>
      </p:pic>
      <p:pic>
        <p:nvPicPr>
          <p:cNvPr id="153"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6300192" y="5013176"/>
            <a:ext cx="682518" cy="827215"/>
          </a:xfrm>
          <a:prstGeom prst="rect">
            <a:avLst/>
          </a:prstGeom>
          <a:noFill/>
          <a:ln w="9525">
            <a:noFill/>
            <a:miter lim="800000"/>
            <a:headEnd/>
            <a:tailEnd/>
          </a:ln>
        </p:spPr>
      </p:pic>
      <p:pic>
        <p:nvPicPr>
          <p:cNvPr id="57"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58"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30</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직사각형 52"/>
          <p:cNvSpPr/>
          <p:nvPr/>
        </p:nvSpPr>
        <p:spPr>
          <a:xfrm>
            <a:off x="0" y="980728"/>
            <a:ext cx="9144000"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8707452" cy="928670"/>
          </a:xfrm>
        </p:spPr>
        <p:txBody>
          <a:bodyPr>
            <a:normAutofit/>
          </a:bodyPr>
          <a:lstStyle/>
          <a:p>
            <a:pPr>
              <a:lnSpc>
                <a:spcPct val="80000"/>
              </a:lnSpc>
            </a:pPr>
            <a:r>
              <a:rPr lang="en-US" altLang="ko-KR" b="1" dirty="0" smtClean="0"/>
              <a:t>             Payment Process ; Personal Visit to </a:t>
            </a:r>
            <a:br>
              <a:rPr lang="en-US" altLang="ko-KR" b="1" dirty="0" smtClean="0"/>
            </a:br>
            <a:r>
              <a:rPr lang="en-US" altLang="ko-KR" b="1" dirty="0" smtClean="0"/>
              <a:t>                                                 an Agent Bank Branch</a:t>
            </a:r>
            <a:endParaRPr lang="ko-KR" altLang="en-US" sz="2400" b="1" dirty="0"/>
          </a:p>
        </p:txBody>
      </p:sp>
      <p:grpSp>
        <p:nvGrpSpPr>
          <p:cNvPr id="54" name="그룹 38"/>
          <p:cNvGrpSpPr>
            <a:grpSpLocks/>
          </p:cNvGrpSpPr>
          <p:nvPr/>
        </p:nvGrpSpPr>
        <p:grpSpPr bwMode="auto">
          <a:xfrm>
            <a:off x="0" y="1052735"/>
            <a:ext cx="9107338" cy="5400601"/>
            <a:chOff x="-658404" y="1815939"/>
            <a:chExt cx="9763133" cy="5252148"/>
          </a:xfrm>
        </p:grpSpPr>
        <p:sp>
          <p:nvSpPr>
            <p:cNvPr id="56" name="Rectangle 10"/>
            <p:cNvSpPr>
              <a:spLocks noChangeArrowheads="1"/>
            </p:cNvSpPr>
            <p:nvPr/>
          </p:nvSpPr>
          <p:spPr bwMode="auto">
            <a:xfrm>
              <a:off x="749582" y="2306140"/>
              <a:ext cx="3393790" cy="455186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pic>
          <p:nvPicPr>
            <p:cNvPr id="57"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428660" y="2212107"/>
              <a:ext cx="731664" cy="804476"/>
            </a:xfrm>
            <a:prstGeom prst="rect">
              <a:avLst/>
            </a:prstGeom>
            <a:noFill/>
            <a:ln w="9525">
              <a:noFill/>
              <a:miter lim="800000"/>
              <a:headEnd/>
              <a:tailEnd/>
            </a:ln>
          </p:spPr>
        </p:pic>
        <p:sp>
          <p:nvSpPr>
            <p:cNvPr id="58" name="TextBox 61"/>
            <p:cNvSpPr txBox="1">
              <a:spLocks noChangeArrowheads="1"/>
            </p:cNvSpPr>
            <p:nvPr/>
          </p:nvSpPr>
          <p:spPr bwMode="auto">
            <a:xfrm>
              <a:off x="-349561" y="3027454"/>
              <a:ext cx="856261" cy="269385"/>
            </a:xfrm>
            <a:prstGeom prst="rect">
              <a:avLst/>
            </a:prstGeom>
            <a:noFill/>
            <a:ln w="9525">
              <a:noFill/>
              <a:miter lim="800000"/>
              <a:headEnd/>
              <a:tailEnd/>
            </a:ln>
          </p:spPr>
          <p:txBody>
            <a:bodyPr wrap="none">
              <a:spAutoFit/>
            </a:bodyPr>
            <a:lstStyle/>
            <a:p>
              <a:r>
                <a:rPr lang="en-US" altLang="ko-KR" sz="1200" b="0" dirty="0">
                  <a:ea typeface="굴림" pitchFamily="50" charset="-127"/>
                </a:rPr>
                <a:t>Depositor</a:t>
              </a:r>
            </a:p>
          </p:txBody>
        </p:sp>
        <p:sp>
          <p:nvSpPr>
            <p:cNvPr id="59" name="Rectangle 10"/>
            <p:cNvSpPr>
              <a:spLocks noChangeArrowheads="1"/>
            </p:cNvSpPr>
            <p:nvPr/>
          </p:nvSpPr>
          <p:spPr bwMode="auto">
            <a:xfrm>
              <a:off x="4523342" y="2306140"/>
              <a:ext cx="3263367" cy="45518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ko-KR" altLang="en-US"/>
            </a:p>
          </p:txBody>
        </p:sp>
        <p:sp>
          <p:nvSpPr>
            <p:cNvPr id="60" name="모서리가 둥근 직사각형 59"/>
            <p:cNvSpPr/>
            <p:nvPr/>
          </p:nvSpPr>
          <p:spPr>
            <a:xfrm>
              <a:off x="534565" y="1815939"/>
              <a:ext cx="1569070" cy="48894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Request</a:t>
              </a:r>
              <a:endParaRPr lang="ko-KR" altLang="en-US" sz="1600" dirty="0">
                <a:solidFill>
                  <a:srgbClr val="002060"/>
                </a:solidFill>
              </a:endParaRPr>
            </a:p>
          </p:txBody>
        </p:sp>
        <p:sp>
          <p:nvSpPr>
            <p:cNvPr id="61" name="모서리가 둥근 직사각형 60"/>
            <p:cNvSpPr/>
            <p:nvPr/>
          </p:nvSpPr>
          <p:spPr>
            <a:xfrm>
              <a:off x="4309184" y="1825888"/>
              <a:ext cx="1507805" cy="4905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ko-KR" sz="1600" dirty="0">
                  <a:solidFill>
                    <a:srgbClr val="002060"/>
                  </a:solidFill>
                </a:rPr>
                <a:t>Payment</a:t>
              </a:r>
              <a:endParaRPr lang="ko-KR" altLang="en-US" sz="1600" dirty="0">
                <a:solidFill>
                  <a:srgbClr val="002060"/>
                </a:solidFill>
              </a:endParaRPr>
            </a:p>
          </p:txBody>
        </p:sp>
        <p:cxnSp>
          <p:nvCxnSpPr>
            <p:cNvPr id="62" name="꺾인 연결선 61"/>
            <p:cNvCxnSpPr/>
            <p:nvPr/>
          </p:nvCxnSpPr>
          <p:spPr>
            <a:xfrm flipV="1">
              <a:off x="3934042" y="3036675"/>
              <a:ext cx="774457" cy="3395084"/>
            </a:xfrm>
            <a:prstGeom prst="bentConnector3">
              <a:avLst>
                <a:gd name="adj1" fmla="val 50000"/>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Line 3"/>
            <p:cNvSpPr>
              <a:spLocks noChangeShapeType="1"/>
            </p:cNvSpPr>
            <p:nvPr/>
          </p:nvSpPr>
          <p:spPr bwMode="auto">
            <a:xfrm flipH="1">
              <a:off x="7562118" y="2656283"/>
              <a:ext cx="694737" cy="350143"/>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64" name="Picture 7" descr="C:\Users\Administrator\AppData\Local\Microsoft\Windows\Temporary Internet Files\Content.IE5\8XGEHRQ3\MC900433944[1].PNG"/>
            <p:cNvPicPr>
              <a:picLocks noChangeAspect="1" noChangeArrowheads="1"/>
            </p:cNvPicPr>
            <p:nvPr/>
          </p:nvPicPr>
          <p:blipFill>
            <a:blip r:embed="rId4" cstate="print"/>
            <a:srcRect/>
            <a:stretch>
              <a:fillRect/>
            </a:stretch>
          </p:blipFill>
          <p:spPr bwMode="auto">
            <a:xfrm>
              <a:off x="8091030" y="2096054"/>
              <a:ext cx="741551" cy="815347"/>
            </a:xfrm>
            <a:prstGeom prst="rect">
              <a:avLst/>
            </a:prstGeom>
            <a:noFill/>
            <a:ln w="9525">
              <a:noFill/>
              <a:miter lim="800000"/>
              <a:headEnd/>
              <a:tailEnd/>
            </a:ln>
          </p:spPr>
        </p:pic>
        <p:sp>
          <p:nvSpPr>
            <p:cNvPr id="65" name="TextBox 61"/>
            <p:cNvSpPr txBox="1">
              <a:spLocks noChangeArrowheads="1"/>
            </p:cNvSpPr>
            <p:nvPr/>
          </p:nvSpPr>
          <p:spPr bwMode="auto">
            <a:xfrm>
              <a:off x="8042511" y="2866369"/>
              <a:ext cx="959779" cy="448975"/>
            </a:xfrm>
            <a:prstGeom prst="rect">
              <a:avLst/>
            </a:prstGeom>
            <a:noFill/>
            <a:ln w="9525">
              <a:noFill/>
              <a:miter lim="800000"/>
              <a:headEnd/>
              <a:tailEnd/>
            </a:ln>
          </p:spPr>
          <p:txBody>
            <a:bodyPr wrap="none">
              <a:spAutoFit/>
            </a:bodyPr>
            <a:lstStyle/>
            <a:p>
              <a:pPr algn="ctr"/>
              <a:r>
                <a:rPr lang="en-US" altLang="ko-KR" sz="1200" dirty="0" smtClean="0">
                  <a:ea typeface="굴림" pitchFamily="50" charset="-127"/>
                </a:rPr>
                <a:t>Agent Bank</a:t>
              </a:r>
            </a:p>
            <a:p>
              <a:pPr algn="ctr"/>
              <a:r>
                <a:rPr lang="en-US" altLang="ko-KR" sz="1200" dirty="0" smtClean="0">
                  <a:ea typeface="굴림" pitchFamily="50" charset="-127"/>
                </a:rPr>
                <a:t>Staff</a:t>
              </a:r>
              <a:endParaRPr lang="en-US" altLang="ko-KR" sz="1200" dirty="0">
                <a:ea typeface="굴림" pitchFamily="50" charset="-127"/>
              </a:endParaRPr>
            </a:p>
          </p:txBody>
        </p:sp>
        <p:sp>
          <p:nvSpPr>
            <p:cNvPr id="66" name="TextBox 61"/>
            <p:cNvSpPr txBox="1">
              <a:spLocks noChangeArrowheads="1"/>
            </p:cNvSpPr>
            <p:nvPr/>
          </p:nvSpPr>
          <p:spPr bwMode="auto">
            <a:xfrm>
              <a:off x="-658404" y="6717943"/>
              <a:ext cx="1752662" cy="269385"/>
            </a:xfrm>
            <a:prstGeom prst="rect">
              <a:avLst/>
            </a:prstGeom>
            <a:noFill/>
            <a:ln w="9525">
              <a:noFill/>
              <a:miter lim="800000"/>
              <a:headEnd/>
              <a:tailEnd/>
            </a:ln>
          </p:spPr>
          <p:txBody>
            <a:bodyPr wrap="none">
              <a:spAutoFit/>
            </a:bodyPr>
            <a:lstStyle/>
            <a:p>
              <a:r>
                <a:rPr lang="en-US" altLang="ko-KR" sz="1200" b="0" dirty="0" smtClean="0">
                  <a:ea typeface="굴림" pitchFamily="50" charset="-127"/>
                </a:rPr>
                <a:t>Certification Authority</a:t>
              </a:r>
              <a:endParaRPr lang="en-US" altLang="ko-KR" sz="1200" b="0" dirty="0">
                <a:ea typeface="굴림" pitchFamily="50" charset="-127"/>
              </a:endParaRPr>
            </a:p>
          </p:txBody>
        </p:sp>
        <p:sp>
          <p:nvSpPr>
            <p:cNvPr id="67" name="Line 3"/>
            <p:cNvSpPr>
              <a:spLocks noChangeShapeType="1"/>
            </p:cNvSpPr>
            <p:nvPr/>
          </p:nvSpPr>
          <p:spPr bwMode="auto">
            <a:xfrm>
              <a:off x="228772" y="2726311"/>
              <a:ext cx="761403" cy="371"/>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68" name="Line 3"/>
            <p:cNvSpPr>
              <a:spLocks noChangeShapeType="1"/>
            </p:cNvSpPr>
            <p:nvPr/>
          </p:nvSpPr>
          <p:spPr bwMode="auto">
            <a:xfrm flipH="1">
              <a:off x="7562117" y="5107285"/>
              <a:ext cx="771932"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69" name="Line 3"/>
            <p:cNvSpPr>
              <a:spLocks noChangeShapeType="1"/>
            </p:cNvSpPr>
            <p:nvPr/>
          </p:nvSpPr>
          <p:spPr bwMode="auto">
            <a:xfrm flipV="1">
              <a:off x="7484924" y="5107283"/>
              <a:ext cx="617545" cy="280115"/>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0" name="TextBox 61"/>
            <p:cNvSpPr txBox="1">
              <a:spLocks noChangeArrowheads="1"/>
            </p:cNvSpPr>
            <p:nvPr/>
          </p:nvSpPr>
          <p:spPr bwMode="auto">
            <a:xfrm>
              <a:off x="7864846" y="4837900"/>
              <a:ext cx="1239883"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‘VAN’ Company</a:t>
              </a:r>
              <a:endParaRPr lang="en-US" altLang="ko-KR" sz="1200" b="0" dirty="0">
                <a:ea typeface="굴림" pitchFamily="50" charset="-127"/>
              </a:endParaRPr>
            </a:p>
          </p:txBody>
        </p:sp>
        <p:sp>
          <p:nvSpPr>
            <p:cNvPr id="71" name="TextBox 61"/>
            <p:cNvSpPr txBox="1">
              <a:spLocks noChangeArrowheads="1"/>
            </p:cNvSpPr>
            <p:nvPr/>
          </p:nvSpPr>
          <p:spPr bwMode="auto">
            <a:xfrm>
              <a:off x="8051773" y="6367800"/>
              <a:ext cx="959779"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Agent Bank</a:t>
              </a:r>
              <a:endParaRPr lang="en-US" altLang="ko-KR" sz="1200" b="0" dirty="0">
                <a:ea typeface="굴림" pitchFamily="50" charset="-127"/>
              </a:endParaRPr>
            </a:p>
          </p:txBody>
        </p:sp>
        <p:sp>
          <p:nvSpPr>
            <p:cNvPr id="72" name="Line 3"/>
            <p:cNvSpPr>
              <a:spLocks noChangeShapeType="1"/>
            </p:cNvSpPr>
            <p:nvPr/>
          </p:nvSpPr>
          <p:spPr bwMode="auto">
            <a:xfrm flipH="1">
              <a:off x="8411241" y="5317371"/>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3" name="Line 3"/>
            <p:cNvSpPr>
              <a:spLocks noChangeShapeType="1"/>
            </p:cNvSpPr>
            <p:nvPr/>
          </p:nvSpPr>
          <p:spPr bwMode="auto">
            <a:xfrm flipV="1">
              <a:off x="8565627" y="5317371"/>
              <a:ext cx="0"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4" name="TextBox 61"/>
            <p:cNvSpPr txBox="1">
              <a:spLocks noChangeArrowheads="1"/>
            </p:cNvSpPr>
            <p:nvPr/>
          </p:nvSpPr>
          <p:spPr bwMode="auto">
            <a:xfrm>
              <a:off x="-362276" y="5078482"/>
              <a:ext cx="959779" cy="448975"/>
            </a:xfrm>
            <a:prstGeom prst="rect">
              <a:avLst/>
            </a:prstGeom>
            <a:noFill/>
            <a:ln w="9525">
              <a:noFill/>
              <a:miter lim="800000"/>
              <a:headEnd/>
              <a:tailEnd/>
            </a:ln>
          </p:spPr>
          <p:txBody>
            <a:bodyPr wrap="none">
              <a:spAutoFit/>
            </a:bodyPr>
            <a:lstStyle/>
            <a:p>
              <a:pPr algn="ctr"/>
              <a:r>
                <a:rPr lang="en-US" altLang="ko-KR" sz="1200" dirty="0" smtClean="0">
                  <a:ea typeface="굴림" pitchFamily="50" charset="-127"/>
                </a:rPr>
                <a:t>Agent Bank</a:t>
              </a:r>
            </a:p>
            <a:p>
              <a:pPr algn="ctr"/>
              <a:r>
                <a:rPr lang="en-US" altLang="ko-KR" sz="1200" dirty="0" smtClean="0">
                  <a:ea typeface="굴림" pitchFamily="50" charset="-127"/>
                </a:rPr>
                <a:t>Teller</a:t>
              </a:r>
              <a:endParaRPr lang="en-US" altLang="ko-KR" sz="1200" b="0" dirty="0">
                <a:ea typeface="굴림" pitchFamily="50" charset="-127"/>
              </a:endParaRPr>
            </a:p>
          </p:txBody>
        </p:sp>
        <p:sp>
          <p:nvSpPr>
            <p:cNvPr id="75" name="Line 3"/>
            <p:cNvSpPr>
              <a:spLocks noChangeShapeType="1"/>
            </p:cNvSpPr>
            <p:nvPr/>
          </p:nvSpPr>
          <p:spPr bwMode="auto">
            <a:xfrm>
              <a:off x="383158" y="4967228"/>
              <a:ext cx="694738"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76" name="TextBox 61"/>
            <p:cNvSpPr txBox="1">
              <a:spLocks noChangeArrowheads="1"/>
            </p:cNvSpPr>
            <p:nvPr/>
          </p:nvSpPr>
          <p:spPr bwMode="auto">
            <a:xfrm>
              <a:off x="8043782" y="4196913"/>
              <a:ext cx="1056011" cy="448975"/>
            </a:xfrm>
            <a:prstGeom prst="rect">
              <a:avLst/>
            </a:prstGeom>
            <a:noFill/>
            <a:ln w="9525">
              <a:noFill/>
              <a:miter lim="800000"/>
              <a:headEnd/>
              <a:tailEnd/>
            </a:ln>
          </p:spPr>
          <p:txBody>
            <a:bodyPr wrap="none">
              <a:spAutoFit/>
            </a:bodyPr>
            <a:lstStyle/>
            <a:p>
              <a:r>
                <a:rPr lang="en-US" altLang="ko-KR" sz="1200" b="0" dirty="0" smtClean="0">
                  <a:ea typeface="굴림" pitchFamily="50" charset="-127"/>
                </a:rPr>
                <a:t>Certification </a:t>
              </a:r>
            </a:p>
            <a:p>
              <a:r>
                <a:rPr lang="en-US" altLang="ko-KR" sz="1200" b="0" dirty="0" smtClean="0">
                  <a:ea typeface="굴림" pitchFamily="50" charset="-127"/>
                </a:rPr>
                <a:t>Authority</a:t>
              </a:r>
              <a:endParaRPr lang="en-US" altLang="ko-KR" sz="1200" b="0" dirty="0">
                <a:ea typeface="굴림" pitchFamily="50" charset="-127"/>
              </a:endParaRPr>
            </a:p>
          </p:txBody>
        </p:sp>
        <p:sp>
          <p:nvSpPr>
            <p:cNvPr id="79" name="Line 3"/>
            <p:cNvSpPr>
              <a:spLocks noChangeShapeType="1"/>
            </p:cNvSpPr>
            <p:nvPr/>
          </p:nvSpPr>
          <p:spPr bwMode="auto">
            <a:xfrm flipH="1" flipV="1">
              <a:off x="7562117" y="3426598"/>
              <a:ext cx="540352" cy="350143"/>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80" name="Line 3"/>
            <p:cNvSpPr>
              <a:spLocks noChangeShapeType="1"/>
            </p:cNvSpPr>
            <p:nvPr/>
          </p:nvSpPr>
          <p:spPr bwMode="auto">
            <a:xfrm>
              <a:off x="7562116" y="3286541"/>
              <a:ext cx="617546" cy="420172"/>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81" name="TextBox 61"/>
            <p:cNvSpPr txBox="1">
              <a:spLocks noChangeArrowheads="1"/>
            </p:cNvSpPr>
            <p:nvPr/>
          </p:nvSpPr>
          <p:spPr bwMode="auto">
            <a:xfrm>
              <a:off x="6226532" y="6798702"/>
              <a:ext cx="1546656" cy="269385"/>
            </a:xfrm>
            <a:prstGeom prst="rect">
              <a:avLst/>
            </a:prstGeom>
            <a:noFill/>
            <a:ln w="9525">
              <a:noFill/>
              <a:miter lim="800000"/>
              <a:headEnd/>
              <a:tailEnd/>
            </a:ln>
          </p:spPr>
          <p:txBody>
            <a:bodyPr wrap="none">
              <a:spAutoFit/>
            </a:bodyPr>
            <a:lstStyle/>
            <a:p>
              <a:pPr algn="ctr"/>
              <a:r>
                <a:rPr lang="en-US" altLang="ko-KR" sz="1200" b="0" dirty="0" smtClean="0">
                  <a:ea typeface="굴림" pitchFamily="50" charset="-127"/>
                </a:rPr>
                <a:t>Depositor’s Account</a:t>
              </a:r>
              <a:endParaRPr lang="en-US" altLang="ko-KR" sz="1200" b="0" dirty="0">
                <a:ea typeface="굴림" pitchFamily="50" charset="-127"/>
              </a:endParaRPr>
            </a:p>
          </p:txBody>
        </p:sp>
        <p:sp>
          <p:nvSpPr>
            <p:cNvPr id="84" name="Line 3"/>
            <p:cNvSpPr>
              <a:spLocks noChangeShapeType="1"/>
            </p:cNvSpPr>
            <p:nvPr/>
          </p:nvSpPr>
          <p:spPr bwMode="auto">
            <a:xfrm flipH="1">
              <a:off x="7562117" y="6367801"/>
              <a:ext cx="540352" cy="140057"/>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grpSp>
      <p:pic>
        <p:nvPicPr>
          <p:cNvPr id="85" name="Picture 2"/>
          <p:cNvPicPr>
            <a:picLocks noChangeAspect="1" noChangeArrowheads="1"/>
          </p:cNvPicPr>
          <p:nvPr/>
        </p:nvPicPr>
        <p:blipFill>
          <a:blip r:embed="rId5" cstate="print"/>
          <a:srcRect/>
          <a:stretch>
            <a:fillRect/>
          </a:stretch>
        </p:blipFill>
        <p:spPr bwMode="auto">
          <a:xfrm>
            <a:off x="323528" y="5301208"/>
            <a:ext cx="792088" cy="792088"/>
          </a:xfrm>
          <a:prstGeom prst="rect">
            <a:avLst/>
          </a:prstGeom>
          <a:noFill/>
          <a:ln w="9525">
            <a:noFill/>
            <a:miter lim="800000"/>
            <a:headEnd/>
            <a:tailEnd/>
          </a:ln>
          <a:effectLst/>
        </p:spPr>
      </p:pic>
      <p:sp>
        <p:nvSpPr>
          <p:cNvPr id="86" name="Line 3"/>
          <p:cNvSpPr>
            <a:spLocks noChangeShapeType="1"/>
          </p:cNvSpPr>
          <p:nvPr/>
        </p:nvSpPr>
        <p:spPr bwMode="auto">
          <a:xfrm flipV="1">
            <a:off x="1043608" y="4941168"/>
            <a:ext cx="648072" cy="792088"/>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sp>
        <p:nvSpPr>
          <p:cNvPr id="87" name="모서리가 둥근 직사각형 86"/>
          <p:cNvSpPr/>
          <p:nvPr/>
        </p:nvSpPr>
        <p:spPr>
          <a:xfrm>
            <a:off x="5076056" y="1916832"/>
            <a:ext cx="2592288"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ea typeface="+mj-ea"/>
              </a:rPr>
              <a:t>1. Verification of the request </a:t>
            </a:r>
            <a:r>
              <a:rPr lang="en-US" altLang="ko-KR" sz="1200" dirty="0" smtClean="0">
                <a:solidFill>
                  <a:srgbClr val="000000"/>
                </a:solidFill>
                <a:ea typeface="HY견고딕" pitchFamily="18" charset="-127"/>
              </a:rPr>
              <a:t>: </a:t>
            </a:r>
          </a:p>
          <a:p>
            <a:pPr>
              <a:defRPr/>
            </a:pPr>
            <a:r>
              <a:rPr lang="en-US" altLang="ko-KR" sz="1200" dirty="0" smtClean="0">
                <a:solidFill>
                  <a:srgbClr val="000000"/>
                </a:solidFill>
                <a:ea typeface="HY견고딕" pitchFamily="18" charset="-127"/>
              </a:rPr>
              <a:t>  Log onto IRIS and  </a:t>
            </a:r>
          </a:p>
          <a:p>
            <a:pPr>
              <a:defRPr/>
            </a:pPr>
            <a:r>
              <a:rPr lang="en-US" altLang="ko-KR" sz="1200" dirty="0" smtClean="0">
                <a:solidFill>
                  <a:srgbClr val="000000"/>
                </a:solidFill>
                <a:ea typeface="HY견고딕" pitchFamily="18" charset="-127"/>
              </a:rPr>
              <a:t>  verify whether </a:t>
            </a:r>
          </a:p>
          <a:p>
            <a:pPr>
              <a:defRPr/>
            </a:pPr>
            <a:r>
              <a:rPr lang="en-US" altLang="ko-KR" sz="1200" dirty="0" smtClean="0">
                <a:solidFill>
                  <a:srgbClr val="000000"/>
                </a:solidFill>
                <a:ea typeface="HY견고딕" pitchFamily="18" charset="-127"/>
              </a:rPr>
              <a:t>  the depositor information    </a:t>
            </a:r>
          </a:p>
          <a:p>
            <a:pPr>
              <a:defRPr/>
            </a:pPr>
            <a:r>
              <a:rPr lang="en-US" altLang="ko-KR" sz="1200" dirty="0" smtClean="0">
                <a:solidFill>
                  <a:srgbClr val="000000"/>
                </a:solidFill>
                <a:ea typeface="HY견고딕" pitchFamily="18" charset="-127"/>
              </a:rPr>
              <a:t>  is consistent with the one </a:t>
            </a:r>
          </a:p>
          <a:p>
            <a:pPr>
              <a:defRPr/>
            </a:pPr>
            <a:r>
              <a:rPr lang="en-US" altLang="ko-KR" sz="1200" dirty="0" smtClean="0">
                <a:solidFill>
                  <a:srgbClr val="000000"/>
                </a:solidFill>
                <a:ea typeface="HY견고딕" pitchFamily="18" charset="-127"/>
              </a:rPr>
              <a:t>  in the system  </a:t>
            </a:r>
          </a:p>
        </p:txBody>
      </p:sp>
      <p:sp>
        <p:nvSpPr>
          <p:cNvPr id="88" name="모서리가 둥근 직사각형 87"/>
          <p:cNvSpPr/>
          <p:nvPr/>
        </p:nvSpPr>
        <p:spPr>
          <a:xfrm>
            <a:off x="5112060" y="3645024"/>
            <a:ext cx="252028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2. Approval of the money transfer request</a:t>
            </a:r>
            <a:endParaRPr lang="ko-KR" altLang="en-US" sz="1200" b="1" dirty="0">
              <a:solidFill>
                <a:srgbClr val="000000"/>
              </a:solidFill>
            </a:endParaRPr>
          </a:p>
        </p:txBody>
      </p:sp>
      <p:sp>
        <p:nvSpPr>
          <p:cNvPr id="89" name="갈매기형 수장 88"/>
          <p:cNvSpPr/>
          <p:nvPr/>
        </p:nvSpPr>
        <p:spPr>
          <a:xfrm rot="5400000">
            <a:off x="2798803" y="2153858"/>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0" name="갈매기형 수장 89"/>
          <p:cNvSpPr/>
          <p:nvPr/>
        </p:nvSpPr>
        <p:spPr>
          <a:xfrm rot="5400000">
            <a:off x="2798803" y="307844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1" name="갈매기형 수장 90"/>
          <p:cNvSpPr/>
          <p:nvPr/>
        </p:nvSpPr>
        <p:spPr>
          <a:xfrm rot="5400000">
            <a:off x="2798803" y="4151360"/>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2" name="갈매기형 수장 91"/>
          <p:cNvSpPr/>
          <p:nvPr/>
        </p:nvSpPr>
        <p:spPr>
          <a:xfrm rot="5400000">
            <a:off x="2798803" y="508746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3" name="모서리가 둥근 직사각형 92"/>
          <p:cNvSpPr/>
          <p:nvPr/>
        </p:nvSpPr>
        <p:spPr>
          <a:xfrm>
            <a:off x="5112060" y="4509120"/>
            <a:ext cx="255628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3. Money Transfer :     </a:t>
            </a:r>
          </a:p>
          <a:p>
            <a:pPr>
              <a:defRPr/>
            </a:pPr>
            <a:r>
              <a:rPr lang="en-US" altLang="ko-KR" sz="1200" b="1" dirty="0" smtClean="0">
                <a:solidFill>
                  <a:srgbClr val="000000"/>
                </a:solidFill>
                <a:ea typeface="HY견고딕" pitchFamily="18" charset="-127"/>
              </a:rPr>
              <a:t>  </a:t>
            </a:r>
            <a:r>
              <a:rPr lang="en-US" altLang="ko-KR" sz="1200" dirty="0" smtClean="0">
                <a:solidFill>
                  <a:srgbClr val="000000"/>
                </a:solidFill>
                <a:ea typeface="HY견고딕" pitchFamily="18" charset="-127"/>
              </a:rPr>
              <a:t>Immediate wire transfer </a:t>
            </a:r>
          </a:p>
          <a:p>
            <a:pPr>
              <a:defRPr/>
            </a:pPr>
            <a:r>
              <a:rPr lang="en-US" altLang="ko-KR" sz="1200" dirty="0" smtClean="0">
                <a:solidFill>
                  <a:srgbClr val="000000"/>
                </a:solidFill>
                <a:ea typeface="HY견고딕" pitchFamily="18" charset="-127"/>
              </a:rPr>
              <a:t>  through firm banking   </a:t>
            </a:r>
          </a:p>
          <a:p>
            <a:pPr>
              <a:defRPr/>
            </a:pPr>
            <a:r>
              <a:rPr lang="en-US" altLang="ko-KR" sz="1200" dirty="0" smtClean="0">
                <a:solidFill>
                  <a:srgbClr val="000000"/>
                </a:solidFill>
                <a:ea typeface="HY견고딕" pitchFamily="18" charset="-127"/>
              </a:rPr>
              <a:t>  services</a:t>
            </a:r>
          </a:p>
        </p:txBody>
      </p:sp>
      <p:sp>
        <p:nvSpPr>
          <p:cNvPr id="94" name="갈매기형 수장 93"/>
          <p:cNvSpPr/>
          <p:nvPr/>
        </p:nvSpPr>
        <p:spPr>
          <a:xfrm rot="5400000">
            <a:off x="6228184" y="3143248"/>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96" name="갈매기형 수장 95"/>
          <p:cNvSpPr/>
          <p:nvPr/>
        </p:nvSpPr>
        <p:spPr>
          <a:xfrm rot="5400000">
            <a:off x="6228184" y="4007344"/>
            <a:ext cx="288032" cy="571504"/>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b="1">
              <a:solidFill>
                <a:schemeClr val="tx1"/>
              </a:solidFill>
            </a:endParaRPr>
          </a:p>
        </p:txBody>
      </p:sp>
      <p:sp>
        <p:nvSpPr>
          <p:cNvPr id="100" name="모서리가 둥근 직사각형 99"/>
          <p:cNvSpPr/>
          <p:nvPr/>
        </p:nvSpPr>
        <p:spPr>
          <a:xfrm>
            <a:off x="1619672" y="1628800"/>
            <a:ext cx="273630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AutoNum type="arabicPeriod"/>
              <a:defRPr/>
            </a:pPr>
            <a:r>
              <a:rPr lang="en-US" altLang="ko-KR" sz="1200" b="1" dirty="0" smtClean="0">
                <a:solidFill>
                  <a:srgbClr val="000000"/>
                </a:solidFill>
                <a:ea typeface="+mj-ea"/>
              </a:rPr>
              <a:t> Visit to an agent bank branch </a:t>
            </a:r>
            <a:r>
              <a:rPr lang="en-US" altLang="ko-KR" sz="1200" dirty="0" smtClean="0">
                <a:solidFill>
                  <a:srgbClr val="000000"/>
                </a:solidFill>
                <a:ea typeface="+mj-ea"/>
              </a:rPr>
              <a:t/>
            </a:r>
            <a:br>
              <a:rPr lang="en-US" altLang="ko-KR" sz="1200" dirty="0" smtClean="0">
                <a:solidFill>
                  <a:srgbClr val="000000"/>
                </a:solidFill>
                <a:ea typeface="+mj-ea"/>
              </a:rPr>
            </a:br>
            <a:r>
              <a:rPr lang="en-US" altLang="ko-KR" sz="1200" dirty="0" smtClean="0">
                <a:solidFill>
                  <a:srgbClr val="000000"/>
                </a:solidFill>
                <a:ea typeface="+mj-ea"/>
              </a:rPr>
              <a:t>    (by the depositor): six commercial </a:t>
            </a:r>
            <a:br>
              <a:rPr lang="en-US" altLang="ko-KR" sz="1200" dirty="0" smtClean="0">
                <a:solidFill>
                  <a:srgbClr val="000000"/>
                </a:solidFill>
                <a:ea typeface="+mj-ea"/>
              </a:rPr>
            </a:br>
            <a:r>
              <a:rPr lang="en-US" altLang="ko-KR" sz="1200" dirty="0" smtClean="0">
                <a:solidFill>
                  <a:srgbClr val="000000"/>
                </a:solidFill>
                <a:ea typeface="+mj-ea"/>
              </a:rPr>
              <a:t>    banks acting as agent banks. </a:t>
            </a:r>
            <a:endParaRPr lang="ko-KR" altLang="en-US" sz="1200" dirty="0">
              <a:solidFill>
                <a:srgbClr val="000000"/>
              </a:solidFill>
              <a:ea typeface="+mj-ea"/>
            </a:endParaRPr>
          </a:p>
        </p:txBody>
      </p:sp>
      <p:sp>
        <p:nvSpPr>
          <p:cNvPr id="101" name="모서리가 둥근 직사각형 100"/>
          <p:cNvSpPr/>
          <p:nvPr/>
        </p:nvSpPr>
        <p:spPr>
          <a:xfrm>
            <a:off x="1619672" y="2602348"/>
            <a:ext cx="2736304" cy="599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ea typeface="+mj-ea"/>
              </a:rPr>
              <a:t>2. </a:t>
            </a:r>
            <a:r>
              <a:rPr lang="en-US" altLang="ko-KR" sz="1200" b="1" dirty="0" smtClean="0">
                <a:solidFill>
                  <a:srgbClr val="000000"/>
                </a:solidFill>
                <a:ea typeface="HY견고딕" pitchFamily="18" charset="-127"/>
              </a:rPr>
              <a:t>Presentation of an ID and </a:t>
            </a:r>
          </a:p>
          <a:p>
            <a:pPr>
              <a:defRPr/>
            </a:pPr>
            <a:r>
              <a:rPr lang="en-US" altLang="ko-KR" sz="1200" b="1" dirty="0" smtClean="0">
                <a:solidFill>
                  <a:srgbClr val="000000"/>
                </a:solidFill>
                <a:ea typeface="HY견고딕" pitchFamily="18" charset="-127"/>
              </a:rPr>
              <a:t>    filing a claim</a:t>
            </a:r>
          </a:p>
        </p:txBody>
      </p:sp>
      <p:sp>
        <p:nvSpPr>
          <p:cNvPr id="102" name="모서리가 둥근 직사각형 101"/>
          <p:cNvSpPr/>
          <p:nvPr/>
        </p:nvSpPr>
        <p:spPr>
          <a:xfrm>
            <a:off x="1682678" y="3526930"/>
            <a:ext cx="2673298" cy="7661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ea typeface="+mj-ea"/>
              </a:rPr>
              <a:t>3</a:t>
            </a:r>
            <a:r>
              <a:rPr lang="en-US" altLang="ko-KR" sz="1100" b="1" dirty="0" smtClean="0">
                <a:solidFill>
                  <a:srgbClr val="000000"/>
                </a:solidFill>
                <a:ea typeface="+mj-ea"/>
              </a:rPr>
              <a:t>. </a:t>
            </a:r>
            <a:r>
              <a:rPr lang="en-US" altLang="ko-KR" sz="1100" b="1" dirty="0" smtClean="0">
                <a:solidFill>
                  <a:srgbClr val="000000"/>
                </a:solidFill>
                <a:ea typeface="HY견고딕" pitchFamily="18" charset="-127"/>
              </a:rPr>
              <a:t>Signing of a form</a:t>
            </a:r>
            <a:r>
              <a:rPr lang="en-US" altLang="ko-KR" sz="1100" dirty="0" smtClean="0">
                <a:solidFill>
                  <a:srgbClr val="000000"/>
                </a:solidFill>
                <a:ea typeface="HY견고딕" pitchFamily="18" charset="-127"/>
              </a:rPr>
              <a:t> to provide </a:t>
            </a:r>
          </a:p>
          <a:p>
            <a:pPr>
              <a:defRPr/>
            </a:pPr>
            <a:r>
              <a:rPr lang="en-US" altLang="ko-KR" sz="1100" dirty="0" smtClean="0">
                <a:solidFill>
                  <a:srgbClr val="000000"/>
                </a:solidFill>
                <a:ea typeface="HY견고딕" pitchFamily="18" charset="-127"/>
              </a:rPr>
              <a:t>   consent to the transfer of        </a:t>
            </a:r>
          </a:p>
          <a:p>
            <a:pPr>
              <a:defRPr/>
            </a:pPr>
            <a:r>
              <a:rPr lang="en-US" altLang="ko-KR" sz="1100" dirty="0" smtClean="0">
                <a:solidFill>
                  <a:srgbClr val="000000"/>
                </a:solidFill>
                <a:ea typeface="HY견고딕" pitchFamily="18" charset="-127"/>
              </a:rPr>
              <a:t>   claim  to the KDIC and other    </a:t>
            </a:r>
          </a:p>
          <a:p>
            <a:pPr>
              <a:defRPr/>
            </a:pPr>
            <a:r>
              <a:rPr lang="en-US" altLang="ko-KR" sz="1100" dirty="0" smtClean="0">
                <a:solidFill>
                  <a:srgbClr val="000000"/>
                </a:solidFill>
                <a:ea typeface="HY견고딕" pitchFamily="18" charset="-127"/>
              </a:rPr>
              <a:t>   documents</a:t>
            </a:r>
          </a:p>
        </p:txBody>
      </p:sp>
      <p:pic>
        <p:nvPicPr>
          <p:cNvPr id="105" name="Picture 4"/>
          <p:cNvPicPr>
            <a:picLocks noChangeAspect="1" noChangeArrowheads="1"/>
          </p:cNvPicPr>
          <p:nvPr/>
        </p:nvPicPr>
        <p:blipFill>
          <a:blip r:embed="rId6" cstate="print"/>
          <a:srcRect/>
          <a:stretch>
            <a:fillRect/>
          </a:stretch>
        </p:blipFill>
        <p:spPr bwMode="auto">
          <a:xfrm>
            <a:off x="8330224" y="5154194"/>
            <a:ext cx="706272" cy="651070"/>
          </a:xfrm>
          <a:prstGeom prst="rect">
            <a:avLst/>
          </a:prstGeom>
          <a:noFill/>
          <a:ln w="9525" algn="ctr">
            <a:noFill/>
            <a:miter lim="800000"/>
            <a:headEnd/>
            <a:tailEnd/>
          </a:ln>
        </p:spPr>
      </p:pic>
      <p:pic>
        <p:nvPicPr>
          <p:cNvPr id="106" name="Picture 275" descr="Picture60"/>
          <p:cNvPicPr>
            <a:picLocks noChangeAspect="1" noChangeArrowheads="1"/>
          </p:cNvPicPr>
          <p:nvPr/>
        </p:nvPicPr>
        <p:blipFill>
          <a:blip r:embed="rId7" cstate="print"/>
          <a:srcRect/>
          <a:stretch>
            <a:fillRect/>
          </a:stretch>
        </p:blipFill>
        <p:spPr bwMode="auto">
          <a:xfrm>
            <a:off x="8172400" y="4403452"/>
            <a:ext cx="636587" cy="393700"/>
          </a:xfrm>
          <a:prstGeom prst="rect">
            <a:avLst/>
          </a:prstGeom>
          <a:noFill/>
          <a:ln w="9525">
            <a:noFill/>
            <a:miter lim="800000"/>
            <a:headEnd/>
            <a:tailEnd/>
          </a:ln>
        </p:spPr>
      </p:pic>
      <p:pic>
        <p:nvPicPr>
          <p:cNvPr id="107" name="Picture 4"/>
          <p:cNvPicPr>
            <a:picLocks noChangeAspect="1" noChangeArrowheads="1"/>
          </p:cNvPicPr>
          <p:nvPr/>
        </p:nvPicPr>
        <p:blipFill>
          <a:blip r:embed="rId6" cstate="print"/>
          <a:srcRect/>
          <a:stretch>
            <a:fillRect/>
          </a:stretch>
        </p:blipFill>
        <p:spPr bwMode="auto">
          <a:xfrm>
            <a:off x="7970184" y="5082186"/>
            <a:ext cx="706272" cy="651070"/>
          </a:xfrm>
          <a:prstGeom prst="rect">
            <a:avLst/>
          </a:prstGeom>
          <a:noFill/>
          <a:ln w="9525" algn="ctr">
            <a:noFill/>
            <a:miter lim="800000"/>
            <a:headEnd/>
            <a:tailEnd/>
          </a:ln>
        </p:spPr>
      </p:pic>
      <p:sp>
        <p:nvSpPr>
          <p:cNvPr id="108" name="모서리가 둥근 직사각형 107"/>
          <p:cNvSpPr/>
          <p:nvPr/>
        </p:nvSpPr>
        <p:spPr>
          <a:xfrm>
            <a:off x="1682678" y="4653136"/>
            <a:ext cx="267329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4. Log-in using a </a:t>
            </a:r>
          </a:p>
          <a:p>
            <a:pPr>
              <a:defRPr/>
            </a:pPr>
            <a:r>
              <a:rPr lang="en-US" altLang="ko-KR" sz="1200" b="1" dirty="0" smtClean="0">
                <a:solidFill>
                  <a:srgbClr val="000000"/>
                </a:solidFill>
              </a:rPr>
              <a:t>  digital certificate and ID/PW</a:t>
            </a:r>
            <a:endParaRPr lang="ko-KR" altLang="en-US" sz="1200" b="1" dirty="0">
              <a:solidFill>
                <a:srgbClr val="000000"/>
              </a:solidFill>
            </a:endParaRPr>
          </a:p>
        </p:txBody>
      </p:sp>
      <p:pic>
        <p:nvPicPr>
          <p:cNvPr id="109" name="Picture 9" descr="C:\Users\Administrator\AppData\Local\Microsoft\Windows\Temporary Internet Files\Content.IE5\CFFYMHV6\MC900433943[1].PNG"/>
          <p:cNvPicPr>
            <a:picLocks noChangeAspect="1" noChangeArrowheads="1"/>
          </p:cNvPicPr>
          <p:nvPr/>
        </p:nvPicPr>
        <p:blipFill>
          <a:blip r:embed="rId8" cstate="print"/>
          <a:srcRect/>
          <a:stretch>
            <a:fillRect/>
          </a:stretch>
        </p:blipFill>
        <p:spPr bwMode="auto">
          <a:xfrm>
            <a:off x="395536" y="3875131"/>
            <a:ext cx="564212" cy="561981"/>
          </a:xfrm>
          <a:prstGeom prst="rect">
            <a:avLst/>
          </a:prstGeom>
          <a:noFill/>
          <a:ln w="9525">
            <a:noFill/>
            <a:miter lim="800000"/>
            <a:headEnd/>
            <a:tailEnd/>
          </a:ln>
        </p:spPr>
      </p:pic>
      <p:sp>
        <p:nvSpPr>
          <p:cNvPr id="110" name="모서리가 둥근 직사각형 109"/>
          <p:cNvSpPr/>
          <p:nvPr/>
        </p:nvSpPr>
        <p:spPr>
          <a:xfrm>
            <a:off x="1682678" y="5517232"/>
            <a:ext cx="2673297"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altLang="ko-KR" sz="1200" b="1" dirty="0" smtClean="0">
                <a:solidFill>
                  <a:srgbClr val="000000"/>
                </a:solidFill>
              </a:rPr>
              <a:t>5. Register the claim data to IRIS</a:t>
            </a:r>
          </a:p>
        </p:txBody>
      </p:sp>
      <p:pic>
        <p:nvPicPr>
          <p:cNvPr id="111" name="Picture 2"/>
          <p:cNvPicPr>
            <a:picLocks noChangeAspect="1" noChangeArrowheads="1"/>
          </p:cNvPicPr>
          <p:nvPr/>
        </p:nvPicPr>
        <p:blipFill>
          <a:blip r:embed="rId5" cstate="print"/>
          <a:srcRect/>
          <a:stretch>
            <a:fillRect/>
          </a:stretch>
        </p:blipFill>
        <p:spPr bwMode="auto">
          <a:xfrm>
            <a:off x="8172400" y="2780928"/>
            <a:ext cx="792088" cy="792088"/>
          </a:xfrm>
          <a:prstGeom prst="rect">
            <a:avLst/>
          </a:prstGeom>
          <a:noFill/>
          <a:ln w="9525">
            <a:noFill/>
            <a:miter lim="800000"/>
            <a:headEnd/>
            <a:tailEnd/>
          </a:ln>
          <a:effectLst/>
        </p:spPr>
      </p:pic>
      <p:sp>
        <p:nvSpPr>
          <p:cNvPr id="112" name="Line 3"/>
          <p:cNvSpPr>
            <a:spLocks noChangeShapeType="1"/>
          </p:cNvSpPr>
          <p:nvPr/>
        </p:nvSpPr>
        <p:spPr bwMode="auto">
          <a:xfrm flipH="1">
            <a:off x="971600" y="4869160"/>
            <a:ext cx="648072" cy="72008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ko-KR" altLang="en-US"/>
          </a:p>
        </p:txBody>
      </p:sp>
      <p:pic>
        <p:nvPicPr>
          <p:cNvPr id="113" name="Picture 3" descr="C:\Users\Administrator\AppData\Local\Microsoft\Windows\Temporary Internet Files\Content.IE5\AI4SDPBY\MP900385329[1].jpg"/>
          <p:cNvPicPr>
            <a:picLocks noChangeAspect="1" noChangeArrowheads="1"/>
          </p:cNvPicPr>
          <p:nvPr/>
        </p:nvPicPr>
        <p:blipFill>
          <a:blip r:embed="rId9" cstate="print"/>
          <a:srcRect/>
          <a:stretch>
            <a:fillRect/>
          </a:stretch>
        </p:blipFill>
        <p:spPr bwMode="auto">
          <a:xfrm>
            <a:off x="6894512" y="5507663"/>
            <a:ext cx="701824" cy="694522"/>
          </a:xfrm>
          <a:prstGeom prst="rect">
            <a:avLst/>
          </a:prstGeom>
          <a:noFill/>
        </p:spPr>
      </p:pic>
      <p:pic>
        <p:nvPicPr>
          <p:cNvPr id="114" name="Picture 5" descr="C:\Users\Administrator\AppData\Local\Microsoft\Windows\Temporary Internet Files\Content.IE5\CZKBPJBN\MC900431640[1].PNG"/>
          <p:cNvPicPr>
            <a:picLocks noChangeAspect="1" noChangeArrowheads="1"/>
          </p:cNvPicPr>
          <p:nvPr/>
        </p:nvPicPr>
        <p:blipFill>
          <a:blip r:embed="rId3" cstate="print"/>
          <a:srcRect/>
          <a:stretch>
            <a:fillRect/>
          </a:stretch>
        </p:blipFill>
        <p:spPr bwMode="auto">
          <a:xfrm>
            <a:off x="6516216" y="5410097"/>
            <a:ext cx="682518" cy="827215"/>
          </a:xfrm>
          <a:prstGeom prst="rect">
            <a:avLst/>
          </a:prstGeom>
          <a:noFill/>
          <a:ln w="9525">
            <a:noFill/>
            <a:miter lim="800000"/>
            <a:headEnd/>
            <a:tailEnd/>
          </a:ln>
        </p:spPr>
      </p:pic>
      <p:pic>
        <p:nvPicPr>
          <p:cNvPr id="55"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514327" y="6237312"/>
            <a:ext cx="628557" cy="620688"/>
          </a:xfrm>
          <a:prstGeom prst="rect">
            <a:avLst/>
          </a:prstGeom>
          <a:noFill/>
          <a:ln w="9525">
            <a:noFill/>
            <a:miter lim="800000"/>
            <a:headEnd/>
            <a:tailEnd/>
          </a:ln>
          <a:effectLst/>
        </p:spPr>
      </p:pic>
      <p:sp>
        <p:nvSpPr>
          <p:cNvPr id="77" name="슬라이드 번호 개체 틀 3"/>
          <p:cNvSpPr txBox="1">
            <a:spLocks/>
          </p:cNvSpPr>
          <p:nvPr/>
        </p:nvSpPr>
        <p:spPr>
          <a:xfrm>
            <a:off x="8483376" y="6279976"/>
            <a:ext cx="697136"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31</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모서리가 둥근 직사각형 34"/>
          <p:cNvSpPr/>
          <p:nvPr/>
        </p:nvSpPr>
        <p:spPr>
          <a:xfrm>
            <a:off x="357728" y="1268760"/>
            <a:ext cx="3024336" cy="5184576"/>
          </a:xfrm>
          <a:prstGeom prst="roundRect">
            <a:avLst>
              <a:gd name="adj" fmla="val 658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a:p>
        </p:txBody>
      </p:sp>
      <p:sp>
        <p:nvSpPr>
          <p:cNvPr id="90" name="모서리가 둥근 직사각형 89"/>
          <p:cNvSpPr/>
          <p:nvPr/>
        </p:nvSpPr>
        <p:spPr>
          <a:xfrm>
            <a:off x="429736" y="4249663"/>
            <a:ext cx="1944216" cy="792088"/>
          </a:xfrm>
          <a:prstGeom prst="roundRect">
            <a:avLst/>
          </a:prstGeom>
          <a:solidFill>
            <a:schemeClr val="accent3">
              <a:lumMod val="20000"/>
              <a:lumOff val="80000"/>
            </a:schemeClr>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0" y="0"/>
            <a:ext cx="9144000" cy="928670"/>
          </a:xfrm>
        </p:spPr>
        <p:txBody>
          <a:bodyPr>
            <a:normAutofit/>
          </a:bodyPr>
          <a:lstStyle/>
          <a:p>
            <a:r>
              <a:rPr lang="en-US" altLang="ko-KR" b="1" dirty="0" smtClean="0"/>
              <a:t>         Real-time Payment Using Firm Banking Services</a:t>
            </a:r>
            <a:endParaRPr lang="ko-KR" altLang="en-US" b="1" dirty="0"/>
          </a:p>
        </p:txBody>
      </p:sp>
      <p:sp>
        <p:nvSpPr>
          <p:cNvPr id="11" name="Rectangle 33"/>
          <p:cNvSpPr>
            <a:spLocks noChangeArrowheads="1"/>
          </p:cNvSpPr>
          <p:nvPr/>
        </p:nvSpPr>
        <p:spPr bwMode="auto">
          <a:xfrm>
            <a:off x="1797888" y="1887215"/>
            <a:ext cx="508473" cy="461665"/>
          </a:xfrm>
          <a:prstGeom prst="rect">
            <a:avLst/>
          </a:prstGeom>
          <a:noFill/>
          <a:ln w="9525">
            <a:noFill/>
            <a:miter lim="800000"/>
            <a:headEnd/>
            <a:tailEnd/>
          </a:ln>
        </p:spPr>
        <p:txBody>
          <a:bodyPr wrap="none">
            <a:spAutoFit/>
          </a:bodyPr>
          <a:lstStyle/>
          <a:p>
            <a:pPr algn="l">
              <a:defRPr/>
            </a:pPr>
            <a:r>
              <a:rPr kumimoji="1" lang="en-US" altLang="ko-KR" sz="1200" dirty="0" smtClean="0"/>
              <a:t>KDIC</a:t>
            </a:r>
          </a:p>
          <a:p>
            <a:pPr algn="l">
              <a:defRPr/>
            </a:pPr>
            <a:r>
              <a:rPr kumimoji="1" lang="en-US" altLang="ko-KR" sz="1200" dirty="0" smtClean="0"/>
              <a:t>(IRIS)</a:t>
            </a:r>
            <a:endParaRPr kumimoji="1" lang="ko-KR" altLang="en-US" sz="1200" dirty="0"/>
          </a:p>
        </p:txBody>
      </p:sp>
      <p:pic>
        <p:nvPicPr>
          <p:cNvPr id="16" name="Picture 24"/>
          <p:cNvPicPr>
            <a:picLocks noChangeAspect="1" noChangeArrowheads="1"/>
          </p:cNvPicPr>
          <p:nvPr/>
        </p:nvPicPr>
        <p:blipFill>
          <a:blip r:embed="rId3" cstate="print">
            <a:grayscl/>
          </a:blip>
          <a:srcRect/>
          <a:stretch>
            <a:fillRect/>
          </a:stretch>
        </p:blipFill>
        <p:spPr bwMode="auto">
          <a:xfrm>
            <a:off x="958175" y="2990400"/>
            <a:ext cx="936104" cy="936104"/>
          </a:xfrm>
          <a:prstGeom prst="rect">
            <a:avLst/>
          </a:prstGeom>
          <a:noFill/>
          <a:ln w="9525" algn="ctr">
            <a:noFill/>
            <a:miter lim="800000"/>
            <a:headEnd/>
            <a:tailEnd/>
          </a:ln>
        </p:spPr>
      </p:pic>
      <p:sp>
        <p:nvSpPr>
          <p:cNvPr id="20" name="Rectangle 33"/>
          <p:cNvSpPr>
            <a:spLocks noChangeArrowheads="1"/>
          </p:cNvSpPr>
          <p:nvPr/>
        </p:nvSpPr>
        <p:spPr bwMode="auto">
          <a:xfrm>
            <a:off x="1964704" y="5429264"/>
            <a:ext cx="1368003" cy="646331"/>
          </a:xfrm>
          <a:prstGeom prst="rect">
            <a:avLst/>
          </a:prstGeom>
          <a:noFill/>
          <a:ln w="9525">
            <a:noFill/>
            <a:miter lim="800000"/>
            <a:headEnd/>
            <a:tailEnd/>
          </a:ln>
        </p:spPr>
        <p:txBody>
          <a:bodyPr wrap="none">
            <a:spAutoFit/>
          </a:bodyPr>
          <a:lstStyle/>
          <a:p>
            <a:r>
              <a:rPr kumimoji="1" lang="en-US" altLang="ko-KR" sz="1200" dirty="0" smtClean="0"/>
              <a:t>The depositor’s </a:t>
            </a:r>
          </a:p>
          <a:p>
            <a:r>
              <a:rPr kumimoji="1" lang="en-US" altLang="ko-KR" sz="1200" dirty="0" smtClean="0"/>
              <a:t>account to receive </a:t>
            </a:r>
          </a:p>
          <a:p>
            <a:r>
              <a:rPr kumimoji="1" lang="en-US" altLang="ko-KR" sz="1200" dirty="0" smtClean="0"/>
              <a:t>the payment</a:t>
            </a:r>
            <a:endParaRPr kumimoji="1" lang="ko-KR" altLang="en-US" sz="1200" dirty="0"/>
          </a:p>
        </p:txBody>
      </p:sp>
      <p:pic>
        <p:nvPicPr>
          <p:cNvPr id="40" name="Picture 4"/>
          <p:cNvPicPr>
            <a:picLocks noChangeAspect="1" noChangeArrowheads="1"/>
          </p:cNvPicPr>
          <p:nvPr/>
        </p:nvPicPr>
        <p:blipFill>
          <a:blip r:embed="rId4" cstate="print"/>
          <a:srcRect/>
          <a:stretch>
            <a:fillRect/>
          </a:stretch>
        </p:blipFill>
        <p:spPr bwMode="auto">
          <a:xfrm>
            <a:off x="545177" y="4358552"/>
            <a:ext cx="720080" cy="558058"/>
          </a:xfrm>
          <a:prstGeom prst="rect">
            <a:avLst/>
          </a:prstGeom>
          <a:noFill/>
          <a:ln w="9525" algn="ctr">
            <a:noFill/>
            <a:miter lim="800000"/>
            <a:headEnd/>
            <a:tailEnd/>
          </a:ln>
        </p:spPr>
      </p:pic>
      <p:pic>
        <p:nvPicPr>
          <p:cNvPr id="52" name="Picture 5"/>
          <p:cNvPicPr>
            <a:picLocks noChangeAspect="1" noChangeArrowheads="1"/>
          </p:cNvPicPr>
          <p:nvPr/>
        </p:nvPicPr>
        <p:blipFill>
          <a:blip r:embed="rId5" cstate="print"/>
          <a:srcRect/>
          <a:stretch>
            <a:fillRect/>
          </a:stretch>
        </p:blipFill>
        <p:spPr bwMode="auto">
          <a:xfrm>
            <a:off x="1077380" y="1694429"/>
            <a:ext cx="691933" cy="935931"/>
          </a:xfrm>
          <a:prstGeom prst="rect">
            <a:avLst/>
          </a:prstGeom>
          <a:noFill/>
          <a:ln w="9525" algn="ctr">
            <a:noFill/>
            <a:miter lim="800000"/>
            <a:headEnd/>
            <a:tailEnd/>
          </a:ln>
        </p:spPr>
      </p:pic>
      <p:pic>
        <p:nvPicPr>
          <p:cNvPr id="70" name="Picture 3" descr="C:\Users\Administrator\AppData\Local\Microsoft\Windows\Temporary Internet Files\Content.IE5\AI4SDPBY\MP900385329[1].jpg"/>
          <p:cNvPicPr>
            <a:picLocks noChangeAspect="1" noChangeArrowheads="1"/>
          </p:cNvPicPr>
          <p:nvPr/>
        </p:nvPicPr>
        <p:blipFill>
          <a:blip r:embed="rId6" cstate="print"/>
          <a:srcRect/>
          <a:stretch>
            <a:fillRect/>
          </a:stretch>
        </p:blipFill>
        <p:spPr bwMode="auto">
          <a:xfrm>
            <a:off x="1208107" y="5507663"/>
            <a:ext cx="701824" cy="694522"/>
          </a:xfrm>
          <a:prstGeom prst="rect">
            <a:avLst/>
          </a:prstGeom>
          <a:noFill/>
        </p:spPr>
      </p:pic>
      <p:pic>
        <p:nvPicPr>
          <p:cNvPr id="71" name="Picture 5" descr="C:\Users\Administrator\AppData\Local\Microsoft\Windows\Temporary Internet Files\Content.IE5\CZKBPJBN\MC900431640[1].PNG"/>
          <p:cNvPicPr>
            <a:picLocks noChangeAspect="1" noChangeArrowheads="1"/>
          </p:cNvPicPr>
          <p:nvPr/>
        </p:nvPicPr>
        <p:blipFill>
          <a:blip r:embed="rId7" cstate="print"/>
          <a:srcRect/>
          <a:stretch>
            <a:fillRect/>
          </a:stretch>
        </p:blipFill>
        <p:spPr bwMode="auto">
          <a:xfrm>
            <a:off x="829811" y="5410097"/>
            <a:ext cx="682518" cy="827215"/>
          </a:xfrm>
          <a:prstGeom prst="rect">
            <a:avLst/>
          </a:prstGeom>
          <a:noFill/>
          <a:ln w="9525">
            <a:noFill/>
            <a:miter lim="800000"/>
            <a:headEnd/>
            <a:tailEnd/>
          </a:ln>
        </p:spPr>
      </p:pic>
      <p:pic>
        <p:nvPicPr>
          <p:cNvPr id="72" name="Picture 4"/>
          <p:cNvPicPr>
            <a:picLocks noChangeAspect="1" noChangeArrowheads="1"/>
          </p:cNvPicPr>
          <p:nvPr/>
        </p:nvPicPr>
        <p:blipFill>
          <a:blip r:embed="rId4" cstate="print"/>
          <a:srcRect/>
          <a:stretch>
            <a:fillRect/>
          </a:stretch>
        </p:blipFill>
        <p:spPr bwMode="auto">
          <a:xfrm>
            <a:off x="1024850" y="4376558"/>
            <a:ext cx="720080" cy="558058"/>
          </a:xfrm>
          <a:prstGeom prst="rect">
            <a:avLst/>
          </a:prstGeom>
          <a:noFill/>
          <a:ln w="9525" algn="ctr">
            <a:noFill/>
            <a:miter lim="800000"/>
            <a:headEnd/>
            <a:tailEnd/>
          </a:ln>
        </p:spPr>
      </p:pic>
      <p:pic>
        <p:nvPicPr>
          <p:cNvPr id="73" name="Picture 4"/>
          <p:cNvPicPr>
            <a:picLocks noChangeAspect="1" noChangeArrowheads="1"/>
          </p:cNvPicPr>
          <p:nvPr/>
        </p:nvPicPr>
        <p:blipFill>
          <a:blip r:embed="rId4" cstate="print"/>
          <a:srcRect/>
          <a:stretch>
            <a:fillRect/>
          </a:stretch>
        </p:blipFill>
        <p:spPr bwMode="auto">
          <a:xfrm>
            <a:off x="1625297" y="4377602"/>
            <a:ext cx="720080" cy="558058"/>
          </a:xfrm>
          <a:prstGeom prst="rect">
            <a:avLst/>
          </a:prstGeom>
          <a:noFill/>
          <a:ln w="9525" algn="ctr">
            <a:noFill/>
            <a:miter lim="800000"/>
            <a:headEnd/>
            <a:tailEnd/>
          </a:ln>
        </p:spPr>
      </p:pic>
      <p:sp>
        <p:nvSpPr>
          <p:cNvPr id="74" name="Rectangle 33"/>
          <p:cNvSpPr>
            <a:spLocks noChangeArrowheads="1"/>
          </p:cNvSpPr>
          <p:nvPr/>
        </p:nvSpPr>
        <p:spPr bwMode="auto">
          <a:xfrm>
            <a:off x="1841321" y="3183359"/>
            <a:ext cx="993477" cy="646331"/>
          </a:xfrm>
          <a:prstGeom prst="rect">
            <a:avLst/>
          </a:prstGeom>
          <a:noFill/>
          <a:ln w="9525">
            <a:noFill/>
            <a:miter lim="800000"/>
            <a:headEnd/>
            <a:tailEnd/>
          </a:ln>
        </p:spPr>
        <p:txBody>
          <a:bodyPr wrap="none">
            <a:spAutoFit/>
          </a:bodyPr>
          <a:lstStyle/>
          <a:p>
            <a:pPr algn="l">
              <a:defRPr/>
            </a:pPr>
            <a:r>
              <a:rPr kumimoji="1" lang="en-US" altLang="ko-KR" sz="1200" dirty="0" smtClean="0"/>
              <a:t>Electronic </a:t>
            </a:r>
          </a:p>
          <a:p>
            <a:pPr algn="l">
              <a:defRPr/>
            </a:pPr>
            <a:r>
              <a:rPr kumimoji="1" lang="en-US" altLang="ko-KR" sz="1200" dirty="0" smtClean="0"/>
              <a:t>Transaction </a:t>
            </a:r>
          </a:p>
          <a:p>
            <a:pPr algn="l">
              <a:defRPr/>
            </a:pPr>
            <a:r>
              <a:rPr kumimoji="1" lang="en-US" altLang="ko-KR" sz="1200" dirty="0" smtClean="0"/>
              <a:t>Intermediary</a:t>
            </a:r>
          </a:p>
        </p:txBody>
      </p:sp>
      <p:sp>
        <p:nvSpPr>
          <p:cNvPr id="75" name="Rectangle 33"/>
          <p:cNvSpPr>
            <a:spLocks noChangeArrowheads="1"/>
          </p:cNvSpPr>
          <p:nvPr/>
        </p:nvSpPr>
        <p:spPr bwMode="auto">
          <a:xfrm>
            <a:off x="2358454" y="4512404"/>
            <a:ext cx="954813" cy="276999"/>
          </a:xfrm>
          <a:prstGeom prst="rect">
            <a:avLst/>
          </a:prstGeom>
          <a:noFill/>
          <a:ln w="9525">
            <a:noFill/>
            <a:miter lim="800000"/>
            <a:headEnd/>
            <a:tailEnd/>
          </a:ln>
        </p:spPr>
        <p:txBody>
          <a:bodyPr wrap="none">
            <a:spAutoFit/>
          </a:bodyPr>
          <a:lstStyle/>
          <a:p>
            <a:pPr algn="l">
              <a:defRPr/>
            </a:pPr>
            <a:r>
              <a:rPr kumimoji="1" lang="en-US" altLang="ko-KR" sz="1200" dirty="0" smtClean="0"/>
              <a:t>Agent Banks</a:t>
            </a:r>
            <a:endParaRPr kumimoji="1" lang="ko-KR" altLang="en-US" sz="1200" dirty="0"/>
          </a:p>
        </p:txBody>
      </p:sp>
      <p:cxnSp>
        <p:nvCxnSpPr>
          <p:cNvPr id="77" name="직선 연결선 76"/>
          <p:cNvCxnSpPr>
            <a:stCxn id="52" idx="2"/>
            <a:endCxn id="16" idx="0"/>
          </p:cNvCxnSpPr>
          <p:nvPr/>
        </p:nvCxnSpPr>
        <p:spPr>
          <a:xfrm>
            <a:off x="1423347" y="2630360"/>
            <a:ext cx="288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직선 연결선 78"/>
          <p:cNvCxnSpPr>
            <a:stCxn id="16" idx="2"/>
            <a:endCxn id="40" idx="0"/>
          </p:cNvCxnSpPr>
          <p:nvPr/>
        </p:nvCxnSpPr>
        <p:spPr>
          <a:xfrm flipH="1">
            <a:off x="905217" y="3926504"/>
            <a:ext cx="52101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직선 연결선 80"/>
          <p:cNvCxnSpPr>
            <a:stCxn id="16" idx="2"/>
            <a:endCxn id="72" idx="0"/>
          </p:cNvCxnSpPr>
          <p:nvPr/>
        </p:nvCxnSpPr>
        <p:spPr>
          <a:xfrm flipH="1">
            <a:off x="1384890" y="3926504"/>
            <a:ext cx="41337" cy="4500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직선 연결선 82"/>
          <p:cNvCxnSpPr>
            <a:stCxn id="16" idx="2"/>
            <a:endCxn id="73" idx="0"/>
          </p:cNvCxnSpPr>
          <p:nvPr/>
        </p:nvCxnSpPr>
        <p:spPr>
          <a:xfrm>
            <a:off x="1426227" y="3926504"/>
            <a:ext cx="559110" cy="4510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p:nvPr/>
        </p:nvCxnSpPr>
        <p:spPr>
          <a:xfrm>
            <a:off x="861784" y="4941168"/>
            <a:ext cx="432048"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9" name="직사각형 88"/>
          <p:cNvSpPr/>
          <p:nvPr/>
        </p:nvSpPr>
        <p:spPr>
          <a:xfrm>
            <a:off x="890359" y="1177702"/>
            <a:ext cx="19442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Firm Banking</a:t>
            </a:r>
            <a:endParaRPr lang="ko-KR" altLang="en-US" dirty="0"/>
          </a:p>
        </p:txBody>
      </p:sp>
      <p:cxnSp>
        <p:nvCxnSpPr>
          <p:cNvPr id="94" name="직선 화살표 연결선 93"/>
          <p:cNvCxnSpPr/>
          <p:nvPr/>
        </p:nvCxnSpPr>
        <p:spPr>
          <a:xfrm flipH="1">
            <a:off x="1437848" y="4941168"/>
            <a:ext cx="72008" cy="432048"/>
          </a:xfrm>
          <a:prstGeom prst="straightConnector1">
            <a:avLst/>
          </a:prstGeom>
          <a:ln w="15875">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Rectangle 2"/>
          <p:cNvSpPr>
            <a:spLocks noChangeArrowheads="1"/>
          </p:cNvSpPr>
          <p:nvPr/>
        </p:nvSpPr>
        <p:spPr bwMode="auto">
          <a:xfrm>
            <a:off x="3415972" y="1287810"/>
            <a:ext cx="5692532" cy="5112568"/>
          </a:xfrm>
          <a:prstGeom prst="rect">
            <a:avLst/>
          </a:prstGeom>
          <a:noFill/>
          <a:ln w="9525">
            <a:noFill/>
            <a:miter lim="800000"/>
            <a:headEnd/>
            <a:tailEnd/>
          </a:ln>
        </p:spPr>
        <p:txBody>
          <a:bodyPr/>
          <a:lstStyle/>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t>Firm banking services </a:t>
            </a:r>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Computer systems of a company and a financial institution are connected through communications networks so that banking services </a:t>
            </a:r>
            <a:r>
              <a:rPr lang="ko-KR" altLang="en-US" dirty="0" smtClean="0"/>
              <a:t> </a:t>
            </a:r>
            <a:r>
              <a:rPr lang="en-US" altLang="ko-KR" dirty="0" smtClean="0"/>
              <a:t>(e.g. real-time money transfer) can be conducted online.</a:t>
            </a:r>
            <a:endParaRPr lang="ko-KR" altLang="en-US" dirty="0" smtClean="0"/>
          </a:p>
          <a:p>
            <a:pPr marL="612000" lvl="1" indent="-342900" eaLnBrk="0" latinLnBrk="0" hangingPunct="0">
              <a:lnSpc>
                <a:spcPct val="110000"/>
              </a:lnSpc>
              <a:spcAft>
                <a:spcPts val="600"/>
              </a:spcAft>
              <a:buClr>
                <a:srgbClr val="007700"/>
              </a:buClr>
              <a:buFont typeface="Wingdings" pitchFamily="2" charset="2"/>
              <a:buChar char="ü"/>
            </a:pPr>
            <a:r>
              <a:rPr lang="en-US" altLang="ko-KR" dirty="0" smtClean="0"/>
              <a:t>Using the system of an electronic transaction intermediary, a company can be connected with many financial institutions. </a:t>
            </a:r>
          </a:p>
          <a:p>
            <a:pPr marL="800100" lvl="1" indent="-342900" eaLnBrk="0" latinLnBrk="0" hangingPunct="0">
              <a:lnSpc>
                <a:spcPct val="110000"/>
              </a:lnSpc>
              <a:spcAft>
                <a:spcPts val="1200"/>
              </a:spcAft>
              <a:buClr>
                <a:srgbClr val="007700"/>
              </a:buClr>
            </a:pPr>
            <a:r>
              <a:rPr lang="en-US" altLang="ko-KR" dirty="0" smtClean="0"/>
              <a:t>   </a:t>
            </a:r>
            <a:r>
              <a:rPr lang="ko-KR" altLang="en-US" dirty="0" smtClean="0"/>
              <a:t> </a:t>
            </a:r>
            <a:r>
              <a:rPr lang="en-US" altLang="ko-KR" dirty="0" smtClean="0"/>
              <a:t>- This enables the KDIC to be connected with multiple agent banks, which increases its processing speed and disaster handling capacity. </a:t>
            </a:r>
            <a:endParaRPr lang="ko-KR" altLang="en-US" dirty="0" smtClean="0"/>
          </a:p>
          <a:p>
            <a:pPr marL="342900" indent="-342900" eaLnBrk="0" latinLnBrk="0" hangingPunct="0">
              <a:lnSpc>
                <a:spcPct val="110000"/>
              </a:lnSpc>
              <a:spcAft>
                <a:spcPts val="600"/>
              </a:spcAft>
              <a:buClr>
                <a:srgbClr val="007700"/>
              </a:buClr>
              <a:buFont typeface="Wingdings" pitchFamily="2" charset="2"/>
              <a:buChar char="n"/>
            </a:pPr>
            <a:r>
              <a:rPr lang="en-US" altLang="ko-KR" sz="2000" dirty="0" smtClean="0"/>
              <a:t>When a request for payment goes through, the money can be wired real-time to the depositor’s account through firm banking services. </a:t>
            </a:r>
            <a:endParaRPr lang="en-US" altLang="ko-KR"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28227" y="2767281"/>
            <a:ext cx="7887547" cy="1323439"/>
          </a:xfrm>
          <a:prstGeom prst="rect">
            <a:avLst/>
          </a:prstGeom>
        </p:spPr>
        <p:txBody>
          <a:bodyPr wrap="square">
            <a:spAutoFit/>
          </a:bodyPr>
          <a:lstStyle/>
          <a:p>
            <a:pPr marL="514350" indent="-514350" latinLnBrk="0">
              <a:spcBef>
                <a:spcPct val="20000"/>
              </a:spcBef>
              <a:buSzPct val="90000"/>
              <a:defRPr/>
            </a:pPr>
            <a:r>
              <a:rPr lang="en-US" altLang="ko-KR" sz="4000" b="1" i="1" dirty="0" smtClean="0"/>
              <a:t>IV. A Demonstration of the On-line Process for Filing a Claim</a:t>
            </a:r>
            <a:endParaRPr lang="en-US" altLang="ko-KR" sz="3600" b="1"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descr="noname01.jpg"/>
          <p:cNvPicPr>
            <a:picLocks noChangeAspect="1"/>
          </p:cNvPicPr>
          <p:nvPr/>
        </p:nvPicPr>
        <p:blipFill>
          <a:blip r:embed="rId2" cstate="print"/>
          <a:stretch>
            <a:fillRect/>
          </a:stretch>
        </p:blipFill>
        <p:spPr>
          <a:xfrm>
            <a:off x="1115616" y="1771019"/>
            <a:ext cx="7002536" cy="4872691"/>
          </a:xfrm>
          <a:prstGeom prst="rect">
            <a:avLst/>
          </a:prstGeom>
        </p:spPr>
      </p:pic>
      <p:sp>
        <p:nvSpPr>
          <p:cNvPr id="2" name="TextBox 1"/>
          <p:cNvSpPr txBox="1"/>
          <p:nvPr/>
        </p:nvSpPr>
        <p:spPr>
          <a:xfrm>
            <a:off x="970315" y="0"/>
            <a:ext cx="1657469" cy="928670"/>
          </a:xfrm>
          <a:prstGeom prst="rect">
            <a:avLst/>
          </a:prstGeom>
        </p:spPr>
        <p:txBody>
          <a:bodyPr wrap="square" rtlCol="0" anchor="ctr" anchorCtr="0">
            <a:noAutofit/>
          </a:bodyPr>
          <a:lstStyle/>
          <a:p>
            <a:pPr marL="285750" indent="-285750"/>
            <a:r>
              <a:rPr lang="en-US" altLang="ko-KR" sz="3200" b="1" dirty="0" smtClean="0">
                <a:latin typeface="+mj-lt"/>
                <a:ea typeface="나눔고딕 ExtraBold" pitchFamily="50" charset="-127"/>
              </a:rPr>
              <a:t>  Log-in</a:t>
            </a:r>
          </a:p>
        </p:txBody>
      </p:sp>
      <p:sp>
        <p:nvSpPr>
          <p:cNvPr id="46" name="TextBox 45"/>
          <p:cNvSpPr txBox="1"/>
          <p:nvPr/>
        </p:nvSpPr>
        <p:spPr>
          <a:xfrm>
            <a:off x="662259" y="1052736"/>
            <a:ext cx="8590261" cy="701731"/>
          </a:xfrm>
          <a:prstGeom prst="rect">
            <a:avLst/>
          </a:prstGeom>
          <a:noFill/>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en-US" altLang="ko-KR" b="1" dirty="0" smtClean="0"/>
              <a:t>The depositor goes to the website (</a:t>
            </a:r>
            <a:r>
              <a:rPr lang="en-US" altLang="ko-KR" b="1" dirty="0" smtClean="0">
                <a:hlinkClick r:id="rId3"/>
              </a:rPr>
              <a:t>http://dinf.kdic.or.kr</a:t>
            </a:r>
            <a:r>
              <a:rPr lang="en-US" altLang="ko-KR" b="1" dirty="0" smtClean="0"/>
              <a:t>) and logs onto the system using a digital certificate</a:t>
            </a:r>
            <a:r>
              <a:rPr lang="en-US" altLang="ko-KR" dirty="0" smtClean="0"/>
              <a:t>. </a:t>
            </a:r>
          </a:p>
        </p:txBody>
      </p:sp>
      <p:sp>
        <p:nvSpPr>
          <p:cNvPr id="36" name="직사각형 35"/>
          <p:cNvSpPr/>
          <p:nvPr/>
        </p:nvSpPr>
        <p:spPr>
          <a:xfrm>
            <a:off x="2918753" y="3396747"/>
            <a:ext cx="2880320" cy="25763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0</a:t>
            </a:r>
            <a:endParaRPr lang="ko-KR" altLang="en-US" dirty="0"/>
          </a:p>
        </p:txBody>
      </p:sp>
      <p:sp>
        <p:nvSpPr>
          <p:cNvPr id="6"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221476900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772816"/>
            <a:ext cx="6914153" cy="4922130"/>
          </a:xfrm>
          <a:prstGeom prst="rect">
            <a:avLst/>
          </a:prstGeom>
          <a:noFill/>
          <a:ln w="9525">
            <a:solidFill>
              <a:srgbClr val="34719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68327" y="0"/>
            <a:ext cx="6051945" cy="928670"/>
          </a:xfrm>
          <a:prstGeom prst="rect">
            <a:avLst/>
          </a:prstGeom>
        </p:spPr>
        <p:txBody>
          <a:bodyPr wrap="square" rtlCol="0" anchor="ctr" anchorCtr="0">
            <a:noAutofit/>
          </a:bodyPr>
          <a:lstStyle/>
          <a:p>
            <a:pPr marL="285750" indent="-285750"/>
            <a:r>
              <a:rPr lang="en-US" altLang="ko-KR" sz="3200" b="1" dirty="0" smtClean="0">
                <a:latin typeface="+mj-lt"/>
                <a:ea typeface="나눔고딕 ExtraBold" pitchFamily="50" charset="-127"/>
              </a:rPr>
              <a:t>  Start of the Claims Filing Process</a:t>
            </a:r>
            <a:endParaRPr lang="ko-KR" altLang="en-US" sz="3200" b="1" dirty="0">
              <a:latin typeface="+mj-lt"/>
              <a:ea typeface="나눔고딕 ExtraBold" pitchFamily="50" charset="-127"/>
            </a:endParaRPr>
          </a:p>
        </p:txBody>
      </p:sp>
      <p:sp>
        <p:nvSpPr>
          <p:cNvPr id="46" name="TextBox 45"/>
          <p:cNvSpPr txBox="1"/>
          <p:nvPr/>
        </p:nvSpPr>
        <p:spPr>
          <a:xfrm>
            <a:off x="662259" y="1052736"/>
            <a:ext cx="8590261" cy="686470"/>
          </a:xfrm>
          <a:prstGeom prst="rect">
            <a:avLst/>
          </a:prstGeom>
          <a:noFill/>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ko-KR" altLang="en-US" dirty="0" smtClean="0"/>
              <a:t> </a:t>
            </a:r>
            <a:r>
              <a:rPr lang="en-US" altLang="ko-KR" b="1" dirty="0" smtClean="0"/>
              <a:t>To start the process, the depositors chooses among: interim payment, deposit  insurance payment and advance dividend payment. </a:t>
            </a:r>
          </a:p>
        </p:txBody>
      </p:sp>
      <p:sp>
        <p:nvSpPr>
          <p:cNvPr id="9" name="직사각형 8"/>
          <p:cNvSpPr/>
          <p:nvPr/>
        </p:nvSpPr>
        <p:spPr>
          <a:xfrm>
            <a:off x="3446907" y="4126403"/>
            <a:ext cx="1004799" cy="2910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p:cNvSpPr/>
          <p:nvPr/>
        </p:nvSpPr>
        <p:spPr>
          <a:xfrm>
            <a:off x="3230883" y="2473264"/>
            <a:ext cx="1512168"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5"/>
          <p:cNvGrpSpPr/>
          <p:nvPr/>
        </p:nvGrpSpPr>
        <p:grpSpPr>
          <a:xfrm>
            <a:off x="4302959" y="3599409"/>
            <a:ext cx="1160172" cy="1430932"/>
            <a:chOff x="3884080" y="2802259"/>
            <a:chExt cx="1160172" cy="1430932"/>
          </a:xfrm>
        </p:grpSpPr>
        <p:pic>
          <p:nvPicPr>
            <p:cNvPr id="67" name="Picture 14" descr="F:\업무\업무지원\표준제안\아이콘\아이콘PNG\88.png"/>
            <p:cNvPicPr>
              <a:picLocks noChangeAspect="1" noChangeArrowheads="1"/>
            </p:cNvPicPr>
            <p:nvPr/>
          </p:nvPicPr>
          <p:blipFill>
            <a:blip r:embed="rId3" cstate="print"/>
            <a:srcRect/>
            <a:stretch>
              <a:fillRect/>
            </a:stretch>
          </p:blipFill>
          <p:spPr bwMode="auto">
            <a:xfrm>
              <a:off x="4169408" y="3563635"/>
              <a:ext cx="874844" cy="669556"/>
            </a:xfrm>
            <a:prstGeom prst="rect">
              <a:avLst/>
            </a:prstGeom>
            <a:noFill/>
          </p:spPr>
        </p:pic>
        <p:sp>
          <p:nvSpPr>
            <p:cNvPr id="68" name="AutoShape 17"/>
            <p:cNvSpPr>
              <a:spLocks noChangeArrowheads="1"/>
            </p:cNvSpPr>
            <p:nvPr/>
          </p:nvSpPr>
          <p:spPr bwMode="auto">
            <a:xfrm rot="962653">
              <a:off x="3884080" y="2802259"/>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69" name="TextBox 68"/>
            <p:cNvSpPr txBox="1"/>
            <p:nvPr/>
          </p:nvSpPr>
          <p:spPr>
            <a:xfrm>
              <a:off x="3988165" y="3044266"/>
              <a:ext cx="628698" cy="338554"/>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sp>
        <p:nvSpPr>
          <p:cNvPr id="11"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221476900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4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878" y="0"/>
            <a:ext cx="5761362" cy="928670"/>
          </a:xfrm>
          <a:prstGeom prst="rect">
            <a:avLst/>
          </a:prstGeom>
          <a:noFill/>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Click on the Name of the Bank </a:t>
            </a:r>
            <a:endParaRPr lang="ko-KR" altLang="en-US" sz="3200" b="1" dirty="0">
              <a:latin typeface="+mj-lt"/>
              <a:ea typeface="나눔고딕 ExtraBold" pitchFamily="50" charset="-127"/>
            </a:endParaRPr>
          </a:p>
        </p:txBody>
      </p:sp>
      <p:sp>
        <p:nvSpPr>
          <p:cNvPr id="46" name="TextBox 45"/>
          <p:cNvSpPr txBox="1"/>
          <p:nvPr/>
        </p:nvSpPr>
        <p:spPr>
          <a:xfrm>
            <a:off x="662259" y="1099456"/>
            <a:ext cx="8590261" cy="701731"/>
          </a:xfrm>
          <a:prstGeom prst="rect">
            <a:avLst/>
          </a:prstGeom>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en-US" altLang="ko-KR" b="1" dirty="0" smtClean="0"/>
              <a:t>The depositor sees the name of bank and the amount of deposit insurance he/she is entitled to and clicks on the “Proceed” button. </a:t>
            </a:r>
          </a:p>
        </p:txBody>
      </p:sp>
      <p:grpSp>
        <p:nvGrpSpPr>
          <p:cNvPr id="12" name="그룹 11"/>
          <p:cNvGrpSpPr/>
          <p:nvPr/>
        </p:nvGrpSpPr>
        <p:grpSpPr>
          <a:xfrm>
            <a:off x="1077813" y="1916832"/>
            <a:ext cx="7814667" cy="4743820"/>
            <a:chOff x="827584" y="1628800"/>
            <a:chExt cx="7814667" cy="474382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27584" y="1628800"/>
              <a:ext cx="7200800" cy="4743820"/>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47" name="직사각형 46"/>
            <p:cNvSpPr/>
            <p:nvPr/>
          </p:nvSpPr>
          <p:spPr>
            <a:xfrm>
              <a:off x="7092280" y="3645024"/>
              <a:ext cx="537706" cy="3538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5"/>
            <p:cNvGrpSpPr/>
            <p:nvPr/>
          </p:nvGrpSpPr>
          <p:grpSpPr>
            <a:xfrm>
              <a:off x="7164288" y="3645024"/>
              <a:ext cx="1477963" cy="1189303"/>
              <a:chOff x="4498322" y="3861048"/>
              <a:chExt cx="1477963" cy="1189303"/>
            </a:xfrm>
          </p:grpSpPr>
          <p:pic>
            <p:nvPicPr>
              <p:cNvPr id="67" name="Picture 14" descr="F:\업무\업무지원\표준제안\아이콘\아이콘PNG\88.png"/>
              <p:cNvPicPr>
                <a:picLocks noChangeAspect="1" noChangeArrowheads="1"/>
              </p:cNvPicPr>
              <p:nvPr/>
            </p:nvPicPr>
            <p:blipFill>
              <a:blip r:embed="rId3" cstate="print"/>
              <a:srcRect/>
              <a:stretch>
                <a:fillRect/>
              </a:stretch>
            </p:blipFill>
            <p:spPr bwMode="auto">
              <a:xfrm>
                <a:off x="5101441" y="4380795"/>
                <a:ext cx="874844" cy="669556"/>
              </a:xfrm>
              <a:prstGeom prst="rect">
                <a:avLst/>
              </a:prstGeom>
              <a:noFill/>
            </p:spPr>
          </p:pic>
          <p:grpSp>
            <p:nvGrpSpPr>
              <p:cNvPr id="4" name="그룹 4"/>
              <p:cNvGrpSpPr/>
              <p:nvPr/>
            </p:nvGrpSpPr>
            <p:grpSpPr>
              <a:xfrm>
                <a:off x="4498322" y="3861048"/>
                <a:ext cx="865766" cy="859180"/>
                <a:chOff x="8058244" y="2032846"/>
                <a:chExt cx="865766" cy="859180"/>
              </a:xfrm>
            </p:grpSpPr>
            <p:sp>
              <p:nvSpPr>
                <p:cNvPr id="68"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69" name="TextBox 68"/>
                <p:cNvSpPr txBox="1"/>
                <p:nvPr/>
              </p:nvSpPr>
              <p:spPr>
                <a:xfrm>
                  <a:off x="8162329" y="2291800"/>
                  <a:ext cx="649537" cy="338554"/>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6005" y="5966792"/>
            <a:ext cx="1944216" cy="18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462789541"/>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289" y="0"/>
            <a:ext cx="6247007" cy="928670"/>
          </a:xfrm>
          <a:prstGeom prst="rect">
            <a:avLst/>
          </a:prstGeom>
          <a:noFill/>
        </p:spPr>
        <p:txBody>
          <a:bodyPr wrap="none" rtlCol="0" anchor="ctr" anchorCtr="0">
            <a:noAutofit/>
          </a:bodyPr>
          <a:lstStyle/>
          <a:p>
            <a:pPr marL="285750" indent="-285750"/>
            <a:r>
              <a:rPr lang="ko-KR" altLang="en-US" sz="2900" b="1" dirty="0" smtClean="0">
                <a:latin typeface="+mj-lt"/>
                <a:ea typeface="나눔고딕 ExtraBold" pitchFamily="50" charset="-127"/>
              </a:rPr>
              <a:t>  </a:t>
            </a:r>
            <a:r>
              <a:rPr lang="en-US" altLang="ko-KR" sz="2900" b="1" dirty="0" smtClean="0">
                <a:latin typeface="+mj-lt"/>
                <a:ea typeface="나눔고딕 ExtraBold" pitchFamily="50" charset="-127"/>
              </a:rPr>
              <a:t>Check to See if the Amount Is Correct</a:t>
            </a:r>
            <a:endParaRPr lang="ko-KR" altLang="en-US" sz="2900" b="1" dirty="0">
              <a:latin typeface="+mj-lt"/>
              <a:ea typeface="나눔고딕 ExtraBold" pitchFamily="50" charset="-127"/>
            </a:endParaRPr>
          </a:p>
        </p:txBody>
      </p:sp>
      <p:sp>
        <p:nvSpPr>
          <p:cNvPr id="46" name="TextBox 45"/>
          <p:cNvSpPr txBox="1"/>
          <p:nvPr/>
        </p:nvSpPr>
        <p:spPr>
          <a:xfrm>
            <a:off x="662259" y="908720"/>
            <a:ext cx="8590261" cy="977191"/>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A table appears to show how the amount was calculated. </a:t>
            </a:r>
          </a:p>
          <a:p>
            <a:pPr marL="612000" lvl="1" indent="-342900" latinLnBrk="0">
              <a:lnSpc>
                <a:spcPct val="110000"/>
              </a:lnSpc>
              <a:spcAft>
                <a:spcPts val="300"/>
              </a:spcAft>
              <a:buClr>
                <a:srgbClr val="007700"/>
              </a:buClr>
              <a:buFont typeface="Wingdings" pitchFamily="2" charset="2"/>
              <a:buChar char="ü"/>
            </a:pPr>
            <a:r>
              <a:rPr lang="en-US" altLang="ko-KR" sz="1600" dirty="0" smtClean="0">
                <a:ea typeface="나눔고딕" pitchFamily="50" charset="-127"/>
              </a:rPr>
              <a:t>The depositor can also view his/her deposits by account number and any outstanding debts with the bank.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64040" y="1940716"/>
            <a:ext cx="6588280" cy="4702313"/>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6261196"/>
            <a:ext cx="1944216" cy="18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직사각형 47"/>
          <p:cNvSpPr/>
          <p:nvPr/>
        </p:nvSpPr>
        <p:spPr>
          <a:xfrm>
            <a:off x="5133315" y="5541116"/>
            <a:ext cx="446797" cy="242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653239" y="1868708"/>
            <a:ext cx="4455265" cy="363054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pic>
        <p:nvPicPr>
          <p:cNvPr id="70" name="그림 69" descr="11.png"/>
          <p:cNvPicPr>
            <a:picLocks noChangeAspect="1"/>
          </p:cNvPicPr>
          <p:nvPr/>
        </p:nvPicPr>
        <p:blipFill>
          <a:blip r:embed="rId5" cstate="print"/>
          <a:srcRect l="4870"/>
          <a:stretch>
            <a:fillRect/>
          </a:stretch>
        </p:blipFill>
        <p:spPr>
          <a:xfrm rot="20018880">
            <a:off x="4914169" y="4855624"/>
            <a:ext cx="675597" cy="763552"/>
          </a:xfrm>
          <a:prstGeom prst="rect">
            <a:avLst/>
          </a:prstGeom>
        </p:spPr>
      </p:pic>
      <p:grpSp>
        <p:nvGrpSpPr>
          <p:cNvPr id="3" name="그룹 70"/>
          <p:cNvGrpSpPr/>
          <p:nvPr/>
        </p:nvGrpSpPr>
        <p:grpSpPr>
          <a:xfrm flipH="1">
            <a:off x="4788027" y="5469108"/>
            <a:ext cx="1406402" cy="1292210"/>
            <a:chOff x="4498322" y="3861048"/>
            <a:chExt cx="1477963" cy="1189303"/>
          </a:xfrm>
        </p:grpSpPr>
        <p:pic>
          <p:nvPicPr>
            <p:cNvPr id="72" name="Picture 14" descr="F:\업무\업무지원\표준제안\아이콘\아이콘PNG\88.png"/>
            <p:cNvPicPr>
              <a:picLocks noChangeAspect="1" noChangeArrowheads="1"/>
            </p:cNvPicPr>
            <p:nvPr/>
          </p:nvPicPr>
          <p:blipFill>
            <a:blip r:embed="rId6" cstate="print"/>
            <a:srcRect/>
            <a:stretch>
              <a:fillRect/>
            </a:stretch>
          </p:blipFill>
          <p:spPr bwMode="auto">
            <a:xfrm>
              <a:off x="5101441" y="4380795"/>
              <a:ext cx="874844" cy="669556"/>
            </a:xfrm>
            <a:prstGeom prst="rect">
              <a:avLst/>
            </a:prstGeom>
            <a:noFill/>
          </p:spPr>
        </p:pic>
        <p:grpSp>
          <p:nvGrpSpPr>
            <p:cNvPr id="4" name="그룹 68"/>
            <p:cNvGrpSpPr/>
            <p:nvPr/>
          </p:nvGrpSpPr>
          <p:grpSpPr>
            <a:xfrm>
              <a:off x="4498322" y="3861048"/>
              <a:ext cx="865766" cy="859180"/>
              <a:chOff x="8058244" y="2032846"/>
              <a:chExt cx="865766" cy="859180"/>
            </a:xfrm>
          </p:grpSpPr>
          <p:sp>
            <p:nvSpPr>
              <p:cNvPr id="74"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75" name="TextBox 74"/>
              <p:cNvSpPr txBox="1"/>
              <p:nvPr/>
            </p:nvSpPr>
            <p:spPr>
              <a:xfrm>
                <a:off x="8138147" y="2291800"/>
                <a:ext cx="620258" cy="311593"/>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sp>
        <p:nvSpPr>
          <p:cNvPr id="14"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33359998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1+#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315" y="1"/>
            <a:ext cx="7753141" cy="895630"/>
          </a:xfrm>
          <a:prstGeom prst="rect">
            <a:avLst/>
          </a:prstGeom>
          <a:noFill/>
        </p:spPr>
        <p:txBody>
          <a:bodyPr wrap="square" rtlCol="0">
            <a:spAutoFit/>
          </a:bodyPr>
          <a:lstStyle/>
          <a:p>
            <a:pPr marL="285750" indent="-285750">
              <a:lnSpc>
                <a:spcPct val="80000"/>
              </a:lnSpc>
            </a:pPr>
            <a:r>
              <a:rPr lang="en-US" altLang="ko-KR" sz="2900" b="1" dirty="0" smtClean="0">
                <a:latin typeface="+mj-lt"/>
                <a:ea typeface="나눔고딕 ExtraBold" pitchFamily="50" charset="-127"/>
              </a:rPr>
              <a:t>   Filing a Claim and Providing Consent to </a:t>
            </a:r>
          </a:p>
          <a:p>
            <a:pPr marL="285750" indent="-285750"/>
            <a:r>
              <a:rPr lang="en-US" altLang="ko-KR" sz="2900" b="1" dirty="0" smtClean="0">
                <a:latin typeface="+mj-lt"/>
                <a:ea typeface="나눔고딕 ExtraBold" pitchFamily="50" charset="-127"/>
              </a:rPr>
              <a:t>                            the Transfer of Claim to the KDIC</a:t>
            </a:r>
            <a:endParaRPr lang="ko-KR" altLang="en-US" sz="2900" b="1" dirty="0">
              <a:latin typeface="+mj-lt"/>
              <a:ea typeface="나눔고딕 ExtraBold" pitchFamily="50" charset="-127"/>
            </a:endParaRPr>
          </a:p>
        </p:txBody>
      </p:sp>
      <p:sp>
        <p:nvSpPr>
          <p:cNvPr id="46" name="TextBox 45"/>
          <p:cNvSpPr txBox="1"/>
          <p:nvPr/>
        </p:nvSpPr>
        <p:spPr>
          <a:xfrm>
            <a:off x="662259" y="980728"/>
            <a:ext cx="8590261" cy="701731"/>
          </a:xfrm>
          <a:prstGeom prst="rect">
            <a:avLst/>
          </a:prstGeom>
          <a:noFill/>
        </p:spPr>
        <p:txBody>
          <a:bodyPr wrap="square" rtlCol="0">
            <a:spAutoFit/>
          </a:bodyPr>
          <a:lstStyle/>
          <a:p>
            <a:pPr marL="342900" indent="-342900" eaLnBrk="0" latinLnBrk="0" hangingPunct="0">
              <a:lnSpc>
                <a:spcPct val="110000"/>
              </a:lnSpc>
              <a:spcAft>
                <a:spcPts val="600"/>
              </a:spcAft>
              <a:buClr>
                <a:srgbClr val="007700"/>
              </a:buClr>
              <a:buFont typeface="Wingdings" pitchFamily="2" charset="2"/>
              <a:buChar char="n"/>
            </a:pPr>
            <a:r>
              <a:rPr lang="ko-KR" altLang="en-US" b="1" dirty="0" smtClean="0"/>
              <a:t> </a:t>
            </a:r>
            <a:r>
              <a:rPr lang="en-US" altLang="ko-KR" b="1" dirty="0" smtClean="0"/>
              <a:t>The depositor ticks the boxes to indicate his approval for filing a claim and transferring his/her claim to the KDIC</a:t>
            </a:r>
            <a:r>
              <a:rPr lang="en-US" altLang="ko-KR" dirty="0" smtClean="0"/>
              <a:t>. </a:t>
            </a:r>
          </a:p>
        </p:txBody>
      </p:sp>
      <p:grpSp>
        <p:nvGrpSpPr>
          <p:cNvPr id="13" name="그룹 12"/>
          <p:cNvGrpSpPr/>
          <p:nvPr/>
        </p:nvGrpSpPr>
        <p:grpSpPr>
          <a:xfrm>
            <a:off x="1152636" y="1772816"/>
            <a:ext cx="7307796" cy="4907673"/>
            <a:chOff x="755576" y="1545663"/>
            <a:chExt cx="7307796" cy="4907673"/>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55576" y="1545663"/>
              <a:ext cx="7307796" cy="4907673"/>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47" name="직사각형 46"/>
            <p:cNvSpPr/>
            <p:nvPr/>
          </p:nvSpPr>
          <p:spPr>
            <a:xfrm>
              <a:off x="7185896" y="3694396"/>
              <a:ext cx="482448" cy="238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66"/>
            <p:cNvGrpSpPr/>
            <p:nvPr/>
          </p:nvGrpSpPr>
          <p:grpSpPr>
            <a:xfrm flipH="1">
              <a:off x="5984094" y="3717032"/>
              <a:ext cx="1468226" cy="1292210"/>
              <a:chOff x="4433353" y="3861048"/>
              <a:chExt cx="1542932" cy="1189303"/>
            </a:xfrm>
          </p:grpSpPr>
          <p:pic>
            <p:nvPicPr>
              <p:cNvPr id="68" name="Picture 14" descr="F:\업무\업무지원\표준제안\아이콘\아이콘PNG\88.png"/>
              <p:cNvPicPr>
                <a:picLocks noChangeAspect="1" noChangeArrowheads="1"/>
              </p:cNvPicPr>
              <p:nvPr/>
            </p:nvPicPr>
            <p:blipFill>
              <a:blip r:embed="rId3" cstate="print"/>
              <a:srcRect/>
              <a:stretch>
                <a:fillRect/>
              </a:stretch>
            </p:blipFill>
            <p:spPr bwMode="auto">
              <a:xfrm>
                <a:off x="5101441" y="4380795"/>
                <a:ext cx="874844" cy="669556"/>
              </a:xfrm>
              <a:prstGeom prst="rect">
                <a:avLst/>
              </a:prstGeom>
              <a:noFill/>
            </p:spPr>
          </p:pic>
          <p:grpSp>
            <p:nvGrpSpPr>
              <p:cNvPr id="4" name="그룹 68"/>
              <p:cNvGrpSpPr/>
              <p:nvPr/>
            </p:nvGrpSpPr>
            <p:grpSpPr>
              <a:xfrm>
                <a:off x="4433353" y="3861048"/>
                <a:ext cx="930735" cy="859180"/>
                <a:chOff x="7993275" y="2032846"/>
                <a:chExt cx="930735" cy="859180"/>
              </a:xfrm>
            </p:grpSpPr>
            <p:sp>
              <p:nvSpPr>
                <p:cNvPr id="70"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71" name="TextBox 70"/>
                <p:cNvSpPr txBox="1"/>
                <p:nvPr/>
              </p:nvSpPr>
              <p:spPr>
                <a:xfrm>
                  <a:off x="7993275" y="2291800"/>
                  <a:ext cx="765130" cy="311593"/>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check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pic>
          <p:nvPicPr>
            <p:cNvPr id="7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5424" y="6165304"/>
              <a:ext cx="1944216" cy="18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 name="직사각형 73"/>
            <p:cNvSpPr/>
            <p:nvPr/>
          </p:nvSpPr>
          <p:spPr>
            <a:xfrm>
              <a:off x="7185896" y="4509120"/>
              <a:ext cx="482448" cy="238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670290385"/>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063815" y="2060848"/>
            <a:ext cx="7036577" cy="4606361"/>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47" name="직사각형 46"/>
          <p:cNvSpPr/>
          <p:nvPr/>
        </p:nvSpPr>
        <p:spPr>
          <a:xfrm>
            <a:off x="3275856" y="3941007"/>
            <a:ext cx="2088232" cy="2339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p:cNvSpPr/>
          <p:nvPr/>
        </p:nvSpPr>
        <p:spPr>
          <a:xfrm>
            <a:off x="3275856" y="4797152"/>
            <a:ext cx="3528392"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1115616" y="-24"/>
            <a:ext cx="7622536" cy="895630"/>
          </a:xfrm>
          <a:prstGeom prst="rect">
            <a:avLst/>
          </a:prstGeom>
          <a:noFill/>
        </p:spPr>
        <p:txBody>
          <a:bodyPr wrap="none" rtlCol="0">
            <a:spAutoFit/>
          </a:bodyPr>
          <a:lstStyle/>
          <a:p>
            <a:pPr marL="285750" indent="-285750">
              <a:lnSpc>
                <a:spcPct val="80000"/>
              </a:lnSpc>
            </a:pPr>
            <a:r>
              <a:rPr lang="ko-KR" altLang="en-US" sz="2900" b="1" dirty="0" smtClean="0">
                <a:ea typeface="나눔고딕 ExtraBold" pitchFamily="50" charset="-127"/>
              </a:rPr>
              <a:t> </a:t>
            </a:r>
            <a:r>
              <a:rPr lang="en-US" altLang="ko-KR" sz="2900" b="1" dirty="0" smtClean="0">
                <a:ea typeface="나눔고딕 ExtraBold" pitchFamily="50" charset="-127"/>
              </a:rPr>
              <a:t>Provide the Account to Which </a:t>
            </a:r>
          </a:p>
          <a:p>
            <a:pPr marL="285750" indent="-285750"/>
            <a:r>
              <a:rPr lang="en-US" altLang="ko-KR" sz="2900" b="1" dirty="0" smtClean="0">
                <a:ea typeface="나눔고딕 ExtraBold" pitchFamily="50" charset="-127"/>
              </a:rPr>
              <a:t>                                   the Payment Should Be Sent</a:t>
            </a:r>
            <a:endParaRPr lang="ko-KR" altLang="en-US" sz="2900" b="1" dirty="0">
              <a:ea typeface="나눔고딕 ExtraBold" pitchFamily="50" charset="-127"/>
            </a:endParaRPr>
          </a:p>
        </p:txBody>
      </p:sp>
      <p:sp>
        <p:nvSpPr>
          <p:cNvPr id="46" name="TextBox 45"/>
          <p:cNvSpPr txBox="1"/>
          <p:nvPr/>
        </p:nvSpPr>
        <p:spPr>
          <a:xfrm>
            <a:off x="590251" y="980728"/>
            <a:ext cx="8590261" cy="1011046"/>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The depositor chooses the name of the financial institution and enters the number of the account where he/she wishes to receive the payment. </a:t>
            </a:r>
          </a:p>
          <a:p>
            <a:pPr marL="612000" lvl="1" indent="-342900" latinLnBrk="0">
              <a:lnSpc>
                <a:spcPct val="110000"/>
              </a:lnSpc>
              <a:spcAft>
                <a:spcPts val="300"/>
              </a:spcAft>
              <a:buClr>
                <a:srgbClr val="007700"/>
              </a:buClr>
              <a:buFont typeface="Wingdings" pitchFamily="2" charset="2"/>
              <a:buChar char="ü"/>
            </a:pPr>
            <a:r>
              <a:rPr lang="en-US" altLang="ko-KR" sz="1600" dirty="0" smtClean="0">
                <a:ea typeface="나눔고딕" pitchFamily="50" charset="-127"/>
              </a:rPr>
              <a:t>IRIS verifies that he/she is the account holder. </a:t>
            </a:r>
            <a:endParaRPr lang="en-US" altLang="ko-KR" sz="1600" dirty="0">
              <a:ea typeface="나눔고딕" pitchFamily="50" charset="-127"/>
            </a:endParaRPr>
          </a:p>
        </p:txBody>
      </p:sp>
      <p:sp>
        <p:nvSpPr>
          <p:cNvPr id="7"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331417498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txBox="1">
            <a:spLocks noChangeArrowheads="1"/>
          </p:cNvSpPr>
          <p:nvPr/>
        </p:nvSpPr>
        <p:spPr bwMode="auto">
          <a:xfrm>
            <a:off x="664032" y="1066800"/>
            <a:ext cx="7543800" cy="5148282"/>
          </a:xfrm>
          <a:prstGeom prst="rect">
            <a:avLst/>
          </a:prstGeom>
          <a:noFill/>
          <a:ln w="9525">
            <a:noFill/>
            <a:miter lim="800000"/>
            <a:headEnd/>
            <a:tailEnd/>
          </a:ln>
        </p:spPr>
        <p:txBody>
          <a:bodyPr/>
          <a:lstStyle/>
          <a:p>
            <a:pPr marL="342900" indent="-342900" fontAlgn="base" latinLnBrk="0">
              <a:lnSpc>
                <a:spcPct val="110000"/>
              </a:lnSpc>
              <a:spcBef>
                <a:spcPts val="600"/>
              </a:spcBef>
              <a:spcAft>
                <a:spcPts val="600"/>
              </a:spcAft>
              <a:buClr>
                <a:srgbClr val="DFE34F"/>
              </a:buClr>
              <a:buSzPct val="90000"/>
              <a:buFont typeface="Wingdings" pitchFamily="2" charset="2"/>
              <a:buChar char="n"/>
              <a:defRPr/>
            </a:pPr>
            <a:endParaRPr kumimoji="1" lang="en-US" altLang="ko-KR" sz="800" b="1" dirty="0">
              <a:solidFill>
                <a:srgbClr val="220011"/>
              </a:solidFill>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n"/>
              <a:defRPr/>
            </a:pPr>
            <a:r>
              <a:rPr kumimoji="1" lang="en-US" altLang="ko-KR" sz="2000" b="1" dirty="0" smtClean="0">
                <a:solidFill>
                  <a:srgbClr val="220011"/>
                </a:solidFill>
                <a:latin typeface="+mj-lt"/>
                <a:ea typeface="Verdana" pitchFamily="34" charset="0"/>
                <a:cs typeface="Verdana" pitchFamily="34" charset="0"/>
              </a:rPr>
              <a:t>Objectives</a:t>
            </a:r>
            <a:endParaRPr kumimoji="1" lang="en-US" altLang="ko-KR" sz="900" b="1" dirty="0">
              <a:solidFill>
                <a:srgbClr val="220011"/>
              </a:solidFill>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a:latin typeface="+mj-lt"/>
                <a:ea typeface="HY강M" pitchFamily="18" charset="-127"/>
              </a:rPr>
              <a:t>Protect depositors and maintain stability of </a:t>
            </a:r>
            <a:r>
              <a:rPr kumimoji="1" lang="en-US" altLang="ko-KR" dirty="0" smtClean="0">
                <a:latin typeface="+mj-lt"/>
                <a:ea typeface="HY강M" pitchFamily="18" charset="-127"/>
              </a:rPr>
              <a:t>the financial </a:t>
            </a:r>
            <a:r>
              <a:rPr kumimoji="1" lang="en-US" altLang="ko-KR" dirty="0">
                <a:latin typeface="+mj-lt"/>
                <a:ea typeface="HY강M" pitchFamily="18" charset="-127"/>
              </a:rPr>
              <a:t>system </a:t>
            </a:r>
            <a:endParaRPr kumimoji="1" lang="en-US" altLang="ko-KR" b="1"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n"/>
              <a:defRPr/>
            </a:pPr>
            <a:r>
              <a:rPr kumimoji="1" lang="en-US" altLang="ko-KR" sz="2000" b="1" dirty="0">
                <a:solidFill>
                  <a:srgbClr val="220011"/>
                </a:solidFill>
                <a:latin typeface="+mj-lt"/>
                <a:ea typeface="Verdana" pitchFamily="34" charset="0"/>
                <a:cs typeface="Verdana" pitchFamily="34" charset="0"/>
              </a:rPr>
              <a:t>Integrated </a:t>
            </a:r>
            <a:r>
              <a:rPr kumimoji="1" lang="en-US" altLang="ko-KR" sz="2000" b="1" dirty="0" smtClean="0">
                <a:solidFill>
                  <a:srgbClr val="220011"/>
                </a:solidFill>
                <a:latin typeface="+mj-lt"/>
                <a:ea typeface="Verdana" pitchFamily="34" charset="0"/>
                <a:cs typeface="Verdana" pitchFamily="34" charset="0"/>
              </a:rPr>
              <a:t>Deposit Insurance Scheme </a:t>
            </a:r>
            <a:endParaRPr kumimoji="1" lang="en-US" altLang="ko-KR" sz="900" b="1" dirty="0">
              <a:solidFill>
                <a:srgbClr val="220011"/>
              </a:solidFill>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latin typeface="+mj-lt"/>
                <a:ea typeface="HY강M" pitchFamily="18" charset="-127"/>
              </a:rPr>
              <a:t>Banks (</a:t>
            </a:r>
            <a:r>
              <a:rPr kumimoji="1" lang="en-US" altLang="ko-KR" dirty="0">
                <a:latin typeface="+mj-lt"/>
                <a:ea typeface="HY강M" pitchFamily="18" charset="-127"/>
              </a:rPr>
              <a:t>56), </a:t>
            </a:r>
            <a:r>
              <a:rPr kumimoji="1" lang="en-US" altLang="ko-KR" dirty="0" smtClean="0">
                <a:latin typeface="+mj-lt"/>
                <a:ea typeface="HY강M" pitchFamily="18" charset="-127"/>
              </a:rPr>
              <a:t>Securities Firms (119), </a:t>
            </a:r>
            <a:r>
              <a:rPr kumimoji="1" lang="en-US" altLang="ko-KR" dirty="0">
                <a:latin typeface="+mj-lt"/>
                <a:ea typeface="HY강M" pitchFamily="18" charset="-127"/>
              </a:rPr>
              <a:t>Life </a:t>
            </a:r>
            <a:r>
              <a:rPr kumimoji="1" lang="en-US" altLang="ko-KR" dirty="0" smtClean="0">
                <a:latin typeface="+mj-lt"/>
                <a:ea typeface="HY강M" pitchFamily="18" charset="-127"/>
              </a:rPr>
              <a:t>Insurers (24),</a:t>
            </a:r>
            <a:br>
              <a:rPr kumimoji="1" lang="en-US" altLang="ko-KR" dirty="0" smtClean="0">
                <a:latin typeface="+mj-lt"/>
                <a:ea typeface="HY강M" pitchFamily="18" charset="-127"/>
              </a:rPr>
            </a:br>
            <a:r>
              <a:rPr kumimoji="1" lang="en-US" altLang="ko-KR" dirty="0" smtClean="0">
                <a:latin typeface="+mj-lt"/>
                <a:ea typeface="HY강M" pitchFamily="18" charset="-127"/>
              </a:rPr>
              <a:t>      Non-life insurers (23), </a:t>
            </a:r>
            <a:r>
              <a:rPr kumimoji="1" lang="en-US" altLang="ko-KR" dirty="0">
                <a:latin typeface="+mj-lt"/>
                <a:ea typeface="HY강M" pitchFamily="18" charset="-127"/>
              </a:rPr>
              <a:t>Merchant </a:t>
            </a:r>
            <a:r>
              <a:rPr kumimoji="1" lang="en-US" altLang="ko-KR" dirty="0" smtClean="0">
                <a:latin typeface="+mj-lt"/>
                <a:ea typeface="HY강M" pitchFamily="18" charset="-127"/>
              </a:rPr>
              <a:t>Bank (1</a:t>
            </a:r>
            <a:r>
              <a:rPr kumimoji="1" lang="en-US" altLang="ko-KR" dirty="0">
                <a:latin typeface="+mj-lt"/>
                <a:ea typeface="HY강M" pitchFamily="18" charset="-127"/>
              </a:rPr>
              <a:t>), </a:t>
            </a:r>
            <a:r>
              <a:rPr kumimoji="1" lang="en-US" altLang="ko-KR" dirty="0" smtClean="0">
                <a:latin typeface="+mj-lt"/>
                <a:ea typeface="HY강M" pitchFamily="18" charset="-127"/>
              </a:rPr>
              <a:t>MSBs (92)</a:t>
            </a: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latin typeface="+mj-lt"/>
                <a:ea typeface="HY강M" pitchFamily="18" charset="-127"/>
              </a:rPr>
              <a:t>Local branches of </a:t>
            </a:r>
            <a:r>
              <a:rPr kumimoji="1" lang="en-US" altLang="ko-KR" dirty="0" err="1" smtClean="0">
                <a:latin typeface="+mj-lt"/>
                <a:ea typeface="HY강M" pitchFamily="18" charset="-127"/>
              </a:rPr>
              <a:t>NongHyup</a:t>
            </a:r>
            <a:r>
              <a:rPr kumimoji="1" lang="en-US" altLang="ko-KR" dirty="0" smtClean="0">
                <a:latin typeface="+mj-lt"/>
                <a:ea typeface="HY강M" pitchFamily="18" charset="-127"/>
              </a:rPr>
              <a:t> and </a:t>
            </a:r>
            <a:r>
              <a:rPr kumimoji="1" lang="en-US" altLang="ko-KR" dirty="0" err="1" smtClean="0">
                <a:latin typeface="+mj-lt"/>
                <a:ea typeface="HY강M" pitchFamily="18" charset="-127"/>
              </a:rPr>
              <a:t>SuHyup</a:t>
            </a:r>
            <a:r>
              <a:rPr kumimoji="1" lang="en-US" altLang="ko-KR" dirty="0" smtClean="0">
                <a:latin typeface="+mj-lt"/>
                <a:ea typeface="HY강M" pitchFamily="18" charset="-127"/>
              </a:rPr>
              <a:t>, the National Credit Unions’ </a:t>
            </a:r>
            <a:br>
              <a:rPr kumimoji="1" lang="en-US" altLang="ko-KR" dirty="0" smtClean="0">
                <a:latin typeface="+mj-lt"/>
                <a:ea typeface="HY강M" pitchFamily="18" charset="-127"/>
              </a:rPr>
            </a:br>
            <a:r>
              <a:rPr kumimoji="1" lang="en-US" altLang="ko-KR" dirty="0" smtClean="0">
                <a:latin typeface="+mj-lt"/>
                <a:ea typeface="HY강M" pitchFamily="18" charset="-127"/>
              </a:rPr>
              <a:t>       Federation of Korea, the Community Credit Cooperatives and </a:t>
            </a:r>
            <a:br>
              <a:rPr kumimoji="1" lang="en-US" altLang="ko-KR" dirty="0" smtClean="0">
                <a:latin typeface="+mj-lt"/>
                <a:ea typeface="HY강M" pitchFamily="18" charset="-127"/>
              </a:rPr>
            </a:br>
            <a:r>
              <a:rPr kumimoji="1" lang="en-US" altLang="ko-KR" dirty="0" smtClean="0">
                <a:latin typeface="+mj-lt"/>
                <a:ea typeface="HY강M" pitchFamily="18" charset="-127"/>
              </a:rPr>
              <a:t>       the Post Office are not KDIC-insured.</a:t>
            </a:r>
            <a:endParaRPr kumimoji="1" lang="en-US" altLang="ko-KR"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n"/>
              <a:defRPr/>
            </a:pPr>
            <a:r>
              <a:rPr kumimoji="1" lang="en-US" altLang="ko-KR" sz="2000" b="1" dirty="0" smtClean="0">
                <a:latin typeface="+mj-lt"/>
                <a:ea typeface="Verdana" pitchFamily="34" charset="0"/>
                <a:cs typeface="Verdana" pitchFamily="34" charset="0"/>
              </a:rPr>
              <a:t>Risk-</a:t>
            </a:r>
            <a:r>
              <a:rPr kumimoji="1" lang="en-US" altLang="ko-KR" sz="2000" b="1" dirty="0" err="1" smtClean="0">
                <a:latin typeface="+mj-lt"/>
                <a:ea typeface="Verdana" pitchFamily="34" charset="0"/>
                <a:cs typeface="Verdana" pitchFamily="34" charset="0"/>
              </a:rPr>
              <a:t>Minimizer</a:t>
            </a:r>
            <a:r>
              <a:rPr kumimoji="1" lang="en-US" altLang="ko-KR" sz="2000" b="1" dirty="0" smtClean="0">
                <a:latin typeface="+mj-lt"/>
                <a:ea typeface="Verdana" pitchFamily="34" charset="0"/>
                <a:cs typeface="Verdana" pitchFamily="34" charset="0"/>
              </a:rPr>
              <a:t> </a:t>
            </a:r>
            <a:endParaRPr kumimoji="1" lang="en-US" altLang="ko-KR" sz="900" b="1"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latin typeface="+mj-lt"/>
                <a:ea typeface="HY강M" pitchFamily="18" charset="-127"/>
              </a:rPr>
              <a:t>Joint </a:t>
            </a:r>
            <a:r>
              <a:rPr kumimoji="1" lang="en-US" altLang="ko-KR" dirty="0">
                <a:latin typeface="+mj-lt"/>
                <a:ea typeface="HY강M" pitchFamily="18" charset="-127"/>
              </a:rPr>
              <a:t>examinations and </a:t>
            </a:r>
            <a:r>
              <a:rPr kumimoji="1" lang="en-US" altLang="ko-KR" dirty="0" smtClean="0">
                <a:latin typeface="+mj-lt"/>
                <a:ea typeface="HY강M" pitchFamily="18" charset="-127"/>
              </a:rPr>
              <a:t>information-sharing, independent investigations</a:t>
            </a:r>
            <a:endParaRPr kumimoji="1" lang="en-US" altLang="ko-KR" dirty="0">
              <a:latin typeface="+mj-lt"/>
              <a:ea typeface="HY강M" pitchFamily="18" charset="-127"/>
            </a:endParaRP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solidFill>
                  <a:srgbClr val="220011"/>
                </a:solidFill>
                <a:latin typeface="+mj-lt"/>
                <a:ea typeface="HY강M" pitchFamily="18" charset="-127"/>
              </a:rPr>
              <a:t>Failure </a:t>
            </a:r>
            <a:r>
              <a:rPr kumimoji="1" lang="en-US" altLang="ko-KR" dirty="0">
                <a:solidFill>
                  <a:srgbClr val="220011"/>
                </a:solidFill>
                <a:latin typeface="+mj-lt"/>
                <a:ea typeface="HY강M" pitchFamily="18" charset="-127"/>
              </a:rPr>
              <a:t>resolution functions </a:t>
            </a:r>
          </a:p>
          <a:p>
            <a:pPr marL="342900" indent="342900" fontAlgn="base" latinLnBrk="0">
              <a:lnSpc>
                <a:spcPct val="110000"/>
              </a:lnSpc>
              <a:spcBef>
                <a:spcPts val="600"/>
              </a:spcBef>
              <a:spcAft>
                <a:spcPts val="600"/>
              </a:spcAft>
              <a:buClr>
                <a:srgbClr val="EBFFEB">
                  <a:lumMod val="25000"/>
                </a:srgbClr>
              </a:buClr>
              <a:buSzPct val="90000"/>
              <a:buFont typeface="Wingdings" pitchFamily="2" charset="2"/>
              <a:buChar char="ü"/>
              <a:defRPr/>
            </a:pPr>
            <a:r>
              <a:rPr kumimoji="1" lang="en-US" altLang="ko-KR" dirty="0" smtClean="0">
                <a:solidFill>
                  <a:srgbClr val="220011"/>
                </a:solidFill>
                <a:latin typeface="+mj-lt"/>
                <a:ea typeface="HY강M" pitchFamily="18" charset="-127"/>
              </a:rPr>
              <a:t>Conservator and receiver </a:t>
            </a:r>
            <a:r>
              <a:rPr kumimoji="1" lang="en-US" altLang="ko-KR" dirty="0">
                <a:solidFill>
                  <a:srgbClr val="220011"/>
                </a:solidFill>
                <a:latin typeface="+mj-lt"/>
                <a:ea typeface="HY강M" pitchFamily="18" charset="-127"/>
              </a:rPr>
              <a:t>of </a:t>
            </a:r>
            <a:r>
              <a:rPr kumimoji="1" lang="en-US" altLang="ko-KR" dirty="0" smtClean="0">
                <a:solidFill>
                  <a:srgbClr val="220011"/>
                </a:solidFill>
                <a:latin typeface="+mj-lt"/>
                <a:ea typeface="HY강M" pitchFamily="18" charset="-127"/>
              </a:rPr>
              <a:t>failed </a:t>
            </a:r>
            <a:r>
              <a:rPr kumimoji="1" lang="en-US" altLang="ko-KR" dirty="0">
                <a:solidFill>
                  <a:srgbClr val="220011"/>
                </a:solidFill>
                <a:latin typeface="+mj-lt"/>
                <a:ea typeface="HY강M" pitchFamily="18" charset="-127"/>
              </a:rPr>
              <a:t>financial institutions	</a:t>
            </a:r>
            <a:endParaRPr kumimoji="1" lang="en-US" altLang="ko-KR" b="1" dirty="0">
              <a:solidFill>
                <a:srgbClr val="220011"/>
              </a:solidFill>
              <a:latin typeface="+mj-lt"/>
              <a:ea typeface="HY강M" pitchFamily="18" charset="-127"/>
            </a:endParaRPr>
          </a:p>
          <a:p>
            <a:pPr marL="342900" indent="-342900" fontAlgn="base" latinLnBrk="0">
              <a:spcBef>
                <a:spcPct val="20000"/>
              </a:spcBef>
              <a:spcAft>
                <a:spcPct val="0"/>
              </a:spcAft>
              <a:buClr>
                <a:srgbClr val="DFE34F"/>
              </a:buClr>
              <a:buSzPct val="90000"/>
              <a:buFont typeface="Wingdings" pitchFamily="2" charset="2"/>
              <a:buChar char="n"/>
              <a:defRPr/>
            </a:pPr>
            <a:endParaRPr kumimoji="1" lang="en-US" altLang="ko-KR" b="1" dirty="0">
              <a:solidFill>
                <a:srgbClr val="220011"/>
              </a:solidFill>
              <a:latin typeface="+mj-lt"/>
              <a:ea typeface="HY강M" pitchFamily="18" charset="-127"/>
            </a:endParaRPr>
          </a:p>
          <a:p>
            <a:pPr marL="342900" indent="-342900" fontAlgn="base" latinLnBrk="0">
              <a:spcBef>
                <a:spcPct val="20000"/>
              </a:spcBef>
              <a:spcAft>
                <a:spcPct val="0"/>
              </a:spcAft>
              <a:buClr>
                <a:srgbClr val="DFE34F"/>
              </a:buClr>
              <a:buSzPct val="90000"/>
              <a:buFont typeface="Wingdings" pitchFamily="2" charset="2"/>
              <a:buChar char="n"/>
              <a:defRPr/>
            </a:pPr>
            <a:endParaRPr kumimoji="1" lang="en-US" altLang="ko-KR" b="1" dirty="0">
              <a:solidFill>
                <a:srgbClr val="220011"/>
              </a:solidFill>
              <a:latin typeface="+mj-lt"/>
              <a:ea typeface="HY강M" pitchFamily="18" charset="-127"/>
            </a:endParaRPr>
          </a:p>
        </p:txBody>
      </p:sp>
      <p:sp>
        <p:nvSpPr>
          <p:cNvPr id="4" name="Rectangle 2"/>
          <p:cNvSpPr txBox="1">
            <a:spLocks noChangeArrowheads="1"/>
          </p:cNvSpPr>
          <p:nvPr/>
        </p:nvSpPr>
        <p:spPr>
          <a:xfrm>
            <a:off x="0" y="0"/>
            <a:ext cx="8748464"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rPr>
              <a:t>            Overview</a:t>
            </a:r>
            <a:r>
              <a:rPr kumimoji="0" lang="ko-KR" altLang="en-US" sz="3200" b="1" i="0" u="none" strike="noStrike" kern="1200" cap="none" spc="0" normalizeH="0" baseline="0" noProof="0" dirty="0" smtClean="0">
                <a:ln>
                  <a:noFill/>
                </a:ln>
                <a:solidFill>
                  <a:schemeClr val="tx1"/>
                </a:solidFill>
                <a:effectLst/>
                <a:uLnTx/>
                <a:uFillTx/>
                <a:latin typeface="+mj-lt"/>
                <a:ea typeface="굴림" pitchFamily="50" charset="-127"/>
                <a:cs typeface="+mj-cs"/>
              </a:rPr>
              <a:t> </a:t>
            </a:r>
            <a:r>
              <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rPr>
              <a:t>of the DI System in Korea</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4515444" cy="928670"/>
          </a:xfrm>
          <a:prstGeom prst="rect">
            <a:avLst/>
          </a:prstGeom>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Check the Data Entered</a:t>
            </a:r>
            <a:endParaRPr lang="ko-KR" altLang="en-US" sz="3200" b="1" dirty="0">
              <a:latin typeface="+mj-lt"/>
              <a:ea typeface="나눔고딕 ExtraBold" pitchFamily="50" charset="-127"/>
            </a:endParaRPr>
          </a:p>
        </p:txBody>
      </p:sp>
      <p:sp>
        <p:nvSpPr>
          <p:cNvPr id="46" name="TextBox 45"/>
          <p:cNvSpPr txBox="1"/>
          <p:nvPr/>
        </p:nvSpPr>
        <p:spPr>
          <a:xfrm>
            <a:off x="662259" y="1024978"/>
            <a:ext cx="8590261" cy="381771"/>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The depositor confirms the data entered. </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115616" y="1484784"/>
            <a:ext cx="7272808" cy="48369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2875509295"/>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108" y="0"/>
            <a:ext cx="4365980" cy="928669"/>
          </a:xfrm>
          <a:prstGeom prst="rect">
            <a:avLst/>
          </a:prstGeom>
          <a:noFill/>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Personal Authentication</a:t>
            </a:r>
            <a:endParaRPr lang="ko-KR" altLang="en-US" sz="3200" b="1" dirty="0">
              <a:latin typeface="+mj-lt"/>
              <a:ea typeface="나눔고딕 ExtraBold" pitchFamily="50" charset="-127"/>
            </a:endParaRPr>
          </a:p>
        </p:txBody>
      </p:sp>
      <p:sp>
        <p:nvSpPr>
          <p:cNvPr id="46" name="TextBox 45"/>
          <p:cNvSpPr txBox="1"/>
          <p:nvPr/>
        </p:nvSpPr>
        <p:spPr>
          <a:xfrm>
            <a:off x="662259" y="980728"/>
            <a:ext cx="8590261" cy="686470"/>
          </a:xfrm>
          <a:prstGeom prst="rect">
            <a:avLst/>
          </a:prstGeom>
          <a:noFill/>
        </p:spPr>
        <p:txBody>
          <a:bodyPr wrap="square" rtlCol="0">
            <a:spAutoFit/>
          </a:bodyPr>
          <a:lstStyle/>
          <a:p>
            <a:pPr marL="342900" lvl="1" indent="-342900" eaLnBrk="0" latinLnBrk="0" hangingPunct="0">
              <a:lnSpc>
                <a:spcPct val="110000"/>
              </a:lnSpc>
              <a:spcAft>
                <a:spcPts val="300"/>
              </a:spcAft>
              <a:buClr>
                <a:srgbClr val="007700"/>
              </a:buClr>
              <a:buFont typeface="Wingdings" pitchFamily="2" charset="2"/>
              <a:buChar char="n"/>
            </a:pPr>
            <a:r>
              <a:rPr lang="en-US" altLang="ko-KR" b="1" dirty="0" smtClean="0"/>
              <a:t>To prevent a fraud, the depositor has to confirm his/her identity through a credit (debit) card number or a cell phone owned under his/her name.  </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877741" y="1844824"/>
            <a:ext cx="5762400" cy="4464496"/>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pic>
        <p:nvPicPr>
          <p:cNvPr id="21508" name="Picture 4" descr="C:\Users\dcrhee\Pictures\IRIS_자료\DINF 화면 갭쳐\P007_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885" t="17038" r="25798" b="13110"/>
          <a:stretch/>
        </p:blipFill>
        <p:spPr bwMode="auto">
          <a:xfrm>
            <a:off x="694981" y="2752686"/>
            <a:ext cx="2412536" cy="302330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11" name="직사각형 10"/>
          <p:cNvSpPr/>
          <p:nvPr/>
        </p:nvSpPr>
        <p:spPr>
          <a:xfrm>
            <a:off x="4502820" y="4607520"/>
            <a:ext cx="847153" cy="3336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직사각형 30"/>
          <p:cNvSpPr/>
          <p:nvPr/>
        </p:nvSpPr>
        <p:spPr>
          <a:xfrm>
            <a:off x="5388721" y="4607520"/>
            <a:ext cx="847153" cy="3336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꺾인 연결선 40"/>
          <p:cNvCxnSpPr>
            <a:stCxn id="11" idx="2"/>
          </p:cNvCxnSpPr>
          <p:nvPr/>
        </p:nvCxnSpPr>
        <p:spPr>
          <a:xfrm rot="5400000">
            <a:off x="3836441" y="4212244"/>
            <a:ext cx="361032" cy="1818880"/>
          </a:xfrm>
          <a:prstGeom prst="bentConnector2">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그룹 47"/>
          <p:cNvGrpSpPr/>
          <p:nvPr/>
        </p:nvGrpSpPr>
        <p:grpSpPr>
          <a:xfrm>
            <a:off x="4898540" y="4725144"/>
            <a:ext cx="1477963" cy="1189303"/>
            <a:chOff x="4498322" y="3861048"/>
            <a:chExt cx="1477963" cy="1189303"/>
          </a:xfrm>
        </p:grpSpPr>
        <p:pic>
          <p:nvPicPr>
            <p:cNvPr id="49" name="Picture 14" descr="F:\업무\업무지원\표준제안\아이콘\아이콘PNG\88.png"/>
            <p:cNvPicPr>
              <a:picLocks noChangeAspect="1" noChangeArrowheads="1"/>
            </p:cNvPicPr>
            <p:nvPr/>
          </p:nvPicPr>
          <p:blipFill>
            <a:blip r:embed="rId4" cstate="print"/>
            <a:srcRect/>
            <a:stretch>
              <a:fillRect/>
            </a:stretch>
          </p:blipFill>
          <p:spPr bwMode="auto">
            <a:xfrm>
              <a:off x="5101441" y="4380795"/>
              <a:ext cx="874844" cy="669556"/>
            </a:xfrm>
            <a:prstGeom prst="rect">
              <a:avLst/>
            </a:prstGeom>
            <a:noFill/>
          </p:spPr>
        </p:pic>
        <p:grpSp>
          <p:nvGrpSpPr>
            <p:cNvPr id="4" name="그룹 49"/>
            <p:cNvGrpSpPr/>
            <p:nvPr/>
          </p:nvGrpSpPr>
          <p:grpSpPr>
            <a:xfrm>
              <a:off x="4498322" y="3861048"/>
              <a:ext cx="865766" cy="859180"/>
              <a:chOff x="8058244" y="2032846"/>
              <a:chExt cx="865766" cy="859180"/>
            </a:xfrm>
          </p:grpSpPr>
          <p:sp>
            <p:nvSpPr>
              <p:cNvPr id="51" name="AutoShape 17"/>
              <p:cNvSpPr>
                <a:spLocks noChangeArrowheads="1"/>
              </p:cNvSpPr>
              <p:nvPr/>
            </p:nvSpPr>
            <p:spPr bwMode="auto">
              <a:xfrm rot="962653">
                <a:off x="8058244" y="2032846"/>
                <a:ext cx="865766" cy="859180"/>
              </a:xfrm>
              <a:prstGeom prst="irregularSeal2">
                <a:avLst/>
              </a:prstGeom>
              <a:gradFill rotWithShape="0">
                <a:gsLst>
                  <a:gs pos="0">
                    <a:srgbClr val="FFCC00"/>
                  </a:gs>
                  <a:gs pos="100000">
                    <a:srgbClr val="FFFF99"/>
                  </a:gs>
                </a:gsLst>
                <a:lin ang="2700000" scaled="1"/>
              </a:gradFill>
              <a:ln w="9525">
                <a:solidFill>
                  <a:srgbClr val="FFCC00"/>
                </a:solidFill>
                <a:miter lim="800000"/>
                <a:headEnd/>
                <a:tailEnd/>
              </a:ln>
              <a:effectLst>
                <a:outerShdw dist="25400" dir="16200000" sy="50000" rotWithShape="0">
                  <a:srgbClr val="FFCC00">
                    <a:alpha val="50000"/>
                  </a:srgbClr>
                </a:outerShdw>
              </a:effectLst>
            </p:spPr>
            <p:txBody>
              <a:bodyPr wrap="none" anchor="ctr"/>
              <a:lstStyle>
                <a:defPPr>
                  <a:defRPr lang="ko-KR"/>
                </a:defPPr>
                <a:lvl1pPr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1pPr>
                <a:lvl2pPr marL="4572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2pPr>
                <a:lvl3pPr marL="9144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3pPr>
                <a:lvl4pPr marL="13716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4pPr>
                <a:lvl5pPr marL="1828800" algn="ctr" rtl="0" fontAlgn="base">
                  <a:spcBef>
                    <a:spcPct val="0"/>
                  </a:spcBef>
                  <a:spcAft>
                    <a:spcPct val="0"/>
                  </a:spcAft>
                  <a:defRPr kumimoji="1" sz="1200" kern="1200">
                    <a:solidFill>
                      <a:schemeClr val="tx1"/>
                    </a:solidFill>
                    <a:latin typeface="산돌고딕 M" pitchFamily="18" charset="-127"/>
                    <a:ea typeface="산돌고딕 M" pitchFamily="18" charset="-127"/>
                    <a:cs typeface="+mn-cs"/>
                  </a:defRPr>
                </a:lvl5pPr>
                <a:lvl6pPr marL="2286000" algn="l" defTabSz="914400" rtl="0" eaLnBrk="1" latinLnBrk="1" hangingPunct="1">
                  <a:defRPr kumimoji="1" sz="1200" kern="1200">
                    <a:solidFill>
                      <a:schemeClr val="tx1"/>
                    </a:solidFill>
                    <a:latin typeface="산돌고딕 M" pitchFamily="18" charset="-127"/>
                    <a:ea typeface="산돌고딕 M" pitchFamily="18" charset="-127"/>
                    <a:cs typeface="+mn-cs"/>
                  </a:defRPr>
                </a:lvl6pPr>
                <a:lvl7pPr marL="2743200" algn="l" defTabSz="914400" rtl="0" eaLnBrk="1" latinLnBrk="1" hangingPunct="1">
                  <a:defRPr kumimoji="1" sz="1200" kern="1200">
                    <a:solidFill>
                      <a:schemeClr val="tx1"/>
                    </a:solidFill>
                    <a:latin typeface="산돌고딕 M" pitchFamily="18" charset="-127"/>
                    <a:ea typeface="산돌고딕 M" pitchFamily="18" charset="-127"/>
                    <a:cs typeface="+mn-cs"/>
                  </a:defRPr>
                </a:lvl7pPr>
                <a:lvl8pPr marL="3200400" algn="l" defTabSz="914400" rtl="0" eaLnBrk="1" latinLnBrk="1" hangingPunct="1">
                  <a:defRPr kumimoji="1" sz="1200" kern="1200">
                    <a:solidFill>
                      <a:schemeClr val="tx1"/>
                    </a:solidFill>
                    <a:latin typeface="산돌고딕 M" pitchFamily="18" charset="-127"/>
                    <a:ea typeface="산돌고딕 M" pitchFamily="18" charset="-127"/>
                    <a:cs typeface="+mn-cs"/>
                  </a:defRPr>
                </a:lvl8pPr>
                <a:lvl9pPr marL="3657600" algn="l" defTabSz="914400" rtl="0" eaLnBrk="1" latinLnBrk="1" hangingPunct="1">
                  <a:defRPr kumimoji="1" sz="1200" kern="1200">
                    <a:solidFill>
                      <a:schemeClr val="tx1"/>
                    </a:solidFill>
                    <a:latin typeface="산돌고딕 M" pitchFamily="18" charset="-127"/>
                    <a:ea typeface="산돌고딕 M" pitchFamily="18" charset="-127"/>
                    <a:cs typeface="+mn-cs"/>
                  </a:defRPr>
                </a:lvl9pPr>
              </a:lstStyle>
              <a:p>
                <a:endParaRPr lang="ko-KR" altLang="en-US"/>
              </a:p>
            </p:txBody>
          </p:sp>
          <p:sp>
            <p:nvSpPr>
              <p:cNvPr id="52" name="TextBox 51"/>
              <p:cNvSpPr txBox="1"/>
              <p:nvPr/>
            </p:nvSpPr>
            <p:spPr>
              <a:xfrm>
                <a:off x="8162329" y="2291800"/>
                <a:ext cx="590226" cy="338554"/>
              </a:xfrm>
              <a:prstGeom prst="rect">
                <a:avLst/>
              </a:prstGeom>
              <a:noFill/>
            </p:spPr>
            <p:txBody>
              <a:bodyPr wrap="none" rtlCol="0">
                <a:spAutoFit/>
              </a:bodyPr>
              <a:lstStyle/>
              <a:p>
                <a:r>
                  <a:rPr lang="en-US" altLang="ko-KR" sz="1600" dirty="0" smtClean="0">
                    <a:solidFill>
                      <a:schemeClr val="tx2">
                        <a:lumMod val="75000"/>
                      </a:schemeClr>
                    </a:solidFill>
                    <a:latin typeface="나눔고딕 ExtraBold" pitchFamily="50" charset="-127"/>
                    <a:ea typeface="나눔고딕 ExtraBold" pitchFamily="50" charset="-127"/>
                  </a:rPr>
                  <a:t>click</a:t>
                </a:r>
                <a:endParaRPr lang="ko-KR" altLang="en-US" sz="1600" dirty="0">
                  <a:solidFill>
                    <a:schemeClr val="tx2">
                      <a:lumMod val="75000"/>
                    </a:schemeClr>
                  </a:solidFill>
                  <a:latin typeface="나눔고딕 ExtraBold" pitchFamily="50" charset="-127"/>
                  <a:ea typeface="나눔고딕 ExtraBold" pitchFamily="50" charset="-127"/>
                </a:endParaRPr>
              </a:p>
            </p:txBody>
          </p:sp>
        </p:grpSp>
      </p:grpSp>
      <p:pic>
        <p:nvPicPr>
          <p:cNvPr id="42" name="Picture 2"/>
          <p:cNvPicPr>
            <a:picLocks noChangeAspect="1" noChangeArrowheads="1"/>
          </p:cNvPicPr>
          <p:nvPr/>
        </p:nvPicPr>
        <p:blipFill>
          <a:blip r:embed="rId5" cstate="print"/>
          <a:srcRect/>
          <a:stretch>
            <a:fillRect/>
          </a:stretch>
        </p:blipFill>
        <p:spPr bwMode="auto">
          <a:xfrm>
            <a:off x="6581886" y="2769070"/>
            <a:ext cx="2500330" cy="3015104"/>
          </a:xfrm>
          <a:prstGeom prst="rect">
            <a:avLst/>
          </a:prstGeom>
          <a:noFill/>
          <a:ln w="9525">
            <a:noFill/>
            <a:miter lim="800000"/>
            <a:headEnd/>
            <a:tailEnd/>
          </a:ln>
          <a:effectLst/>
        </p:spPr>
      </p:pic>
      <p:cxnSp>
        <p:nvCxnSpPr>
          <p:cNvPr id="45" name="꺾인 연결선 44"/>
          <p:cNvCxnSpPr>
            <a:stCxn id="31" idx="2"/>
          </p:cNvCxnSpPr>
          <p:nvPr/>
        </p:nvCxnSpPr>
        <p:spPr>
          <a:xfrm rot="16200000" flipH="1">
            <a:off x="6056425" y="4697041"/>
            <a:ext cx="357523" cy="845776"/>
          </a:xfrm>
          <a:prstGeom prst="bentConnector2">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35555631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
            <a:ext cx="3915728" cy="928669"/>
          </a:xfrm>
          <a:prstGeom prst="rect">
            <a:avLst/>
          </a:prstGeom>
          <a:noFill/>
        </p:spPr>
        <p:txBody>
          <a:bodyPr wrap="squar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Electronic Signature</a:t>
            </a:r>
            <a:endParaRPr lang="ko-KR" altLang="en-US" sz="3200" b="1" dirty="0">
              <a:latin typeface="+mj-lt"/>
              <a:ea typeface="나눔고딕 ExtraBold" pitchFamily="50" charset="-127"/>
            </a:endParaRPr>
          </a:p>
        </p:txBody>
      </p:sp>
      <p:grpSp>
        <p:nvGrpSpPr>
          <p:cNvPr id="7" name="그룹 6"/>
          <p:cNvGrpSpPr/>
          <p:nvPr/>
        </p:nvGrpSpPr>
        <p:grpSpPr>
          <a:xfrm>
            <a:off x="1115616" y="1818604"/>
            <a:ext cx="6973494" cy="4896544"/>
            <a:chOff x="899592" y="1556792"/>
            <a:chExt cx="6973494" cy="4896544"/>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99592" y="1556792"/>
              <a:ext cx="6973494" cy="489654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30" name="직사각형 29"/>
            <p:cNvSpPr/>
            <p:nvPr/>
          </p:nvSpPr>
          <p:spPr>
            <a:xfrm>
              <a:off x="3203848" y="2381032"/>
              <a:ext cx="2392166" cy="1480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p:cNvSpPr/>
            <p:nvPr/>
          </p:nvSpPr>
          <p:spPr>
            <a:xfrm>
              <a:off x="3203848" y="4381006"/>
              <a:ext cx="2376264" cy="11923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p:cNvSpPr txBox="1"/>
          <p:nvPr/>
        </p:nvSpPr>
        <p:spPr>
          <a:xfrm>
            <a:off x="683568" y="1052736"/>
            <a:ext cx="8590261" cy="701731"/>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After a final check of the amount of claim, account information and other details, </a:t>
            </a:r>
            <a:br>
              <a:rPr lang="en-US" altLang="ko-KR" b="1" dirty="0" smtClean="0"/>
            </a:br>
            <a:r>
              <a:rPr lang="en-US" altLang="ko-KR" b="1" dirty="0" smtClean="0"/>
              <a:t>the depositor submits an electronic signature. </a:t>
            </a:r>
          </a:p>
        </p:txBody>
      </p:sp>
      <p:sp>
        <p:nvSpPr>
          <p:cNvPr id="8"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651347282"/>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3355639" cy="928669"/>
          </a:xfrm>
          <a:prstGeom prst="rect">
            <a:avLst/>
          </a:prstGeom>
          <a:noFill/>
        </p:spPr>
        <p:txBody>
          <a:bodyPr wrap="none" rtlCol="0" anchor="ctr" anchorCtr="0">
            <a:noAutofit/>
          </a:bodyPr>
          <a:lstStyle/>
          <a:p>
            <a:pPr marL="285750" indent="-285750"/>
            <a:r>
              <a:rPr lang="ko-KR" altLang="en-US" sz="3200" b="1" dirty="0" smtClean="0">
                <a:latin typeface="+mj-lt"/>
                <a:ea typeface="나눔고딕 ExtraBold" pitchFamily="50" charset="-127"/>
              </a:rPr>
              <a:t>  </a:t>
            </a:r>
            <a:r>
              <a:rPr lang="en-US" altLang="ko-KR" sz="3200" b="1" dirty="0" smtClean="0">
                <a:latin typeface="+mj-lt"/>
                <a:ea typeface="나눔고딕 ExtraBold" pitchFamily="50" charset="-127"/>
              </a:rPr>
              <a:t>Check the Result</a:t>
            </a:r>
            <a:endParaRPr lang="ko-KR" altLang="en-US" sz="3200" b="1" dirty="0">
              <a:latin typeface="+mj-lt"/>
              <a:ea typeface="나눔고딕 ExtraBold" pitchFamily="50" charset="-127"/>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115616" y="1628800"/>
            <a:ext cx="6837451" cy="4858444"/>
          </a:xfrm>
          <a:prstGeom prst="rect">
            <a:avLst/>
          </a:prstGeom>
          <a:noFill/>
          <a:ln>
            <a:solidFill>
              <a:srgbClr val="116FBC"/>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62259" y="1052736"/>
            <a:ext cx="8590261" cy="397032"/>
          </a:xfrm>
          <a:prstGeom prst="rect">
            <a:avLst/>
          </a:prstGeom>
          <a:noFill/>
        </p:spPr>
        <p:txBody>
          <a:bodyPr wrap="square" rtlCol="0">
            <a:spAutoFit/>
          </a:bodyPr>
          <a:lstStyle/>
          <a:p>
            <a:pPr marL="342900" indent="-342900" eaLnBrk="0" latinLnBrk="0" hangingPunct="0">
              <a:lnSpc>
                <a:spcPct val="110000"/>
              </a:lnSpc>
              <a:spcAft>
                <a:spcPts val="300"/>
              </a:spcAft>
              <a:buClr>
                <a:srgbClr val="007700"/>
              </a:buClr>
              <a:buFont typeface="Wingdings" pitchFamily="2" charset="2"/>
              <a:buChar char="n"/>
            </a:pPr>
            <a:r>
              <a:rPr lang="en-US" altLang="ko-KR" b="1" dirty="0" smtClean="0"/>
              <a:t>After checking that a claim has been filed, the process is completed. </a:t>
            </a:r>
          </a:p>
        </p:txBody>
      </p:sp>
      <p:sp>
        <p:nvSpPr>
          <p:cNvPr id="6" name="Line 11"/>
          <p:cNvSpPr>
            <a:spLocks noChangeShapeType="1"/>
          </p:cNvSpPr>
          <p:nvPr/>
        </p:nvSpPr>
        <p:spPr bwMode="auto">
          <a:xfrm>
            <a:off x="1141040" y="836712"/>
            <a:ext cx="7391400" cy="0"/>
          </a:xfrm>
          <a:prstGeom prst="line">
            <a:avLst/>
          </a:prstGeom>
          <a:noFill/>
          <a:ln w="57150" cmpd="thinThick">
            <a:solidFill>
              <a:srgbClr val="233893"/>
            </a:solidFill>
            <a:round/>
            <a:headEnd/>
            <a:tailEnd/>
          </a:ln>
          <a:effectLst/>
        </p:spPr>
        <p:txBody>
          <a:bodyPr/>
          <a:lstStyle/>
          <a:p>
            <a:endParaRPr lang="ko-KR" altLang="en-US"/>
          </a:p>
        </p:txBody>
      </p:sp>
    </p:spTree>
    <p:extLst>
      <p:ext uri="{BB962C8B-B14F-4D97-AF65-F5344CB8AC3E}">
        <p14:creationId xmlns:p14="http://schemas.microsoft.com/office/powerpoint/2010/main" xmlns="" val="1831590705"/>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endParaRPr lang="en-US" altLang="ko-KR" dirty="0" smtClean="0"/>
          </a:p>
          <a:p>
            <a:r>
              <a:rPr lang="en-US" altLang="ko-KR" sz="2400" dirty="0" err="1" smtClean="0">
                <a:solidFill>
                  <a:srgbClr val="220011"/>
                </a:solidFill>
              </a:rPr>
              <a:t>Chul</a:t>
            </a:r>
            <a:r>
              <a:rPr lang="en-US" altLang="ko-KR" sz="2400" dirty="0" smtClean="0">
                <a:solidFill>
                  <a:srgbClr val="220011"/>
                </a:solidFill>
              </a:rPr>
              <a:t> </a:t>
            </a:r>
            <a:r>
              <a:rPr lang="en-US" altLang="ko-KR" sz="2400" dirty="0" err="1" smtClean="0">
                <a:solidFill>
                  <a:srgbClr val="220011"/>
                </a:solidFill>
              </a:rPr>
              <a:t>Hee</a:t>
            </a:r>
            <a:r>
              <a:rPr lang="en-US" altLang="ko-KR" sz="2400" dirty="0" smtClean="0">
                <a:solidFill>
                  <a:srgbClr val="220011"/>
                </a:solidFill>
              </a:rPr>
              <a:t> Yoon</a:t>
            </a:r>
          </a:p>
          <a:p>
            <a:r>
              <a:rPr lang="en-US" altLang="ko-KR" sz="2400" dirty="0" smtClean="0">
                <a:solidFill>
                  <a:srgbClr val="220011"/>
                </a:solidFill>
              </a:rPr>
              <a:t>chyoon@kdic.or.kr</a:t>
            </a:r>
            <a:endParaRPr lang="ko-KR" altLang="en-US" sz="2400" dirty="0">
              <a:solidFill>
                <a:srgbClr val="220011"/>
              </a:solidFill>
            </a:endParaRPr>
          </a:p>
        </p:txBody>
      </p:sp>
      <p:sp>
        <p:nvSpPr>
          <p:cNvPr id="3" name="제목 2"/>
          <p:cNvSpPr>
            <a:spLocks noGrp="1"/>
          </p:cNvSpPr>
          <p:nvPr>
            <p:ph type="ctrTitle"/>
          </p:nvPr>
        </p:nvSpPr>
        <p:spPr>
          <a:xfrm>
            <a:off x="418783" y="1626367"/>
            <a:ext cx="8278688" cy="1470025"/>
          </a:xfrm>
        </p:spPr>
        <p:txBody>
          <a:bodyPr>
            <a:normAutofit/>
          </a:bodyPr>
          <a:lstStyle/>
          <a:p>
            <a:r>
              <a:rPr lang="en-US" altLang="ko-KR" sz="4000" b="1" dirty="0" smtClean="0"/>
              <a:t>Thank you for your kind attention!</a:t>
            </a:r>
            <a:endParaRPr lang="ko-KR" altLang="en-US" sz="4000" b="1"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txBox="1">
            <a:spLocks noChangeArrowheads="1"/>
          </p:cNvSpPr>
          <p:nvPr/>
        </p:nvSpPr>
        <p:spPr bwMode="auto">
          <a:xfrm>
            <a:off x="673936" y="1340768"/>
            <a:ext cx="7696200" cy="4767266"/>
          </a:xfrm>
          <a:prstGeom prst="rect">
            <a:avLst/>
          </a:prstGeom>
          <a:noFill/>
          <a:ln w="9525">
            <a:noFill/>
            <a:miter lim="800000"/>
            <a:headEnd/>
            <a:tailEnd/>
          </a:ln>
        </p:spPr>
        <p:txBody>
          <a:bodyPr/>
          <a:lstStyle/>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smtClean="0">
                <a:latin typeface="+mj-lt"/>
                <a:ea typeface="Verdana" pitchFamily="34" charset="0"/>
                <a:cs typeface="Verdana" pitchFamily="34" charset="0"/>
              </a:rPr>
              <a:t>Compulsory </a:t>
            </a:r>
            <a:r>
              <a:rPr kumimoji="1" lang="en-US" altLang="ko-KR" sz="2000" b="1" dirty="0">
                <a:latin typeface="+mj-lt"/>
                <a:ea typeface="Verdana" pitchFamily="34" charset="0"/>
                <a:cs typeface="Verdana" pitchFamily="34" charset="0"/>
              </a:rPr>
              <a:t>Membership</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No termination </a:t>
            </a:r>
            <a:r>
              <a:rPr kumimoji="1" lang="en-US" altLang="ko-KR" dirty="0" smtClean="0">
                <a:latin typeface="+mj-lt"/>
                <a:ea typeface="HY강M" pitchFamily="18" charset="-127"/>
              </a:rPr>
              <a:t>right</a:t>
            </a:r>
            <a:endParaRPr kumimoji="1" lang="en-US" altLang="ko-KR" sz="1000" b="1" dirty="0">
              <a:latin typeface="+mj-lt"/>
              <a:ea typeface="HY강M" pitchFamily="18" charset="-127"/>
            </a:endParaRPr>
          </a:p>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a:latin typeface="+mj-lt"/>
                <a:ea typeface="Verdana" pitchFamily="34" charset="0"/>
                <a:cs typeface="Verdana" pitchFamily="34" charset="0"/>
              </a:rPr>
              <a:t>Coverage </a:t>
            </a:r>
            <a:r>
              <a:rPr kumimoji="1" lang="en-US" altLang="ko-KR" sz="2000" b="1" dirty="0" smtClean="0">
                <a:latin typeface="+mj-lt"/>
                <a:ea typeface="Verdana" pitchFamily="34" charset="0"/>
                <a:cs typeface="Verdana" pitchFamily="34" charset="0"/>
              </a:rPr>
              <a:t>Limit: </a:t>
            </a:r>
            <a:r>
              <a:rPr kumimoji="1" lang="en-US" altLang="ko-KR" sz="2000" b="1" dirty="0">
                <a:latin typeface="+mj-lt"/>
                <a:ea typeface="Verdana" pitchFamily="34" charset="0"/>
                <a:cs typeface="Verdana" pitchFamily="34" charset="0"/>
              </a:rPr>
              <a:t>KRW 50m </a:t>
            </a:r>
            <a:r>
              <a:rPr kumimoji="1" lang="en-US" altLang="ko-KR" sz="2000" b="1" dirty="0" smtClean="0">
                <a:latin typeface="+mj-lt"/>
                <a:ea typeface="Verdana" pitchFamily="34" charset="0"/>
                <a:cs typeface="Verdana" pitchFamily="34" charset="0"/>
              </a:rPr>
              <a:t>(equivalent to USD 47,014)</a:t>
            </a:r>
            <a:endParaRPr kumimoji="1" lang="en-US" altLang="ko-KR" sz="2000" b="1" dirty="0">
              <a:latin typeface="+mj-lt"/>
              <a:ea typeface="Verdana" pitchFamily="34" charset="0"/>
              <a:cs typeface="Verdana" pitchFamily="34" charset="0"/>
            </a:endParaRP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Foreign currency </a:t>
            </a:r>
            <a:r>
              <a:rPr kumimoji="1" lang="en-US" altLang="ko-KR" dirty="0" smtClean="0">
                <a:latin typeface="+mj-lt"/>
                <a:ea typeface="HY강M" pitchFamily="18" charset="-127"/>
              </a:rPr>
              <a:t>deposits </a:t>
            </a:r>
            <a:r>
              <a:rPr kumimoji="1" lang="en-US" altLang="ko-KR" dirty="0">
                <a:latin typeface="+mj-lt"/>
                <a:ea typeface="HY강M" pitchFamily="18" charset="-127"/>
              </a:rPr>
              <a:t>covered</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Inter-bank deposits or deposits made by the central </a:t>
            </a:r>
            <a:r>
              <a:rPr kumimoji="1" lang="en-US" altLang="ko-KR" dirty="0">
                <a:latin typeface="+mj-lt"/>
                <a:ea typeface="HY강M" pitchFamily="18" charset="-127"/>
              </a:rPr>
              <a:t>government, </a:t>
            </a:r>
            <a:r>
              <a:rPr kumimoji="1" lang="en-US" altLang="ko-KR" dirty="0" smtClean="0">
                <a:latin typeface="+mj-lt"/>
                <a:ea typeface="HY강M" pitchFamily="18" charset="-127"/>
              </a:rPr>
              <a:t/>
            </a:r>
            <a:br>
              <a:rPr kumimoji="1" lang="en-US" altLang="ko-KR" dirty="0" smtClean="0">
                <a:latin typeface="+mj-lt"/>
                <a:ea typeface="HY강M" pitchFamily="18" charset="-127"/>
              </a:rPr>
            </a:br>
            <a:r>
              <a:rPr kumimoji="1" lang="en-US" altLang="ko-KR" dirty="0" smtClean="0">
                <a:latin typeface="+mj-lt"/>
                <a:ea typeface="HY강M" pitchFamily="18" charset="-127"/>
              </a:rPr>
              <a:t>       local governments, BOK, FSS or the KDIC </a:t>
            </a:r>
            <a:r>
              <a:rPr kumimoji="1" lang="en-US" altLang="ko-KR" b="1" dirty="0" smtClean="0">
                <a:latin typeface="+mj-lt"/>
                <a:ea typeface="HY강M" pitchFamily="18" charset="-127"/>
              </a:rPr>
              <a:t>not covered</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Investment products such as beneficiary certificates, funds and  </a:t>
            </a:r>
            <a:br>
              <a:rPr kumimoji="1" lang="en-US" altLang="ko-KR" dirty="0" smtClean="0">
                <a:latin typeface="+mj-lt"/>
                <a:ea typeface="HY강M" pitchFamily="18" charset="-127"/>
              </a:rPr>
            </a:br>
            <a:r>
              <a:rPr kumimoji="1" lang="en-US" altLang="ko-KR" dirty="0" smtClean="0">
                <a:latin typeface="+mj-lt"/>
                <a:ea typeface="HY강M" pitchFamily="18" charset="-127"/>
              </a:rPr>
              <a:t>       subordinated bonds </a:t>
            </a:r>
            <a:r>
              <a:rPr kumimoji="1" lang="en-US" altLang="ko-KR" b="1" dirty="0" smtClean="0">
                <a:latin typeface="+mj-lt"/>
                <a:ea typeface="HY강M" pitchFamily="18" charset="-127"/>
              </a:rPr>
              <a:t>not covered </a:t>
            </a:r>
            <a:endParaRPr kumimoji="1" lang="en-US" altLang="ko-KR" b="1" dirty="0">
              <a:latin typeface="+mj-lt"/>
              <a:ea typeface="HY강M" pitchFamily="18" charset="-127"/>
            </a:endParaRP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No co-insurance</a:t>
            </a:r>
            <a:r>
              <a:rPr kumimoji="1" lang="en-US" altLang="ko-KR" b="1" dirty="0">
                <a:latin typeface="+mj-lt"/>
                <a:ea typeface="HY강M" pitchFamily="18" charset="-127"/>
              </a:rPr>
              <a:t>	</a:t>
            </a:r>
            <a:endParaRPr kumimoji="1" lang="en-US" altLang="ko-KR" sz="1000" b="1" dirty="0">
              <a:latin typeface="+mj-lt"/>
              <a:ea typeface="HY강M" pitchFamily="18" charset="-127"/>
            </a:endParaRPr>
          </a:p>
          <a:p>
            <a:pPr marL="342900" indent="-342900" fontAlgn="base" latinLnBrk="0">
              <a:lnSpc>
                <a:spcPct val="110000"/>
              </a:lnSpc>
              <a:spcAft>
                <a:spcPts val="600"/>
              </a:spcAft>
              <a:buClr>
                <a:srgbClr val="DDFFDD">
                  <a:lumMod val="25000"/>
                </a:srgbClr>
              </a:buClr>
              <a:buSzPct val="90000"/>
              <a:buFont typeface="Wingdings" pitchFamily="2" charset="2"/>
              <a:buChar char="n"/>
              <a:defRPr/>
            </a:pPr>
            <a:r>
              <a:rPr kumimoji="1" lang="en-US" altLang="ko-KR" sz="2000" b="1" dirty="0">
                <a:latin typeface="+mj-lt"/>
                <a:ea typeface="Verdana" pitchFamily="34" charset="0"/>
                <a:cs typeface="Verdana" pitchFamily="34" charset="0"/>
              </a:rPr>
              <a:t>Funding</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a:latin typeface="+mj-lt"/>
                <a:ea typeface="HY강M" pitchFamily="18" charset="-127"/>
              </a:rPr>
              <a:t>Premium </a:t>
            </a:r>
            <a:r>
              <a:rPr kumimoji="1" lang="en-US" altLang="ko-KR" dirty="0" smtClean="0">
                <a:latin typeface="+mj-lt"/>
                <a:ea typeface="HY강M" pitchFamily="18" charset="-127"/>
              </a:rPr>
              <a:t>rate: </a:t>
            </a:r>
            <a:r>
              <a:rPr kumimoji="1" lang="en-US" altLang="ko-KR" dirty="0">
                <a:latin typeface="+mj-lt"/>
                <a:ea typeface="HY강M" pitchFamily="18" charset="-127"/>
              </a:rPr>
              <a:t>0.08</a:t>
            </a:r>
            <a:r>
              <a:rPr kumimoji="1" lang="en-US" altLang="ko-KR" dirty="0" smtClean="0">
                <a:latin typeface="+mj-lt"/>
                <a:ea typeface="HY강M" pitchFamily="18" charset="-127"/>
              </a:rPr>
              <a:t>% - 0.40% (Risk-based </a:t>
            </a:r>
            <a:r>
              <a:rPr kumimoji="1" lang="en-US" altLang="ko-KR" dirty="0">
                <a:latin typeface="+mj-lt"/>
                <a:ea typeface="HY강M" pitchFamily="18" charset="-127"/>
              </a:rPr>
              <a:t>premium from 2014 )</a:t>
            </a:r>
          </a:p>
          <a:p>
            <a:pPr marL="342900"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Reserve target: 1.650% - 1.925% of insurable deposits(MSB)</a:t>
            </a:r>
          </a:p>
          <a:p>
            <a:pPr marL="342900" indent="-342900" fontAlgn="base" latinLnBrk="0">
              <a:spcBef>
                <a:spcPct val="20000"/>
              </a:spcBef>
              <a:spcAft>
                <a:spcPct val="0"/>
              </a:spcAft>
              <a:buClr>
                <a:srgbClr val="DFE34F"/>
              </a:buClr>
              <a:buSzPct val="90000"/>
              <a:defRPr/>
            </a:pPr>
            <a:endParaRPr kumimoji="1" lang="en-US" altLang="ko-KR" b="1" dirty="0">
              <a:solidFill>
                <a:srgbClr val="220011"/>
              </a:solidFill>
              <a:latin typeface="+mj-lt"/>
              <a:ea typeface="HY강M" pitchFamily="18" charset="-127"/>
            </a:endParaRPr>
          </a:p>
        </p:txBody>
      </p:sp>
      <p:sp>
        <p:nvSpPr>
          <p:cNvPr id="7" name="Rectangle 2"/>
          <p:cNvSpPr txBox="1">
            <a:spLocks noChangeArrowheads="1"/>
          </p:cNvSpPr>
          <p:nvPr/>
        </p:nvSpPr>
        <p:spPr>
          <a:xfrm>
            <a:off x="0" y="0"/>
            <a:ext cx="8748464"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rPr>
              <a:t>            Overview of the DI System in Korea</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8738448" cy="928670"/>
          </a:xfrm>
        </p:spPr>
        <p:txBody>
          <a:bodyPr>
            <a:normAutofit/>
          </a:bodyPr>
          <a:lstStyle/>
          <a:p>
            <a:pPr marL="571500" indent="-571500"/>
            <a:r>
              <a:rPr lang="en-US" altLang="ko-KR" b="1" dirty="0" smtClean="0"/>
              <a:t>            Types of Insurance Events</a:t>
            </a:r>
            <a:endParaRPr lang="ko-KR" altLang="en-US" b="1" dirty="0"/>
          </a:p>
        </p:txBody>
      </p:sp>
      <p:sp>
        <p:nvSpPr>
          <p:cNvPr id="3" name="Rectangle 2"/>
          <p:cNvSpPr>
            <a:spLocks noChangeArrowheads="1"/>
          </p:cNvSpPr>
          <p:nvPr/>
        </p:nvSpPr>
        <p:spPr bwMode="auto">
          <a:xfrm>
            <a:off x="611560" y="1268760"/>
            <a:ext cx="8280920" cy="5446388"/>
          </a:xfrm>
          <a:prstGeom prst="rect">
            <a:avLst/>
          </a:prstGeom>
          <a:noFill/>
          <a:ln w="9525">
            <a:noFill/>
            <a:miter lim="800000"/>
            <a:headEnd/>
            <a:tailEnd/>
          </a:ln>
        </p:spPr>
        <p:txBody>
          <a:bodyPr/>
          <a:lstStyle/>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latin typeface="+mj-lt"/>
              </a:rPr>
              <a:t>Category - 1</a:t>
            </a:r>
            <a:r>
              <a:rPr lang="ko-KR" altLang="en-US" sz="2000" b="1" dirty="0" smtClean="0">
                <a:latin typeface="+mj-lt"/>
              </a:rPr>
              <a:t> </a:t>
            </a:r>
            <a:r>
              <a:rPr lang="en-US" altLang="ko-KR" sz="2000" b="1" dirty="0" smtClean="0">
                <a:latin typeface="+mj-lt"/>
              </a:rPr>
              <a:t>:</a:t>
            </a:r>
            <a:r>
              <a:rPr lang="en-US" altLang="ko-KR" b="1" dirty="0" smtClean="0">
                <a:latin typeface="+mj-lt"/>
              </a:rPr>
              <a:t> </a:t>
            </a:r>
            <a:r>
              <a:rPr lang="en-US" altLang="ko-KR" b="0" dirty="0" smtClean="0">
                <a:latin typeface="+mj-lt"/>
                <a:ea typeface="+mn-ea"/>
              </a:rPr>
              <a:t> </a:t>
            </a:r>
            <a:r>
              <a:rPr lang="en-US" altLang="ko-KR" b="1" dirty="0" smtClean="0">
                <a:latin typeface="+mj-lt"/>
                <a:ea typeface="+mn-ea"/>
              </a:rPr>
              <a:t>Suspension of payment of liabilities including deposit liabilities</a:t>
            </a:r>
            <a:endParaRPr lang="en-US" altLang="ko-KR" b="1" dirty="0" smtClean="0">
              <a:latin typeface="+mj-lt"/>
            </a:endParaRP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The financial institution has become so distressed that it cannot repay</a:t>
            </a:r>
            <a:br>
              <a:rPr lang="en-US" altLang="ko-KR" dirty="0" smtClean="0">
                <a:latin typeface="+mj-lt"/>
              </a:rPr>
            </a:br>
            <a:r>
              <a:rPr lang="en-US" altLang="ko-KR" dirty="0" smtClean="0">
                <a:latin typeface="+mj-lt"/>
              </a:rPr>
              <a:t>deposits. Or the Financial Services Commission (FSC) ordered the financial institution to suspend payment of deposits. </a:t>
            </a:r>
            <a:endParaRPr lang="en-US" altLang="ko-KR" sz="1800" b="0" dirty="0" smtClean="0">
              <a:latin typeface="+mj-lt"/>
              <a:ea typeface="+mn-ea"/>
            </a:endParaRP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a:t>
            </a:r>
            <a:r>
              <a:rPr lang="en-US" altLang="ko-KR" u="sng" dirty="0" smtClean="0">
                <a:latin typeface="+mj-lt"/>
              </a:rPr>
              <a:t>Articles 31 and 34</a:t>
            </a:r>
            <a:r>
              <a:rPr lang="ko-KR" altLang="en-US" u="sng" dirty="0" smtClean="0">
                <a:latin typeface="+mj-lt"/>
              </a:rPr>
              <a:t> </a:t>
            </a:r>
            <a:r>
              <a:rPr lang="en-US" altLang="ko-KR" u="sng" dirty="0" smtClean="0">
                <a:latin typeface="+mj-lt"/>
              </a:rPr>
              <a:t>of the Depositor Protection Act</a:t>
            </a:r>
            <a:r>
              <a:rPr lang="en-US" altLang="ko-KR" dirty="0" smtClean="0">
                <a:latin typeface="+mj-lt"/>
              </a:rPr>
              <a:t>] Within two months of the notification of the insurance event, it has to be decided whether or not to pay deposit insurance through a resolution of the Deposit Insurance Committee.</a:t>
            </a:r>
          </a:p>
          <a:p>
            <a:pPr marL="800100" lvl="1" indent="-342900" eaLnBrk="0" latinLnBrk="0" hangingPunct="0">
              <a:lnSpc>
                <a:spcPct val="50000"/>
              </a:lnSpc>
              <a:spcAft>
                <a:spcPts val="600"/>
              </a:spcAft>
              <a:buClr>
                <a:srgbClr val="007700"/>
              </a:buClr>
              <a:buFont typeface="Wingdings" pitchFamily="2" charset="2"/>
              <a:buChar char="ü"/>
            </a:pPr>
            <a:endParaRPr lang="en-US" altLang="ko-KR" dirty="0" smtClean="0">
              <a:latin typeface="+mj-lt"/>
            </a:endParaRPr>
          </a:p>
          <a:p>
            <a:pPr marL="342900" indent="-342900" eaLnBrk="0" latinLnBrk="0" hangingPunct="0">
              <a:lnSpc>
                <a:spcPct val="110000"/>
              </a:lnSpc>
              <a:spcAft>
                <a:spcPts val="600"/>
              </a:spcAft>
              <a:buClr>
                <a:srgbClr val="007700"/>
              </a:buClr>
              <a:buFont typeface="Wingdings" pitchFamily="2" charset="2"/>
              <a:buChar char="n"/>
            </a:pPr>
            <a:r>
              <a:rPr lang="en-US" altLang="ko-KR" sz="2000" b="1" dirty="0" smtClean="0">
                <a:latin typeface="+mj-lt"/>
              </a:rPr>
              <a:t>Category - 2</a:t>
            </a:r>
            <a:r>
              <a:rPr lang="ko-KR" altLang="en-US" sz="2000" b="1" dirty="0" smtClean="0">
                <a:latin typeface="+mj-lt"/>
              </a:rPr>
              <a:t> </a:t>
            </a:r>
            <a:r>
              <a:rPr lang="en-US" altLang="ko-KR" sz="2000" b="1" dirty="0" smtClean="0">
                <a:latin typeface="+mj-lt"/>
              </a:rPr>
              <a:t>:</a:t>
            </a:r>
            <a:r>
              <a:rPr lang="ko-KR" altLang="en-US" sz="2000" b="1" dirty="0" smtClean="0">
                <a:latin typeface="+mj-lt"/>
              </a:rPr>
              <a:t>  </a:t>
            </a:r>
            <a:r>
              <a:rPr lang="en-US" altLang="ko-KR" b="1" dirty="0" smtClean="0">
                <a:latin typeface="+mj-lt"/>
              </a:rPr>
              <a:t>Revocation of business license or permit, a resolution of </a:t>
            </a:r>
            <a:br>
              <a:rPr lang="en-US" altLang="ko-KR" b="1" dirty="0" smtClean="0">
                <a:latin typeface="+mj-lt"/>
              </a:rPr>
            </a:br>
            <a:r>
              <a:rPr lang="en-US" altLang="ko-KR" b="1" dirty="0" smtClean="0">
                <a:latin typeface="+mj-lt"/>
              </a:rPr>
              <a:t>                            dissolution or declaration of bankruptcy </a:t>
            </a:r>
            <a:endParaRPr lang="en-US" altLang="ko-KR" b="1" dirty="0" smtClean="0">
              <a:latin typeface="+mj-lt"/>
              <a:cs typeface="Verdana" pitchFamily="34" charset="0"/>
            </a:endParaRP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The FSC withdraws the financial institution’s business license or permit. Or the institution decides to dissolve itself or is declared bankrupt by the court. </a:t>
            </a:r>
          </a:p>
          <a:p>
            <a:pPr marL="800100" lvl="1" indent="-342900" eaLnBrk="0" latinLnBrk="0" hangingPunct="0">
              <a:lnSpc>
                <a:spcPct val="110000"/>
              </a:lnSpc>
              <a:spcAft>
                <a:spcPts val="600"/>
              </a:spcAft>
              <a:buClr>
                <a:srgbClr val="007700"/>
              </a:buClr>
              <a:buFont typeface="Wingdings" pitchFamily="2" charset="2"/>
              <a:buChar char="ü"/>
            </a:pPr>
            <a:r>
              <a:rPr lang="en-US" altLang="ko-KR" dirty="0" smtClean="0">
                <a:latin typeface="+mj-lt"/>
              </a:rPr>
              <a:t>[</a:t>
            </a:r>
            <a:r>
              <a:rPr lang="en-US" altLang="ko-KR" u="sng" dirty="0" smtClean="0">
                <a:latin typeface="+mj-lt"/>
              </a:rPr>
              <a:t>Article 31 of the Depositor Protection Act</a:t>
            </a:r>
            <a:r>
              <a:rPr lang="en-US" altLang="ko-KR" dirty="0" smtClean="0">
                <a:latin typeface="+mj-lt"/>
              </a:rPr>
              <a:t>] Without having wait for a decision, the KDIC initiates the deposit insurance payment process upon request of depositors, etc. </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직사각형 19"/>
          <p:cNvSpPr/>
          <p:nvPr/>
        </p:nvSpPr>
        <p:spPr>
          <a:xfrm>
            <a:off x="286290" y="980728"/>
            <a:ext cx="87129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갈매기형 수장 47"/>
          <p:cNvSpPr/>
          <p:nvPr/>
        </p:nvSpPr>
        <p:spPr>
          <a:xfrm rot="5400000">
            <a:off x="1546430" y="3295794"/>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5" name="갈매기형 수장 4"/>
          <p:cNvSpPr/>
          <p:nvPr/>
        </p:nvSpPr>
        <p:spPr>
          <a:xfrm rot="5400000">
            <a:off x="1546430" y="1759501"/>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7" name="갈매기형 수장 6"/>
          <p:cNvSpPr/>
          <p:nvPr/>
        </p:nvSpPr>
        <p:spPr>
          <a:xfrm rot="5400000">
            <a:off x="1546430" y="4182020"/>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8" name="갈매기형 수장 7"/>
          <p:cNvSpPr/>
          <p:nvPr/>
        </p:nvSpPr>
        <p:spPr>
          <a:xfrm rot="5400000">
            <a:off x="1546430" y="5076559"/>
            <a:ext cx="288032" cy="64807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sz="1600">
              <a:solidFill>
                <a:schemeClr val="tx1"/>
              </a:solidFill>
              <a:latin typeface="+mj-lt"/>
            </a:endParaRPr>
          </a:p>
        </p:txBody>
      </p:sp>
      <p:sp>
        <p:nvSpPr>
          <p:cNvPr id="2" name="제목 1"/>
          <p:cNvSpPr>
            <a:spLocks noGrp="1"/>
          </p:cNvSpPr>
          <p:nvPr>
            <p:ph type="title"/>
          </p:nvPr>
        </p:nvSpPr>
        <p:spPr>
          <a:xfrm>
            <a:off x="0" y="0"/>
            <a:ext cx="8707452" cy="928670"/>
          </a:xfrm>
        </p:spPr>
        <p:txBody>
          <a:bodyPr>
            <a:normAutofit fontScale="90000"/>
          </a:bodyPr>
          <a:lstStyle/>
          <a:p>
            <a:pPr>
              <a:lnSpc>
                <a:spcPct val="80000"/>
              </a:lnSpc>
            </a:pPr>
            <a:r>
              <a:rPr lang="en-US" altLang="ko-KR" b="1" dirty="0" smtClean="0"/>
              <a:t>              Decision-making Process for the Payment of </a:t>
            </a:r>
            <a:br>
              <a:rPr lang="en-US" altLang="ko-KR" b="1" dirty="0" smtClean="0"/>
            </a:br>
            <a:r>
              <a:rPr lang="en-US" altLang="ko-KR" b="1" dirty="0" smtClean="0"/>
              <a:t>                       Deposit Insurance and Advance Dividends </a:t>
            </a:r>
            <a:endParaRPr lang="ko-KR" altLang="en-US" b="1" dirty="0"/>
          </a:p>
        </p:txBody>
      </p:sp>
      <p:sp>
        <p:nvSpPr>
          <p:cNvPr id="11" name="모서리가 둥근 직사각형 10"/>
          <p:cNvSpPr/>
          <p:nvPr/>
        </p:nvSpPr>
        <p:spPr>
          <a:xfrm>
            <a:off x="718338" y="1500174"/>
            <a:ext cx="1944216" cy="5401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marL="85725" indent="-85725" algn="ctr">
              <a:spcBef>
                <a:spcPct val="0"/>
              </a:spcBef>
            </a:pPr>
            <a:r>
              <a:rPr lang="en-US" altLang="ko-KR" sz="1400" b="1" dirty="0" smtClean="0">
                <a:solidFill>
                  <a:schemeClr val="tx1"/>
                </a:solidFill>
                <a:latin typeface="+mj-lt"/>
                <a:ea typeface="+mj-ea"/>
              </a:rPr>
              <a:t>Declaration of Insolvency </a:t>
            </a:r>
            <a:endParaRPr lang="en-US" altLang="ko-KR" sz="1400" b="1" dirty="0">
              <a:solidFill>
                <a:schemeClr val="tx1"/>
              </a:solidFill>
              <a:latin typeface="+mj-lt"/>
              <a:ea typeface="+mj-ea"/>
            </a:endParaRPr>
          </a:p>
        </p:txBody>
      </p:sp>
      <p:sp>
        <p:nvSpPr>
          <p:cNvPr id="12" name="모서리가 둥근 직사각형 11"/>
          <p:cNvSpPr/>
          <p:nvPr/>
        </p:nvSpPr>
        <p:spPr>
          <a:xfrm>
            <a:off x="718338" y="2143116"/>
            <a:ext cx="1944216" cy="1428760"/>
          </a:xfrm>
          <a:prstGeom prst="roundRect">
            <a:avLst>
              <a:gd name="adj" fmla="val 922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1400" b="1" dirty="0" smtClean="0">
                <a:solidFill>
                  <a:schemeClr val="tx1"/>
                </a:solidFill>
                <a:latin typeface="+mj-lt"/>
              </a:rPr>
              <a:t>Investigations in Preparation for Payment </a:t>
            </a:r>
            <a:endParaRPr lang="en-US" altLang="ko-KR" sz="1400" b="1" dirty="0" smtClean="0">
              <a:solidFill>
                <a:schemeClr val="tx1"/>
              </a:solidFill>
              <a:latin typeface="+mj-lt"/>
              <a:ea typeface="+mj-ea"/>
            </a:endParaRPr>
          </a:p>
        </p:txBody>
      </p:sp>
      <p:sp>
        <p:nvSpPr>
          <p:cNvPr id="14" name="모서리가 둥근 직사각형 13"/>
          <p:cNvSpPr/>
          <p:nvPr/>
        </p:nvSpPr>
        <p:spPr>
          <a:xfrm>
            <a:off x="718338" y="4578064"/>
            <a:ext cx="1944216" cy="7741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1400" b="1" dirty="0" smtClean="0">
                <a:solidFill>
                  <a:schemeClr val="tx1"/>
                </a:solidFill>
                <a:latin typeface="+mj-lt"/>
                <a:ea typeface="+mj-ea"/>
              </a:rPr>
              <a:t>Business Suspension and the Decision to Conduct a P&amp;A</a:t>
            </a:r>
            <a:endParaRPr lang="ko-KR" altLang="en-US" sz="1400" b="1" dirty="0">
              <a:solidFill>
                <a:schemeClr val="tx1"/>
              </a:solidFill>
              <a:latin typeface="+mj-lt"/>
              <a:ea typeface="+mj-ea"/>
            </a:endParaRPr>
          </a:p>
        </p:txBody>
      </p:sp>
      <p:sp>
        <p:nvSpPr>
          <p:cNvPr id="15" name="모서리가 둥근 직사각형 14"/>
          <p:cNvSpPr/>
          <p:nvPr/>
        </p:nvSpPr>
        <p:spPr>
          <a:xfrm>
            <a:off x="718338" y="5474864"/>
            <a:ext cx="1944216" cy="38748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ko-KR" sz="1400" b="1" dirty="0" smtClean="0">
                <a:solidFill>
                  <a:schemeClr val="tx1"/>
                </a:solidFill>
                <a:latin typeface="+mj-lt"/>
                <a:ea typeface="+mj-ea"/>
              </a:rPr>
              <a:t>Payment</a:t>
            </a:r>
          </a:p>
        </p:txBody>
      </p:sp>
      <p:sp>
        <p:nvSpPr>
          <p:cNvPr id="18" name="모서리가 둥근 직사각형 17"/>
          <p:cNvSpPr/>
          <p:nvPr/>
        </p:nvSpPr>
        <p:spPr>
          <a:xfrm>
            <a:off x="2806570" y="1505244"/>
            <a:ext cx="5904656" cy="5401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marL="85725" indent="-85725">
              <a:spcBef>
                <a:spcPct val="0"/>
              </a:spcBef>
              <a:buFont typeface="Wingdings" pitchFamily="2" charset="2"/>
              <a:buChar char="§"/>
            </a:pPr>
            <a:r>
              <a:rPr lang="en-US" altLang="ko-KR" sz="1400" dirty="0" smtClean="0">
                <a:solidFill>
                  <a:schemeClr val="tx1"/>
                </a:solidFill>
                <a:latin typeface="+mj-lt"/>
                <a:ea typeface="+mj-ea"/>
              </a:rPr>
              <a:t> The financial institution is declared insolvent and the FSC issues an order for   </a:t>
            </a:r>
            <a:br>
              <a:rPr lang="en-US" altLang="ko-KR" sz="1400" dirty="0" smtClean="0">
                <a:solidFill>
                  <a:schemeClr val="tx1"/>
                </a:solidFill>
                <a:latin typeface="+mj-lt"/>
                <a:ea typeface="+mj-ea"/>
              </a:rPr>
            </a:br>
            <a:r>
              <a:rPr lang="en-US" altLang="ko-KR" sz="1400" dirty="0" smtClean="0">
                <a:solidFill>
                  <a:schemeClr val="tx1"/>
                </a:solidFill>
                <a:latin typeface="+mj-lt"/>
                <a:ea typeface="+mj-ea"/>
              </a:rPr>
              <a:t> business improvement. </a:t>
            </a:r>
            <a:endParaRPr lang="en-US" altLang="ko-KR" sz="1400" dirty="0">
              <a:solidFill>
                <a:schemeClr val="tx1"/>
              </a:solidFill>
              <a:latin typeface="+mj-lt"/>
              <a:ea typeface="+mj-ea"/>
            </a:endParaRPr>
          </a:p>
        </p:txBody>
      </p:sp>
      <p:sp>
        <p:nvSpPr>
          <p:cNvPr id="19" name="모서리가 둥근 직사각형 18"/>
          <p:cNvSpPr/>
          <p:nvPr/>
        </p:nvSpPr>
        <p:spPr>
          <a:xfrm>
            <a:off x="2806570" y="2143116"/>
            <a:ext cx="5904656" cy="1428760"/>
          </a:xfrm>
          <a:prstGeom prst="roundRect">
            <a:avLst>
              <a:gd name="adj" fmla="val 1005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85725" indent="-85725">
              <a:spcBef>
                <a:spcPct val="0"/>
              </a:spcBef>
              <a:spcAft>
                <a:spcPts val="300"/>
              </a:spcAft>
              <a:buFont typeface="Wingdings" pitchFamily="2" charset="2"/>
              <a:buChar char="§"/>
            </a:pPr>
            <a:r>
              <a:rPr lang="en-US" altLang="ko-KR" sz="1400" dirty="0" smtClean="0">
                <a:solidFill>
                  <a:schemeClr val="tx1"/>
                </a:solidFill>
                <a:latin typeface="+mj-lt"/>
              </a:rPr>
              <a:t> The financial institutions is asked to submit data necessary to determine</a:t>
            </a:r>
            <a:br>
              <a:rPr lang="en-US" altLang="ko-KR" sz="1400" dirty="0" smtClean="0">
                <a:solidFill>
                  <a:schemeClr val="tx1"/>
                </a:solidFill>
                <a:latin typeface="+mj-lt"/>
              </a:rPr>
            </a:br>
            <a:r>
              <a:rPr lang="en-US" altLang="ko-KR" sz="1400" dirty="0" smtClean="0">
                <a:solidFill>
                  <a:schemeClr val="tx1"/>
                </a:solidFill>
                <a:latin typeface="+mj-lt"/>
              </a:rPr>
              <a:t>deposit insurance claims. </a:t>
            </a:r>
          </a:p>
          <a:p>
            <a:pPr marL="85725" indent="-85725">
              <a:spcBef>
                <a:spcPct val="0"/>
              </a:spcBef>
              <a:spcAft>
                <a:spcPts val="300"/>
              </a:spcAft>
              <a:buFont typeface="Wingdings" pitchFamily="2" charset="2"/>
              <a:buChar char="§"/>
            </a:pPr>
            <a:r>
              <a:rPr lang="ko-KR" altLang="en-US" sz="1400" dirty="0" smtClean="0">
                <a:solidFill>
                  <a:schemeClr val="tx1"/>
                </a:solidFill>
                <a:latin typeface="+mj-lt"/>
              </a:rPr>
              <a:t> </a:t>
            </a:r>
            <a:r>
              <a:rPr lang="en-US" altLang="ko-KR" sz="1400" dirty="0" smtClean="0">
                <a:solidFill>
                  <a:schemeClr val="tx1"/>
                </a:solidFill>
                <a:latin typeface="+mj-lt"/>
              </a:rPr>
              <a:t>Preliminary investigation in preparation for the payment of deposit</a:t>
            </a:r>
            <a:br>
              <a:rPr lang="en-US" altLang="ko-KR" sz="1400" dirty="0" smtClean="0">
                <a:solidFill>
                  <a:schemeClr val="tx1"/>
                </a:solidFill>
                <a:latin typeface="+mj-lt"/>
              </a:rPr>
            </a:br>
            <a:r>
              <a:rPr lang="en-US" altLang="ko-KR" sz="1400" dirty="0" smtClean="0">
                <a:solidFill>
                  <a:schemeClr val="tx1"/>
                </a:solidFill>
                <a:latin typeface="+mj-lt"/>
              </a:rPr>
              <a:t> insurance and advance dividends. </a:t>
            </a:r>
          </a:p>
          <a:p>
            <a:pPr marL="85725" indent="-85725">
              <a:spcBef>
                <a:spcPct val="0"/>
              </a:spcBef>
              <a:spcAft>
                <a:spcPts val="300"/>
              </a:spcAft>
              <a:buFont typeface="Wingdings" pitchFamily="2" charset="2"/>
              <a:buChar char="§"/>
            </a:pPr>
            <a:r>
              <a:rPr lang="ko-KR" altLang="en-US" sz="1400" dirty="0" smtClean="0">
                <a:solidFill>
                  <a:schemeClr val="tx1"/>
                </a:solidFill>
                <a:latin typeface="+mj-lt"/>
              </a:rPr>
              <a:t> </a:t>
            </a:r>
            <a:r>
              <a:rPr lang="en-US" altLang="ko-KR" sz="1400" dirty="0" smtClean="0">
                <a:solidFill>
                  <a:schemeClr val="tx1"/>
                </a:solidFill>
                <a:latin typeface="+mj-lt"/>
              </a:rPr>
              <a:t>Investigation of fund flows to withhold payment to people responsible for</a:t>
            </a:r>
            <a:br>
              <a:rPr lang="en-US" altLang="ko-KR" sz="1400" dirty="0" smtClean="0">
                <a:solidFill>
                  <a:schemeClr val="tx1"/>
                </a:solidFill>
                <a:latin typeface="+mj-lt"/>
              </a:rPr>
            </a:br>
            <a:r>
              <a:rPr lang="en-US" altLang="ko-KR" sz="1400" dirty="0" smtClean="0">
                <a:solidFill>
                  <a:schemeClr val="tx1"/>
                </a:solidFill>
                <a:latin typeface="+mj-lt"/>
              </a:rPr>
              <a:t> the institution’s failure and other people related to them </a:t>
            </a:r>
          </a:p>
        </p:txBody>
      </p:sp>
      <p:sp>
        <p:nvSpPr>
          <p:cNvPr id="21" name="모서리가 둥근 직사각형 20"/>
          <p:cNvSpPr/>
          <p:nvPr/>
        </p:nvSpPr>
        <p:spPr>
          <a:xfrm>
            <a:off x="2806570" y="4578064"/>
            <a:ext cx="5904656" cy="774108"/>
          </a:xfrm>
          <a:prstGeom prst="roundRect">
            <a:avLst>
              <a:gd name="adj" fmla="val 1174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6"/>
          </a:lnRef>
          <a:fillRef idx="2">
            <a:schemeClr val="accent6"/>
          </a:fillRef>
          <a:effectRef idx="1">
            <a:schemeClr val="accent6"/>
          </a:effectRef>
          <a:fontRef idx="minor">
            <a:schemeClr val="dk1"/>
          </a:fontRef>
        </p:style>
        <p:txBody>
          <a:bodyPr rtlCol="0" anchor="ctr"/>
          <a:lstStyle/>
          <a:p>
            <a:pPr marL="85725" indent="-85725">
              <a:spcBef>
                <a:spcPct val="0"/>
              </a:spcBef>
              <a:buFont typeface="Wingdings" pitchFamily="2" charset="2"/>
              <a:buChar char="§"/>
            </a:pPr>
            <a:r>
              <a:rPr lang="ko-KR" altLang="en-US" sz="1400" dirty="0" smtClean="0">
                <a:solidFill>
                  <a:schemeClr val="tx1"/>
                </a:solidFill>
                <a:latin typeface="+mj-lt"/>
                <a:ea typeface="+mj-ea"/>
              </a:rPr>
              <a:t> </a:t>
            </a:r>
            <a:r>
              <a:rPr lang="en-US" altLang="ko-KR" sz="1400" dirty="0" smtClean="0">
                <a:solidFill>
                  <a:schemeClr val="tx1"/>
                </a:solidFill>
                <a:latin typeface="+mj-lt"/>
                <a:ea typeface="+mj-ea"/>
              </a:rPr>
              <a:t>Business suspension and the decision to conduct a P&amp;A   (FSC, on a Friday)</a:t>
            </a:r>
          </a:p>
          <a:p>
            <a:pPr marL="85725" indent="-85725">
              <a:spcBef>
                <a:spcPct val="0"/>
              </a:spcBef>
              <a:buFont typeface="Wingdings" pitchFamily="2" charset="2"/>
              <a:buChar char="§"/>
            </a:pPr>
            <a:r>
              <a:rPr lang="ko-KR" altLang="en-US" sz="1400" dirty="0" smtClean="0">
                <a:solidFill>
                  <a:schemeClr val="tx1"/>
                </a:solidFill>
                <a:latin typeface="+mj-lt"/>
                <a:ea typeface="+mj-ea"/>
              </a:rPr>
              <a:t> </a:t>
            </a:r>
            <a:r>
              <a:rPr lang="en-US" altLang="ko-KR" sz="1400" dirty="0" smtClean="0">
                <a:solidFill>
                  <a:schemeClr val="tx1"/>
                </a:solidFill>
                <a:latin typeface="+mj-lt"/>
                <a:ea typeface="+mj-ea"/>
              </a:rPr>
              <a:t>Notice in newspapers for the payment of deposit insurance and advance </a:t>
            </a:r>
            <a:br>
              <a:rPr lang="en-US" altLang="ko-KR" sz="1400" dirty="0" smtClean="0">
                <a:solidFill>
                  <a:schemeClr val="tx1"/>
                </a:solidFill>
                <a:latin typeface="+mj-lt"/>
                <a:ea typeface="+mj-ea"/>
              </a:rPr>
            </a:br>
            <a:r>
              <a:rPr lang="en-US" altLang="ko-KR" sz="1400" dirty="0" smtClean="0">
                <a:solidFill>
                  <a:schemeClr val="tx1"/>
                </a:solidFill>
                <a:latin typeface="+mj-lt"/>
                <a:ea typeface="+mj-ea"/>
              </a:rPr>
              <a:t> dividends (on the following Saturday)</a:t>
            </a:r>
            <a:endParaRPr lang="en-US" altLang="ko-KR" sz="1400" dirty="0">
              <a:solidFill>
                <a:schemeClr val="tx1"/>
              </a:solidFill>
              <a:latin typeface="+mj-lt"/>
              <a:ea typeface="+mj-ea"/>
            </a:endParaRPr>
          </a:p>
        </p:txBody>
      </p:sp>
      <p:sp>
        <p:nvSpPr>
          <p:cNvPr id="22" name="모서리가 둥근 직사각형 21"/>
          <p:cNvSpPr/>
          <p:nvPr/>
        </p:nvSpPr>
        <p:spPr>
          <a:xfrm>
            <a:off x="2806570" y="5470409"/>
            <a:ext cx="5904656" cy="38748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indent="-85725">
              <a:spcBef>
                <a:spcPct val="0"/>
              </a:spcBef>
              <a:buFont typeface="Wingdings" pitchFamily="2" charset="2"/>
              <a:buChar char="§"/>
            </a:pPr>
            <a:r>
              <a:rPr lang="en-US" altLang="ko-KR" sz="1400" dirty="0" smtClean="0">
                <a:solidFill>
                  <a:schemeClr val="tx1"/>
                </a:solidFill>
                <a:latin typeface="+mj-lt"/>
              </a:rPr>
              <a:t> Start of payment through agent banks and the Internet </a:t>
            </a:r>
            <a:r>
              <a:rPr lang="en-US" altLang="ko-KR" sz="1400" dirty="0" smtClean="0">
                <a:solidFill>
                  <a:schemeClr val="tx1"/>
                </a:solidFill>
                <a:latin typeface="+mj-lt"/>
                <a:ea typeface="+mj-ea"/>
              </a:rPr>
              <a:t>(on the next Monday)</a:t>
            </a:r>
            <a:endParaRPr lang="en-US" altLang="ko-KR" sz="1400" dirty="0">
              <a:solidFill>
                <a:schemeClr val="tx1"/>
              </a:solidFill>
              <a:latin typeface="+mj-lt"/>
              <a:ea typeface="+mj-ea"/>
            </a:endParaRPr>
          </a:p>
        </p:txBody>
      </p:sp>
      <p:sp>
        <p:nvSpPr>
          <p:cNvPr id="46" name="직사각형 45"/>
          <p:cNvSpPr/>
          <p:nvPr/>
        </p:nvSpPr>
        <p:spPr>
          <a:xfrm>
            <a:off x="249622" y="1071546"/>
            <a:ext cx="8786874" cy="369332"/>
          </a:xfrm>
          <a:prstGeom prst="rect">
            <a:avLst/>
          </a:prstGeom>
        </p:spPr>
        <p:txBody>
          <a:bodyPr wrap="square">
            <a:spAutoFit/>
          </a:bodyPr>
          <a:lstStyle/>
          <a:p>
            <a:pPr marL="342900" lvl="0" indent="-342900" latinLnBrk="0">
              <a:spcBef>
                <a:spcPct val="20000"/>
              </a:spcBef>
              <a:buClr>
                <a:srgbClr val="EBFFEB">
                  <a:lumMod val="25000"/>
                </a:srgbClr>
              </a:buClr>
              <a:buSzPct val="90000"/>
              <a:buFont typeface="Wingdings" pitchFamily="2" charset="2"/>
              <a:buChar char="n"/>
              <a:defRPr/>
            </a:pPr>
            <a:r>
              <a:rPr lang="en-US" altLang="ko-KR" b="1" kern="0" dirty="0" smtClean="0">
                <a:latin typeface="+mj-lt"/>
                <a:cs typeface="Verdana" pitchFamily="34" charset="0"/>
              </a:rPr>
              <a:t>Standard Procedure for Failure Resolution without Any Disruption to Financial Services </a:t>
            </a:r>
            <a:endParaRPr lang="ko-KR" altLang="en-US" b="1" kern="0" dirty="0" smtClean="0">
              <a:latin typeface="+mj-lt"/>
              <a:cs typeface="Verdana" pitchFamily="34" charset="0"/>
            </a:endParaRPr>
          </a:p>
        </p:txBody>
      </p:sp>
      <p:sp>
        <p:nvSpPr>
          <p:cNvPr id="45" name="모서리가 둥근 직사각형 44"/>
          <p:cNvSpPr/>
          <p:nvPr/>
        </p:nvSpPr>
        <p:spPr>
          <a:xfrm>
            <a:off x="718338" y="3683525"/>
            <a:ext cx="1944216" cy="7741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1400" b="1" dirty="0" smtClean="0">
                <a:solidFill>
                  <a:schemeClr val="tx1"/>
                </a:solidFill>
                <a:latin typeface="+mj-lt"/>
                <a:ea typeface="+mj-ea"/>
              </a:rPr>
              <a:t>Payment Decision</a:t>
            </a:r>
            <a:endParaRPr lang="ko-KR" altLang="en-US" sz="1400" b="1" dirty="0">
              <a:solidFill>
                <a:schemeClr val="tx1"/>
              </a:solidFill>
              <a:latin typeface="+mj-lt"/>
              <a:ea typeface="+mj-ea"/>
            </a:endParaRPr>
          </a:p>
        </p:txBody>
      </p:sp>
      <p:sp>
        <p:nvSpPr>
          <p:cNvPr id="47" name="모서리가 둥근 직사각형 46"/>
          <p:cNvSpPr/>
          <p:nvPr/>
        </p:nvSpPr>
        <p:spPr>
          <a:xfrm>
            <a:off x="2806570" y="3683525"/>
            <a:ext cx="5904656" cy="774108"/>
          </a:xfrm>
          <a:prstGeom prst="roundRect">
            <a:avLst>
              <a:gd name="adj" fmla="val 1174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accent6"/>
          </a:lnRef>
          <a:fillRef idx="2">
            <a:schemeClr val="accent6"/>
          </a:fillRef>
          <a:effectRef idx="1">
            <a:schemeClr val="accent6"/>
          </a:effectRef>
          <a:fontRef idx="minor">
            <a:schemeClr val="dk1"/>
          </a:fontRef>
        </p:style>
        <p:txBody>
          <a:bodyPr rtlCol="0" anchor="ctr"/>
          <a:lstStyle/>
          <a:p>
            <a:pPr marL="85725" indent="-85725">
              <a:spcBef>
                <a:spcPct val="0"/>
              </a:spcBef>
              <a:buFont typeface="Wingdings" pitchFamily="2" charset="2"/>
              <a:buChar char="§"/>
            </a:pPr>
            <a:r>
              <a:rPr lang="ko-KR" altLang="en-US" sz="1400" dirty="0" smtClean="0">
                <a:solidFill>
                  <a:schemeClr val="tx1"/>
                </a:solidFill>
                <a:latin typeface="+mj-lt"/>
                <a:ea typeface="+mj-ea"/>
              </a:rPr>
              <a:t> </a:t>
            </a:r>
            <a:r>
              <a:rPr lang="en-US" altLang="ko-KR" sz="1400" dirty="0" smtClean="0">
                <a:solidFill>
                  <a:schemeClr val="tx1"/>
                </a:solidFill>
                <a:latin typeface="+mj-lt"/>
                <a:ea typeface="+mj-ea"/>
              </a:rPr>
              <a:t>The Deposit Insurance Committee decides to pay deposit insurance and </a:t>
            </a:r>
            <a:br>
              <a:rPr lang="en-US" altLang="ko-KR" sz="1400" dirty="0" smtClean="0">
                <a:solidFill>
                  <a:schemeClr val="tx1"/>
                </a:solidFill>
                <a:latin typeface="+mj-lt"/>
                <a:ea typeface="+mj-ea"/>
              </a:rPr>
            </a:br>
            <a:r>
              <a:rPr lang="en-US" altLang="ko-KR" sz="1400" dirty="0" smtClean="0">
                <a:solidFill>
                  <a:schemeClr val="tx1"/>
                </a:solidFill>
                <a:latin typeface="+mj-lt"/>
                <a:ea typeface="+mj-ea"/>
              </a:rPr>
              <a:t> advance dividends. </a:t>
            </a:r>
            <a:endParaRPr lang="en-US" altLang="ko-KR" sz="1400" dirty="0" smtClean="0">
              <a:solidFill>
                <a:schemeClr val="tx1"/>
              </a:solidFill>
              <a:latin typeface="+mj-lt"/>
            </a:endParaRPr>
          </a:p>
          <a:p>
            <a:pPr marL="85725" indent="-85725">
              <a:spcBef>
                <a:spcPct val="0"/>
              </a:spcBef>
              <a:buFont typeface="Wingdings" pitchFamily="2" charset="2"/>
              <a:buChar char="§"/>
            </a:pPr>
            <a:r>
              <a:rPr lang="en-US" altLang="ko-KR" sz="1400" dirty="0" smtClean="0">
                <a:solidFill>
                  <a:schemeClr val="tx1"/>
                </a:solidFill>
                <a:latin typeface="+mj-lt"/>
              </a:rPr>
              <a:t> The FSC approves the decision to pay advance dividends.</a:t>
            </a:r>
          </a:p>
        </p:txBody>
      </p:sp>
      <p:pic>
        <p:nvPicPr>
          <p:cNvPr id="23"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25663" y="6237312"/>
            <a:ext cx="618337" cy="620688"/>
          </a:xfrm>
          <a:prstGeom prst="rect">
            <a:avLst/>
          </a:prstGeom>
          <a:noFill/>
          <a:ln w="9525">
            <a:noFill/>
            <a:miter lim="800000"/>
            <a:headEnd/>
            <a:tailEnd/>
          </a:ln>
          <a:effectLst/>
        </p:spPr>
      </p:pic>
      <p:sp>
        <p:nvSpPr>
          <p:cNvPr id="24" name="슬라이드 번호 개체 틀 3"/>
          <p:cNvSpPr txBox="1">
            <a:spLocks/>
          </p:cNvSpPr>
          <p:nvPr/>
        </p:nvSpPr>
        <p:spPr>
          <a:xfrm>
            <a:off x="8494712" y="6279976"/>
            <a:ext cx="685800" cy="533400"/>
          </a:xfrm>
          <a:prstGeom prst="rect">
            <a:avLst/>
          </a:prstGeom>
        </p:spPr>
        <p:txBody>
          <a:bodyPr vert="horz" lIns="91440" tIns="45720" rIns="91440" bIns="45720" rtlCol="0" anchor="ct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fld id="{8B9F8575-FCA2-40F2-A37A-DF944D5A6306}" type="slidenum">
              <a:rPr kumimoji="0" lang="en-US" altLang="ko-KR" sz="16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1" hangingPunct="1">
                <a:lnSpc>
                  <a:spcPct val="100000"/>
                </a:lnSpc>
                <a:spcBef>
                  <a:spcPts val="0"/>
                </a:spcBef>
                <a:spcAft>
                  <a:spcPts val="0"/>
                </a:spcAft>
                <a:buClrTx/>
                <a:buSzTx/>
                <a:buFontTx/>
                <a:buNone/>
                <a:tabLst/>
                <a:defRPr/>
              </a:pPr>
              <a:t>7</a:t>
            </a:fld>
            <a:endParaRPr kumimoji="0" lang="en-US" altLang="ko-KR" sz="16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49" name="직사각형 48"/>
          <p:cNvSpPr/>
          <p:nvPr/>
        </p:nvSpPr>
        <p:spPr>
          <a:xfrm>
            <a:off x="678250" y="6000768"/>
            <a:ext cx="8104984" cy="642942"/>
          </a:xfrm>
          <a:prstGeom prst="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altLang="ko-KR" sz="1300" dirty="0" smtClean="0">
                <a:solidFill>
                  <a:schemeClr val="bg2">
                    <a:lumMod val="10000"/>
                  </a:schemeClr>
                </a:solidFill>
                <a:latin typeface="+mj-lt"/>
              </a:rPr>
              <a:t>* As the highest decision-making body in regards to financial policy-making, the </a:t>
            </a:r>
            <a:r>
              <a:rPr lang="en-US" altLang="ko-KR" sz="1300" b="1" dirty="0" smtClean="0">
                <a:solidFill>
                  <a:schemeClr val="bg2">
                    <a:lumMod val="10000"/>
                  </a:schemeClr>
                </a:solidFill>
                <a:latin typeface="+mj-lt"/>
              </a:rPr>
              <a:t>FSC</a:t>
            </a:r>
            <a:r>
              <a:rPr lang="en-US" altLang="ko-KR" sz="1300" dirty="0" smtClean="0">
                <a:solidFill>
                  <a:schemeClr val="bg2">
                    <a:lumMod val="10000"/>
                  </a:schemeClr>
                </a:solidFill>
                <a:latin typeface="+mj-lt"/>
              </a:rPr>
              <a:t> has the authority to issue  </a:t>
            </a:r>
            <a:br>
              <a:rPr lang="en-US" altLang="ko-KR" sz="1300" dirty="0" smtClean="0">
                <a:solidFill>
                  <a:schemeClr val="bg2">
                    <a:lumMod val="10000"/>
                  </a:schemeClr>
                </a:solidFill>
                <a:latin typeface="+mj-lt"/>
              </a:rPr>
            </a:br>
            <a:r>
              <a:rPr lang="en-US" altLang="ko-KR" sz="1300" dirty="0" smtClean="0">
                <a:solidFill>
                  <a:schemeClr val="bg2">
                    <a:lumMod val="10000"/>
                  </a:schemeClr>
                </a:solidFill>
                <a:latin typeface="+mj-lt"/>
              </a:rPr>
              <a:t>   business licenses and permits, examine financial institutions and impose restrictions. </a:t>
            </a:r>
          </a:p>
          <a:p>
            <a:pPr>
              <a:spcAft>
                <a:spcPts val="300"/>
              </a:spcAft>
            </a:pPr>
            <a:r>
              <a:rPr lang="en-US" altLang="ko-KR" sz="1300" dirty="0" smtClean="0">
                <a:solidFill>
                  <a:schemeClr val="bg2">
                    <a:lumMod val="10000"/>
                  </a:schemeClr>
                </a:solidFill>
                <a:latin typeface="+mj-lt"/>
              </a:rPr>
              <a:t>* The </a:t>
            </a:r>
            <a:r>
              <a:rPr lang="en-US" altLang="ko-KR" sz="1300" b="1" dirty="0" smtClean="0">
                <a:solidFill>
                  <a:schemeClr val="bg2">
                    <a:lumMod val="10000"/>
                  </a:schemeClr>
                </a:solidFill>
                <a:latin typeface="+mj-lt"/>
              </a:rPr>
              <a:t>Deposit Insurance Committee </a:t>
            </a:r>
            <a:r>
              <a:rPr lang="en-US" altLang="ko-KR" sz="1300" dirty="0" smtClean="0">
                <a:solidFill>
                  <a:schemeClr val="bg2">
                    <a:lumMod val="10000"/>
                  </a:schemeClr>
                </a:solidFill>
                <a:latin typeface="+mj-lt"/>
              </a:rPr>
              <a:t>is the highest decision-making body to review and decide key issues of the KDIC. </a:t>
            </a:r>
            <a:endParaRPr lang="ko-KR" altLang="en-US" sz="1300" dirty="0">
              <a:solidFill>
                <a:schemeClr val="bg2">
                  <a:lumMod val="10000"/>
                </a:schemeClr>
              </a:solidFill>
              <a:latin typeface="+mj-lt"/>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604448"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Interim Payment </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6" name="Rectangle 3"/>
          <p:cNvSpPr txBox="1">
            <a:spLocks noChangeArrowheads="1"/>
          </p:cNvSpPr>
          <p:nvPr/>
        </p:nvSpPr>
        <p:spPr bwMode="auto">
          <a:xfrm>
            <a:off x="662560" y="1196752"/>
            <a:ext cx="8418512" cy="5184576"/>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sz="2000" b="1" dirty="0" smtClean="0">
                <a:ea typeface="HY강M" pitchFamily="18" charset="-127"/>
              </a:rPr>
              <a:t>Interim payment ?</a:t>
            </a:r>
          </a:p>
          <a:p>
            <a:pPr marL="342900" lvl="1" indent="342900" fontAlgn="base" latinLnBrk="0">
              <a:lnSpc>
                <a:spcPct val="110000"/>
              </a:lnSpc>
              <a:spcAft>
                <a:spcPts val="600"/>
              </a:spcAft>
              <a:buClr>
                <a:srgbClr val="DDFFDD">
                  <a:lumMod val="25000"/>
                </a:srgbClr>
              </a:buClr>
              <a:buSzPct val="90000"/>
              <a:buFont typeface="Wingdings" pitchFamily="2" charset="2"/>
              <a:buChar char="ü"/>
              <a:defRPr/>
            </a:pPr>
            <a:r>
              <a:rPr kumimoji="1" lang="en-US" altLang="ko-KR" dirty="0" smtClean="0">
                <a:latin typeface="+mj-lt"/>
                <a:ea typeface="HY강M" pitchFamily="18" charset="-127"/>
              </a:rPr>
              <a:t>In situations where payments cannot be made right away, the KDIC makes </a:t>
            </a:r>
            <a:br>
              <a:rPr kumimoji="1" lang="en-US" altLang="ko-KR" dirty="0" smtClean="0">
                <a:latin typeface="+mj-lt"/>
                <a:ea typeface="HY강M" pitchFamily="18" charset="-127"/>
              </a:rPr>
            </a:br>
            <a:r>
              <a:rPr kumimoji="1" lang="en-US" altLang="ko-KR" dirty="0" smtClean="0">
                <a:latin typeface="+mj-lt"/>
                <a:ea typeface="HY강M" pitchFamily="18" charset="-127"/>
              </a:rPr>
              <a:t>       interim payments upon request of depositors in amounts determined </a:t>
            </a:r>
            <a:br>
              <a:rPr kumimoji="1" lang="en-US" altLang="ko-KR" dirty="0" smtClean="0">
                <a:latin typeface="+mj-lt"/>
                <a:ea typeface="HY강M" pitchFamily="18" charset="-127"/>
              </a:rPr>
            </a:br>
            <a:r>
              <a:rPr kumimoji="1" lang="en-US" altLang="ko-KR" dirty="0" smtClean="0">
                <a:latin typeface="+mj-lt"/>
                <a:ea typeface="HY강M" pitchFamily="18" charset="-127"/>
              </a:rPr>
              <a:t>       by the DI Committee</a:t>
            </a:r>
          </a:p>
          <a:p>
            <a:pPr marL="342900" lvl="1" indent="342900" fontAlgn="base" latinLnBrk="0">
              <a:lnSpc>
                <a:spcPct val="110000"/>
              </a:lnSpc>
              <a:spcAft>
                <a:spcPts val="600"/>
              </a:spcAft>
              <a:buClr>
                <a:srgbClr val="DDFFDD">
                  <a:lumMod val="25000"/>
                </a:srgbClr>
              </a:buClr>
              <a:buSzPct val="90000"/>
              <a:buFont typeface="Wingdings" pitchFamily="2" charset="2"/>
              <a:buChar char="ü"/>
              <a:defRPr/>
            </a:pPr>
            <a:endParaRPr kumimoji="1" lang="en-US" altLang="ko-KR" sz="800" dirty="0" smtClean="0">
              <a:latin typeface="+mj-lt"/>
              <a:ea typeface="HY강M" pitchFamily="18" charset="-127"/>
            </a:endParaRPr>
          </a:p>
          <a:p>
            <a:pPr marL="342900" indent="-342900" fontAlgn="base" latinLnBrk="0">
              <a:spcAft>
                <a:spcPts val="600"/>
              </a:spcAft>
              <a:buClr>
                <a:srgbClr val="EBFFEB">
                  <a:lumMod val="25000"/>
                </a:srgbClr>
              </a:buClr>
              <a:buSzPct val="90000"/>
              <a:buFont typeface="Wingdings" pitchFamily="2" charset="2"/>
              <a:buChar char="n"/>
              <a:defRPr/>
            </a:pPr>
            <a:r>
              <a:rPr kumimoji="1" lang="en-US" altLang="ko-KR" sz="2000" b="1" dirty="0" smtClean="0"/>
              <a:t>Timing of Payment</a:t>
            </a:r>
            <a:r>
              <a:rPr kumimoji="1" lang="ko-KR" altLang="en-US" sz="2000" b="1" dirty="0" smtClean="0"/>
              <a:t> </a:t>
            </a:r>
            <a:r>
              <a:rPr kumimoji="1" lang="en-US" altLang="ko-KR" sz="2000" b="1" dirty="0" smtClean="0"/>
              <a:t>:</a:t>
            </a:r>
            <a:r>
              <a:rPr kumimoji="1" lang="en-US" altLang="ko-KR" b="1" dirty="0" smtClean="0"/>
              <a:t>  </a:t>
            </a:r>
            <a:r>
              <a:rPr kumimoji="1" lang="en-US" altLang="ko-KR" dirty="0" smtClean="0"/>
              <a:t>Within four days after the occurrence of the insurance event </a:t>
            </a:r>
          </a:p>
          <a:p>
            <a:pPr marL="342900" indent="-342900" fontAlgn="base" latinLnBrk="0">
              <a:spcAft>
                <a:spcPts val="600"/>
              </a:spcAft>
              <a:buClr>
                <a:srgbClr val="EBFFEB">
                  <a:lumMod val="25000"/>
                </a:srgbClr>
              </a:buClr>
              <a:buSzPct val="90000"/>
              <a:buFont typeface="Wingdings" pitchFamily="2" charset="2"/>
              <a:buChar char="n"/>
              <a:defRPr/>
            </a:pPr>
            <a:endParaRPr kumimoji="1" lang="en-US" altLang="ko-KR" sz="800" dirty="0" smtClean="0"/>
          </a:p>
          <a:p>
            <a:pPr marL="342900" lvl="0" indent="-342900" fontAlgn="base" latinLnBrk="0">
              <a:spcAft>
                <a:spcPts val="600"/>
              </a:spcAft>
              <a:buClr>
                <a:srgbClr val="EBFFEB">
                  <a:lumMod val="25000"/>
                </a:srgbClr>
              </a:buClr>
              <a:buSzPct val="90000"/>
              <a:buFont typeface="Wingdings" pitchFamily="2" charset="2"/>
              <a:buChar char="n"/>
              <a:defRPr/>
            </a:pPr>
            <a:r>
              <a:rPr kumimoji="1" lang="en-US" altLang="ko-KR" sz="2000" b="1" dirty="0" smtClean="0"/>
              <a:t>Who are Eligible</a:t>
            </a:r>
            <a:r>
              <a:rPr kumimoji="1" lang="ko-KR" altLang="en-US" sz="2000" b="1" dirty="0" smtClean="0"/>
              <a:t> </a:t>
            </a:r>
            <a:r>
              <a:rPr kumimoji="1" lang="en-US" altLang="ko-KR" sz="2000" b="1" dirty="0" smtClean="0"/>
              <a:t>:</a:t>
            </a:r>
            <a:r>
              <a:rPr kumimoji="1" lang="en-US" altLang="ko-KR" b="1" dirty="0" smtClean="0"/>
              <a:t>  </a:t>
            </a:r>
            <a:r>
              <a:rPr kumimoji="1" lang="en-US" altLang="ko-KR" dirty="0" smtClean="0"/>
              <a:t>All depositors (excluding those who have more debts than deposits with the institution or those for whom payments have been withheld)</a:t>
            </a:r>
          </a:p>
          <a:p>
            <a:pPr marL="342900" lvl="0" indent="-342900" fontAlgn="base" latinLnBrk="0">
              <a:spcAft>
                <a:spcPts val="600"/>
              </a:spcAft>
              <a:buClr>
                <a:srgbClr val="EBFFEB">
                  <a:lumMod val="25000"/>
                </a:srgbClr>
              </a:buClr>
              <a:buSzPct val="90000"/>
              <a:buFont typeface="Wingdings" pitchFamily="2" charset="2"/>
              <a:buChar char="n"/>
              <a:defRPr/>
            </a:pPr>
            <a:endParaRPr kumimoji="1" lang="en-US" altLang="ko-KR" sz="800" dirty="0">
              <a:ea typeface="HY강M" pitchFamily="18" charset="-127"/>
              <a:cs typeface="Verdana" pitchFamily="34" charset="0"/>
            </a:endParaRPr>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sz="2000" b="1" dirty="0" smtClean="0">
                <a:ea typeface="HY강M" pitchFamily="18" charset="-127"/>
              </a:rPr>
              <a:t>Payment limit</a:t>
            </a:r>
          </a:p>
          <a:p>
            <a:pPr marL="342900"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Depositors with deposits in excess of the coverage limit</a:t>
            </a:r>
            <a:r>
              <a:rPr kumimoji="1" lang="ko-KR" altLang="en-US" dirty="0" smtClean="0"/>
              <a:t> </a:t>
            </a:r>
            <a:r>
              <a:rPr kumimoji="1" lang="en-US" altLang="ko-KR" dirty="0" smtClean="0"/>
              <a:t/>
            </a:r>
            <a:br>
              <a:rPr kumimoji="1" lang="en-US" altLang="ko-KR" dirty="0" smtClean="0"/>
            </a:br>
            <a:r>
              <a:rPr kumimoji="1" lang="en-US" altLang="ko-KR" dirty="0" smtClean="0"/>
              <a:t>      : Up to 40%</a:t>
            </a:r>
            <a:r>
              <a:rPr kumimoji="1" lang="ko-KR" altLang="en-US" dirty="0" smtClean="0"/>
              <a:t> </a:t>
            </a:r>
            <a:r>
              <a:rPr kumimoji="1" lang="en-US" altLang="ko-KR" dirty="0" smtClean="0"/>
              <a:t>of principal (within the limit of KRW 50 million)</a:t>
            </a:r>
          </a:p>
          <a:p>
            <a:pPr marL="342900"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Depositors with deposits under the coverage limit</a:t>
            </a:r>
            <a:r>
              <a:rPr kumimoji="1" lang="ko-KR" altLang="en-US" dirty="0" smtClean="0"/>
              <a:t> </a:t>
            </a:r>
            <a:r>
              <a:rPr kumimoji="1" lang="en-US" altLang="ko-KR" dirty="0" smtClean="0"/>
              <a:t/>
            </a:r>
            <a:br>
              <a:rPr kumimoji="1" lang="en-US" altLang="ko-KR" dirty="0" smtClean="0"/>
            </a:br>
            <a:r>
              <a:rPr kumimoji="1" lang="en-US" altLang="ko-KR" dirty="0" smtClean="0"/>
              <a:t>      : Up to KRW 20 million for principal only </a:t>
            </a:r>
            <a:endParaRPr kumimoji="1" lang="en-US" altLang="ko-KR" b="1" dirty="0">
              <a:ea typeface="HY강M" pitchFamily="18" charset="-127"/>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8604448" cy="928670"/>
          </a:xfrm>
          <a:prstGeom prst="rect">
            <a:avLst/>
          </a:prstGeom>
        </p:spPr>
        <p:txBody>
          <a:bodyPr vert="horz" lIns="91440" tIns="45720" rIns="91440" bIns="45720" rtlCol="0" anchor="ctr">
            <a:noAutofit/>
          </a:bodyPr>
          <a:lstStyle/>
          <a:p>
            <a:pPr marL="514350" marR="0" lvl="0" indent="-514350" algn="l" defTabSz="914400" rtl="0" eaLnBrk="1" fontAlgn="auto" latinLnBrk="1" hangingPunct="1">
              <a:lnSpc>
                <a:spcPct val="100000"/>
              </a:lnSpc>
              <a:spcBef>
                <a:spcPct val="20000"/>
              </a:spcBef>
              <a:spcAft>
                <a:spcPts val="0"/>
              </a:spcAft>
              <a:buClrTx/>
              <a:buSzTx/>
              <a:buFontTx/>
              <a:buNone/>
              <a:tabLst/>
              <a:defRPr/>
            </a:pPr>
            <a:r>
              <a:rPr lang="en-US" altLang="ko-KR" sz="3200" b="1" noProof="0" dirty="0" smtClean="0">
                <a:latin typeface="+mj-lt"/>
                <a:ea typeface="굴림" pitchFamily="50" charset="-127"/>
                <a:cs typeface="+mj-cs"/>
              </a:rPr>
              <a:t>            Types of Payment;  DI Payment </a:t>
            </a:r>
            <a:endParaRPr kumimoji="0" lang="en-US" altLang="ko-KR" sz="3200" b="1" i="0" u="none" strike="noStrike" kern="1200" cap="none" spc="0" normalizeH="0" baseline="0" noProof="0" dirty="0" smtClean="0">
              <a:ln>
                <a:noFill/>
              </a:ln>
              <a:solidFill>
                <a:schemeClr val="tx1"/>
              </a:solidFill>
              <a:effectLst/>
              <a:uLnTx/>
              <a:uFillTx/>
              <a:latin typeface="+mj-lt"/>
              <a:ea typeface="굴림" pitchFamily="50" charset="-127"/>
              <a:cs typeface="+mj-cs"/>
            </a:endParaRPr>
          </a:p>
        </p:txBody>
      </p:sp>
      <p:sp>
        <p:nvSpPr>
          <p:cNvPr id="3" name="Rectangle 3"/>
          <p:cNvSpPr txBox="1">
            <a:spLocks noChangeArrowheads="1"/>
          </p:cNvSpPr>
          <p:nvPr/>
        </p:nvSpPr>
        <p:spPr bwMode="auto">
          <a:xfrm>
            <a:off x="665280" y="1052736"/>
            <a:ext cx="8640960" cy="5090908"/>
          </a:xfrm>
          <a:prstGeom prst="rect">
            <a:avLst/>
          </a:prstGeom>
          <a:noFill/>
          <a:ln w="9525">
            <a:noFill/>
            <a:miter lim="800000"/>
            <a:headEnd/>
            <a:tailEnd/>
          </a:ln>
        </p:spPr>
        <p:txBody>
          <a:bodyPr/>
          <a:lstStyle/>
          <a:p>
            <a:pPr marL="342900" indent="-342900" fontAlgn="base" latinLnBrk="0">
              <a:lnSpc>
                <a:spcPct val="110000"/>
              </a:lnSpc>
              <a:spcAft>
                <a:spcPts val="600"/>
              </a:spcAft>
              <a:buClr>
                <a:srgbClr val="EBFFEB">
                  <a:lumMod val="25000"/>
                </a:srgbClr>
              </a:buClr>
              <a:buSzPct val="90000"/>
              <a:buFont typeface="Wingdings" pitchFamily="2" charset="2"/>
              <a:buChar char="n"/>
              <a:defRPr/>
            </a:pPr>
            <a:r>
              <a:rPr kumimoji="1" lang="en-US" altLang="ko-KR" b="1" dirty="0" smtClean="0">
                <a:ea typeface="HY강M" pitchFamily="18" charset="-127"/>
              </a:rPr>
              <a:t>DI payment ?</a:t>
            </a:r>
            <a:endParaRPr kumimoji="1" lang="en-US" altLang="ko-KR" sz="800" b="1" dirty="0" smtClean="0">
              <a:ea typeface="HY강M" pitchFamily="18" charset="-127"/>
            </a:endParaRP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When an insurance event occurs, the KDIC reimburses depositors on behalf of the failed financial institution. </a:t>
            </a:r>
            <a:r>
              <a:rPr kumimoji="1" lang="ko-KR" altLang="en-US" dirty="0" smtClean="0"/>
              <a:t> </a:t>
            </a:r>
            <a:endParaRPr kumimoji="1" lang="en-US" altLang="ko-KR" dirty="0" smtClean="0"/>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Timing of payment</a:t>
            </a:r>
            <a:r>
              <a:rPr kumimoji="1" lang="ko-KR" altLang="en-US" b="1" dirty="0" smtClean="0"/>
              <a:t> </a:t>
            </a:r>
            <a:r>
              <a:rPr kumimoji="1" lang="en-US" altLang="ko-KR" b="1" dirty="0" smtClean="0"/>
              <a:t>:  </a:t>
            </a:r>
            <a:r>
              <a:rPr kumimoji="1" lang="en-US" altLang="ko-KR" dirty="0" smtClean="0"/>
              <a:t>The next business day after the insurance event(MSB)</a:t>
            </a:r>
            <a:endParaRPr kumimoji="1" lang="en-US" altLang="ko-KR" sz="800" dirty="0" smtClean="0"/>
          </a:p>
          <a:p>
            <a:pPr marL="342900" lvl="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t>Who are Eligible </a:t>
            </a:r>
            <a:r>
              <a:rPr kumimoji="1" lang="ko-KR" altLang="en-US" b="1" dirty="0" smtClean="0"/>
              <a:t> </a:t>
            </a:r>
            <a:endParaRPr kumimoji="1" lang="en-US" altLang="ko-KR" sz="800" b="1" dirty="0" smtClean="0"/>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When the FI is liquidated</a:t>
            </a:r>
            <a:r>
              <a:rPr kumimoji="1" lang="ko-KR" altLang="en-US" dirty="0" smtClean="0"/>
              <a:t> </a:t>
            </a:r>
            <a:r>
              <a:rPr kumimoji="1" lang="en-US" altLang="ko-KR" dirty="0" smtClean="0"/>
              <a:t>: All depositors</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When the FI is resolved through a P&amp;A transaction</a:t>
            </a:r>
            <a:r>
              <a:rPr kumimoji="1" lang="ko-KR" altLang="en-US" dirty="0" smtClean="0"/>
              <a:t> </a:t>
            </a:r>
            <a:r>
              <a:rPr kumimoji="1" lang="en-US" altLang="ko-KR" dirty="0" smtClean="0"/>
              <a:t/>
            </a:r>
            <a:br>
              <a:rPr kumimoji="1" lang="en-US" altLang="ko-KR" dirty="0" smtClean="0"/>
            </a:br>
            <a:r>
              <a:rPr kumimoji="1" lang="en-US" altLang="ko-KR" dirty="0" smtClean="0"/>
              <a:t>: All depositors excluded from the P&amp;A transaction</a:t>
            </a:r>
            <a:endParaRPr kumimoji="1" lang="en-US" altLang="ko-KR" dirty="0"/>
          </a:p>
          <a:p>
            <a:pPr marL="342900" indent="-342900" fontAlgn="base" latinLnBrk="0">
              <a:lnSpc>
                <a:spcPct val="150000"/>
              </a:lnSpc>
              <a:spcAft>
                <a:spcPts val="600"/>
              </a:spcAft>
              <a:buClr>
                <a:srgbClr val="EBFFEB">
                  <a:lumMod val="25000"/>
                </a:srgbClr>
              </a:buClr>
              <a:buSzPct val="90000"/>
              <a:buFont typeface="Wingdings" pitchFamily="2" charset="2"/>
              <a:buChar char="n"/>
              <a:defRPr/>
            </a:pPr>
            <a:r>
              <a:rPr kumimoji="1" lang="en-US" altLang="ko-KR" b="1" dirty="0" smtClean="0">
                <a:ea typeface="HY강M" pitchFamily="18" charset="-127"/>
              </a:rPr>
              <a:t> Payment limit</a:t>
            </a:r>
          </a:p>
          <a:p>
            <a:pPr marL="612000" lvl="1" indent="-342900" fontAlgn="base" latinLnBrk="0">
              <a:lnSpc>
                <a:spcPct val="110000"/>
              </a:lnSpc>
              <a:spcAft>
                <a:spcPts val="600"/>
              </a:spcAft>
              <a:buClr>
                <a:srgbClr val="EBFFEB">
                  <a:lumMod val="25000"/>
                </a:srgbClr>
              </a:buClr>
              <a:buSzPct val="90000"/>
              <a:buFont typeface="Wingdings" pitchFamily="2" charset="2"/>
              <a:buChar char="ü"/>
              <a:defRPr/>
            </a:pPr>
            <a:r>
              <a:rPr kumimoji="1" lang="en-US" altLang="ko-KR" dirty="0" smtClean="0"/>
              <a:t>Up to KRW 50 million including principal and designated interest </a:t>
            </a:r>
            <a:br>
              <a:rPr kumimoji="1" lang="en-US" altLang="ko-KR" dirty="0" smtClean="0"/>
            </a:br>
            <a:endParaRPr kumimoji="1" lang="en-US" altLang="ko-KR" dirty="0" smtClean="0"/>
          </a:p>
          <a:p>
            <a:pPr marL="612000" lvl="1" indent="-342900" fontAlgn="base" latinLnBrk="0">
              <a:lnSpc>
                <a:spcPct val="120000"/>
              </a:lnSpc>
              <a:spcAft>
                <a:spcPts val="600"/>
              </a:spcAft>
              <a:buClr>
                <a:srgbClr val="EBFFEB">
                  <a:lumMod val="25000"/>
                </a:srgbClr>
              </a:buClr>
              <a:buSzPct val="90000"/>
              <a:buFont typeface="Wingdings" pitchFamily="2" charset="2"/>
              <a:buChar char="ü"/>
              <a:defRPr/>
            </a:pPr>
            <a:endParaRPr kumimoji="1" lang="en-US" altLang="ko-KR" dirty="0" smtClean="0"/>
          </a:p>
          <a:p>
            <a:pPr marL="612000" lvl="1" indent="-342900" fontAlgn="base" latinLnBrk="0">
              <a:spcAft>
                <a:spcPts val="600"/>
              </a:spcAft>
              <a:buClr>
                <a:srgbClr val="EBFFEB">
                  <a:lumMod val="25000"/>
                </a:srgbClr>
              </a:buClr>
              <a:buSzPct val="90000"/>
              <a:buFont typeface="Wingdings" pitchFamily="2" charset="2"/>
              <a:buChar char="ü"/>
              <a:defRPr/>
            </a:pPr>
            <a:r>
              <a:rPr kumimoji="1" lang="en-US" altLang="ko-KR" dirty="0" smtClean="0"/>
              <a:t>Usually, the KDIC-announced rate is lower than the contractual rate.  So, using designated interest rates has the effect of reducing moral hazard</a:t>
            </a:r>
            <a:r>
              <a:rPr kumimoji="1" lang="en-US" altLang="ko-KR" i="1" dirty="0" smtClean="0"/>
              <a:t> </a:t>
            </a:r>
            <a:r>
              <a:rPr kumimoji="1" lang="en-US" altLang="ko-KR" dirty="0" smtClean="0"/>
              <a:t>of financial institutions and depositors.</a:t>
            </a:r>
          </a:p>
          <a:p>
            <a:pPr marL="342900" indent="342900" fontAlgn="base" latinLnBrk="0">
              <a:lnSpc>
                <a:spcPct val="110000"/>
              </a:lnSpc>
              <a:spcAft>
                <a:spcPts val="600"/>
              </a:spcAft>
              <a:buClr>
                <a:srgbClr val="EBFFEB">
                  <a:lumMod val="25000"/>
                </a:srgbClr>
              </a:buClr>
              <a:buSzPct val="90000"/>
              <a:defRPr/>
            </a:pPr>
            <a:endParaRPr kumimoji="1" lang="en-US" altLang="ko-KR" dirty="0" smtClean="0">
              <a:ea typeface="HY강M" pitchFamily="18" charset="-127"/>
            </a:endParaRPr>
          </a:p>
          <a:p>
            <a:pPr marL="342900" indent="342900" fontAlgn="base" latinLnBrk="0">
              <a:lnSpc>
                <a:spcPct val="110000"/>
              </a:lnSpc>
              <a:spcAft>
                <a:spcPts val="600"/>
              </a:spcAft>
              <a:buClr>
                <a:srgbClr val="EBFFEB">
                  <a:lumMod val="25000"/>
                </a:srgbClr>
              </a:buClr>
              <a:buSzPct val="90000"/>
              <a:buFont typeface="Wingdings" pitchFamily="2" charset="2"/>
              <a:buChar char="ü"/>
              <a:defRPr/>
            </a:pPr>
            <a:endParaRPr kumimoji="1" lang="en-US" altLang="ko-KR" dirty="0" smtClean="0">
              <a:ea typeface="HY강M" pitchFamily="18" charset="-127"/>
            </a:endParaRPr>
          </a:p>
          <a:p>
            <a:pPr indent="355600" fontAlgn="base" latinLnBrk="0">
              <a:lnSpc>
                <a:spcPct val="110000"/>
              </a:lnSpc>
              <a:spcAft>
                <a:spcPts val="600"/>
              </a:spcAft>
              <a:buClr>
                <a:srgbClr val="EBFFEB">
                  <a:lumMod val="25000"/>
                </a:srgbClr>
              </a:buClr>
              <a:buSzPct val="90000"/>
              <a:defRPr/>
            </a:pPr>
            <a:r>
              <a:rPr kumimoji="1" lang="en-US" altLang="ko-KR" b="1" dirty="0">
                <a:ea typeface="HY강M" pitchFamily="18" charset="-127"/>
              </a:rPr>
              <a:t>	</a:t>
            </a:r>
          </a:p>
        </p:txBody>
      </p:sp>
      <p:sp>
        <p:nvSpPr>
          <p:cNvPr id="7" name="AutoShape 11"/>
          <p:cNvSpPr>
            <a:spLocks noChangeArrowheads="1"/>
          </p:cNvSpPr>
          <p:nvPr/>
        </p:nvSpPr>
        <p:spPr bwMode="auto">
          <a:xfrm>
            <a:off x="755576" y="5013176"/>
            <a:ext cx="8143932" cy="643310"/>
          </a:xfrm>
          <a:prstGeom prst="roundRect">
            <a:avLst>
              <a:gd name="adj" fmla="val 7116"/>
            </a:avLst>
          </a:prstGeom>
          <a:solidFill>
            <a:schemeClr val="bg1">
              <a:lumMod val="85000"/>
            </a:schemeClr>
          </a:solidFill>
          <a:ln w="28575">
            <a:noFill/>
            <a:round/>
            <a:headEnd/>
            <a:tailEnd/>
          </a:ln>
        </p:spPr>
        <p:txBody>
          <a:bodyPr wrap="none" anchor="ctr"/>
          <a:lstStyle/>
          <a:p>
            <a:pPr marL="0" lvl="1"/>
            <a:r>
              <a:rPr lang="en-US" altLang="ko-KR" sz="1400" dirty="0" smtClean="0">
                <a:solidFill>
                  <a:srgbClr val="000000"/>
                </a:solidFill>
              </a:rPr>
              <a:t>* </a:t>
            </a:r>
            <a:r>
              <a:rPr lang="en-US" altLang="ko-KR" sz="1400" b="1" dirty="0" smtClean="0">
                <a:solidFill>
                  <a:srgbClr val="000000"/>
                </a:solidFill>
              </a:rPr>
              <a:t>Designated interest</a:t>
            </a:r>
            <a:r>
              <a:rPr lang="ko-KR" altLang="en-US" sz="1400" b="1" dirty="0" smtClean="0">
                <a:solidFill>
                  <a:srgbClr val="000000"/>
                </a:solidFill>
              </a:rPr>
              <a:t> </a:t>
            </a:r>
            <a:r>
              <a:rPr lang="en-US" altLang="ko-KR" sz="1400" b="1" dirty="0" smtClean="0">
                <a:solidFill>
                  <a:srgbClr val="000000"/>
                </a:solidFill>
              </a:rPr>
              <a:t>rate is the lesser between the KDIC-announced interest rate and the contractual rate.</a:t>
            </a:r>
            <a:endParaRPr lang="en-US" altLang="ko-KR" sz="1400" b="1" dirty="0" smtClean="0">
              <a:solidFill>
                <a:schemeClr val="dk1"/>
              </a:solidFill>
            </a:endParaRPr>
          </a:p>
          <a:p>
            <a:pPr marL="360000" lvl="1">
              <a:buFont typeface="Wingdings" pitchFamily="2" charset="2"/>
              <a:buChar char="Ø"/>
            </a:pPr>
            <a:r>
              <a:rPr lang="en-US" altLang="ko-KR" sz="1200" dirty="0" smtClean="0">
                <a:solidFill>
                  <a:schemeClr val="dk1"/>
                </a:solidFill>
              </a:rPr>
              <a:t>  KDIC-announced interest rate  is the average interest rate on one-year term deposits </a:t>
            </a:r>
            <a:br>
              <a:rPr lang="en-US" altLang="ko-KR" sz="1200" dirty="0" smtClean="0">
                <a:solidFill>
                  <a:schemeClr val="dk1"/>
                </a:solidFill>
              </a:rPr>
            </a:br>
            <a:r>
              <a:rPr lang="en-US" altLang="ko-KR" sz="1200" dirty="0" smtClean="0">
                <a:solidFill>
                  <a:schemeClr val="dk1"/>
                </a:solidFill>
              </a:rPr>
              <a:t>      offered by 11 commercial banks in the country. </a:t>
            </a:r>
            <a:endParaRPr lang="en-US" altLang="ko-KR"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P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2">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12647</TotalTime>
  <Words>3862</Words>
  <Application>Microsoft Office PowerPoint</Application>
  <PresentationFormat>화면 슬라이드 쇼(4:3)</PresentationFormat>
  <Paragraphs>718</Paragraphs>
  <Slides>44</Slides>
  <Notes>17</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44</vt:i4>
      </vt:variant>
    </vt:vector>
  </HeadingPairs>
  <TitlesOfParts>
    <vt:vector size="46" baseType="lpstr">
      <vt:lpstr>APRC theme</vt:lpstr>
      <vt:lpstr>클립</vt:lpstr>
      <vt:lpstr>Depositor Reimbursement System of KDIC</vt:lpstr>
      <vt:lpstr>            Table of Contents</vt:lpstr>
      <vt:lpstr>슬라이드 3</vt:lpstr>
      <vt:lpstr>슬라이드 4</vt:lpstr>
      <vt:lpstr>슬라이드 5</vt:lpstr>
      <vt:lpstr>            Types of Insurance Events</vt:lpstr>
      <vt:lpstr>              Decision-making Process for the Payment of                         Deposit Insurance and Advance Dividends </vt:lpstr>
      <vt:lpstr>슬라이드 8</vt:lpstr>
      <vt:lpstr>슬라이드 9</vt:lpstr>
      <vt:lpstr>슬라이드 10</vt:lpstr>
      <vt:lpstr>슬라이드 11</vt:lpstr>
      <vt:lpstr>슬라이드 12</vt:lpstr>
      <vt:lpstr>슬라이드 13</vt:lpstr>
      <vt:lpstr>슬라이드 14</vt:lpstr>
      <vt:lpstr>슬라이드 15</vt:lpstr>
      <vt:lpstr>            Flowchart of the Investigation Process</vt:lpstr>
      <vt:lpstr>            Data Needed for the Investigation</vt:lpstr>
      <vt:lpstr>            Data Needed for the Investigation(Cont’)</vt:lpstr>
      <vt:lpstr>            Data Needed for the Investigation(Cont’)</vt:lpstr>
      <vt:lpstr>            Data Needed for the Investigation(Cont’)</vt:lpstr>
      <vt:lpstr>            Verification of Data to Determine DI Claims </vt:lpstr>
      <vt:lpstr>              Payment Suspension for People Responsible                                                                 for the Bank Failure </vt:lpstr>
      <vt:lpstr>슬라이드 23</vt:lpstr>
      <vt:lpstr>            Overview of IRIS</vt:lpstr>
      <vt:lpstr>        Overview of IRIS ; An Overall Map of the System </vt:lpstr>
      <vt:lpstr>            IRIS’s Payment Functions ; Key Functions </vt:lpstr>
      <vt:lpstr>        IRIS’s Payment Functions ; A More Detailed Map</vt:lpstr>
      <vt:lpstr>              Infrastructure in Place to Handle                        Many Payment Requests at the Same Time </vt:lpstr>
      <vt:lpstr>            Notice to Depositors Regarding Payment </vt:lpstr>
      <vt:lpstr>            Payment Process ; Online Filing of Claims </vt:lpstr>
      <vt:lpstr>             Payment Process ; Personal Visit to                                                   an Agent Bank Branch</vt:lpstr>
      <vt:lpstr>         Real-time Payment Using Firm Banking Services</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Thank you for your kind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io</dc:creator>
  <cp:lastModifiedBy>Windows 사용자</cp:lastModifiedBy>
  <cp:revision>1004</cp:revision>
  <dcterms:created xsi:type="dcterms:W3CDTF">2013-03-14T09:44:20Z</dcterms:created>
  <dcterms:modified xsi:type="dcterms:W3CDTF">2013-11-18T02:04:11Z</dcterms:modified>
</cp:coreProperties>
</file>